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70.xml" ContentType="application/vnd.openxmlformats-officedocument.presentationml.slide+xml"/>
  <Override PartName="/ppt/notesSlides/notesSlide150.xml" ContentType="application/vnd.openxmlformats-officedocument.presentationml.notesSlide+xml"/>
  <Override PartName="/ppt/slideLayouts/slideLayout410.xml" ContentType="application/vnd.openxmlformats-officedocument.presentationml.slideLayout+xml"/>
  <Override PartName="/ppt/slides/slide140.xml" ContentType="application/vnd.openxmlformats-officedocument.presentationml.slide+xml"/>
  <Override PartName="/ppt/notesMasters/notesMaster10.xml" ContentType="application/vnd.openxmlformats-officedocument.presentationml.notesMaster+xml"/>
  <Override PartName="/ppt/slideMasters/slideMaster40.xml" ContentType="application/vnd.openxmlformats-officedocument.presentationml.slideMaster+xml"/>
  <Override PartName="/ppt/notesSlides/notesSlide80.xml" ContentType="application/vnd.openxmlformats-officedocument.presentationml.notesSlide+xml"/>
  <Override PartName="/ppt/theme/theme50.xml" ContentType="application/vnd.openxmlformats-officedocument.theme+xml"/>
  <Override PartName="/ppt/slideLayouts/slideLayout4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40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5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759" r:id="rId4"/>
    <p:sldMasterId id="2147483783" r:id="rId5"/>
    <p:sldMasterId id="2147483817" r:id="rId6"/>
  </p:sldMasterIdLst>
  <p:notesMasterIdLst>
    <p:notesMasterId r:id="rId38"/>
  </p:notesMasterIdLst>
  <p:handoutMasterIdLst>
    <p:handoutMasterId r:id="rId39"/>
  </p:handoutMasterIdLst>
  <p:sldIdLst>
    <p:sldId id="384" r:id="rId7"/>
    <p:sldId id="2145703885" r:id="rId8"/>
    <p:sldId id="2145703888" r:id="rId9"/>
    <p:sldId id="855" r:id="rId10"/>
    <p:sldId id="2145703887" r:id="rId11"/>
    <p:sldId id="2145703886" r:id="rId12"/>
    <p:sldId id="759" r:id="rId13"/>
    <p:sldId id="2145703892" r:id="rId14"/>
    <p:sldId id="762" r:id="rId15"/>
    <p:sldId id="2145703895" r:id="rId16"/>
    <p:sldId id="796" r:id="rId17"/>
    <p:sldId id="2145703905" r:id="rId18"/>
    <p:sldId id="2145703893" r:id="rId19"/>
    <p:sldId id="2145703879" r:id="rId20"/>
    <p:sldId id="792" r:id="rId21"/>
    <p:sldId id="2145703880" r:id="rId22"/>
    <p:sldId id="843" r:id="rId23"/>
    <p:sldId id="2145703883" r:id="rId24"/>
    <p:sldId id="819" r:id="rId25"/>
    <p:sldId id="2145703896" r:id="rId26"/>
    <p:sldId id="769" r:id="rId27"/>
    <p:sldId id="2145703897" r:id="rId28"/>
    <p:sldId id="2145703889" r:id="rId29"/>
    <p:sldId id="2145703899" r:id="rId30"/>
    <p:sldId id="2145703890" r:id="rId31"/>
    <p:sldId id="2145703907" r:id="rId32"/>
    <p:sldId id="2145703901" r:id="rId33"/>
    <p:sldId id="857" r:id="rId34"/>
    <p:sldId id="2145703909" r:id="rId35"/>
    <p:sldId id="2145703910" r:id="rId36"/>
    <p:sldId id="2145703875" r:id="rId37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1pPr>
    <a:lvl2pPr marL="4572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2pPr>
    <a:lvl3pPr marL="9144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3pPr>
    <a:lvl4pPr marL="13716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4pPr>
    <a:lvl5pPr marL="18288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FD106C2-013B-4266-ACFC-2A3B99FBBCC6}">
          <p14:sldIdLst>
            <p14:sldId id="384"/>
          </p14:sldIdLst>
        </p14:section>
        <p14:section name="Table of contents" id="{757ECA4B-CD28-4905-BB13-9E63254138F7}">
          <p14:sldIdLst>
            <p14:sldId id="2145703885"/>
          </p14:sldIdLst>
        </p14:section>
        <p14:section name="Scope" id="{A7902047-DC35-4FDE-9508-7EC31B20BA64}">
          <p14:sldIdLst>
            <p14:sldId id="2145703888"/>
            <p14:sldId id="855"/>
          </p14:sldIdLst>
        </p14:section>
        <p14:section name="Objectives" id="{BD6AEC51-A5F4-4089-A55F-45FC831BFEBC}">
          <p14:sldIdLst>
            <p14:sldId id="2145703887"/>
            <p14:sldId id="2145703886"/>
          </p14:sldIdLst>
        </p14:section>
        <p14:section name="SDLC Phases" id="{634BF011-660A-41BE-AF51-31C6AF3E9082}">
          <p14:sldIdLst>
            <p14:sldId id="759"/>
            <p14:sldId id="2145703892"/>
            <p14:sldId id="762"/>
            <p14:sldId id="2145703895"/>
            <p14:sldId id="796"/>
            <p14:sldId id="2145703905"/>
            <p14:sldId id="2145703893"/>
            <p14:sldId id="2145703879"/>
            <p14:sldId id="792"/>
            <p14:sldId id="2145703880"/>
            <p14:sldId id="843"/>
            <p14:sldId id="2145703883"/>
            <p14:sldId id="819"/>
            <p14:sldId id="2145703896"/>
            <p14:sldId id="769"/>
            <p14:sldId id="2145703897"/>
          </p14:sldIdLst>
        </p14:section>
        <p14:section name="Essential Tools" id="{E2EEF060-81E2-4E91-855D-C32B66D9C63E}">
          <p14:sldIdLst>
            <p14:sldId id="2145703889"/>
            <p14:sldId id="2145703899"/>
          </p14:sldIdLst>
        </p14:section>
        <p14:section name="Appendix" id="{C652189C-9197-468B-B3F5-50CC7FCFAECA}">
          <p14:sldIdLst>
            <p14:sldId id="2145703890"/>
            <p14:sldId id="2145703907"/>
            <p14:sldId id="2145703901"/>
            <p14:sldId id="857"/>
            <p14:sldId id="2145703909"/>
            <p14:sldId id="2145703910"/>
            <p14:sldId id="21457038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ram Thiagarajan" initials="" lastIdx="3" clrIdx="0"/>
  <p:cmAuthor id="1" name="Abhinav Rai1" initials="AR" lastIdx="1" clrIdx="1"/>
  <p:cmAuthor id="2" name="Surabhi Swarnkar" initials="SS" lastIdx="1" clrIdx="2"/>
  <p:cmAuthor id="3" name="Ritwik Sushanta Pande" initials="RSP" lastIdx="8" clrIdx="3"/>
  <p:cmAuthor id="4" name="Hsiao, Robert" initials="HR" lastIdx="0" clrIdx="4"/>
  <p:cmAuthor id="5" name="Ashika Kudiri" initials="AK" lastIdx="24" clrIdx="5">
    <p:extLst>
      <p:ext uri="{19B8F6BF-5375-455C-9EA6-DF929625EA0E}">
        <p15:presenceInfo xmlns:p15="http://schemas.microsoft.com/office/powerpoint/2012/main" userId="S::Ashika.Kudiri@mu-sigma.com::4fb1caa0-71b6-4349-9a5f-d14373c15718" providerId="AD"/>
      </p:ext>
    </p:extLst>
  </p:cmAuthor>
  <p:cmAuthor id="6" name="Atul Kumar Mishra" initials="AM" lastIdx="1" clrIdx="6">
    <p:extLst>
      <p:ext uri="{19B8F6BF-5375-455C-9EA6-DF929625EA0E}">
        <p15:presenceInfo xmlns:p15="http://schemas.microsoft.com/office/powerpoint/2012/main" userId="S::atul.mishra@mu-sigma.com::5ec73581-6e7e-4791-8978-4501df66bbe6" providerId="AD"/>
      </p:ext>
    </p:extLst>
  </p:cmAuthor>
  <p:cmAuthor id="7" name="Safa Saifudeen" initials="SS" lastIdx="67" clrIdx="7">
    <p:extLst>
      <p:ext uri="{19B8F6BF-5375-455C-9EA6-DF929625EA0E}">
        <p15:presenceInfo xmlns:p15="http://schemas.microsoft.com/office/powerpoint/2012/main" userId="S::Safa.Saifudeen@mu-sigma.com::69d80ca2-3167-49b1-9733-61d98e68d5b0" providerId="AD"/>
      </p:ext>
    </p:extLst>
  </p:cmAuthor>
  <p:cmAuthor id="8" name="Lovish.Uppal" initials="L" lastIdx="1" clrIdx="8">
    <p:extLst>
      <p:ext uri="{19B8F6BF-5375-455C-9EA6-DF929625EA0E}">
        <p15:presenceInfo xmlns:p15="http://schemas.microsoft.com/office/powerpoint/2012/main" userId="S::Lovish.Uppal@mu-sigma.com::6bdc43db-2904-450d-b5ee-db4bb448a22b" providerId="AD"/>
      </p:ext>
    </p:extLst>
  </p:cmAuthor>
  <p:cmAuthor id="9" name="Shimonee Sanjeev Shah" initials="SSS" lastIdx="14" clrIdx="9">
    <p:extLst>
      <p:ext uri="{19B8F6BF-5375-455C-9EA6-DF929625EA0E}">
        <p15:presenceInfo xmlns:p15="http://schemas.microsoft.com/office/powerpoint/2012/main" userId="S::Shimonee.Shah@mu-sigma.com::5b54b41b-a48d-4fbc-8909-e9c44674677e" providerId="AD"/>
      </p:ext>
    </p:extLst>
  </p:cmAuthor>
  <p:cmAuthor id="10" name="Akshi Dhawan" initials="AD" lastIdx="5" clrIdx="10">
    <p:extLst>
      <p:ext uri="{19B8F6BF-5375-455C-9EA6-DF929625EA0E}">
        <p15:presenceInfo xmlns:p15="http://schemas.microsoft.com/office/powerpoint/2012/main" userId="S::akshi.dhawan@mu-sigma.com::8f4ce025-df4a-444e-9e1b-83ba29974044" providerId="AD"/>
      </p:ext>
    </p:extLst>
  </p:cmAuthor>
  <p:cmAuthor id="11" name="Venkata Venkatakrishnan" initials="VV" lastIdx="14" clrIdx="11">
    <p:extLst>
      <p:ext uri="{19B8F6BF-5375-455C-9EA6-DF929625EA0E}">
        <p15:presenceInfo xmlns:p15="http://schemas.microsoft.com/office/powerpoint/2012/main" userId="S::Venkata.V@mu-sigma.com::2f813a72-a5a7-4c58-9282-1b8ce87fd350" providerId="AD"/>
      </p:ext>
    </p:extLst>
  </p:cmAuthor>
  <p:cmAuthor id="12" name="Shubham Shrivastava" initials="SS" lastIdx="7" clrIdx="12">
    <p:extLst>
      <p:ext uri="{19B8F6BF-5375-455C-9EA6-DF929625EA0E}">
        <p15:presenceInfo xmlns:p15="http://schemas.microsoft.com/office/powerpoint/2012/main" userId="S::shubham.shrivastava@mu-sigma.com::b6a924e6-f104-4920-8b6e-c06c9080610b" providerId="AD"/>
      </p:ext>
    </p:extLst>
  </p:cmAuthor>
  <p:cmAuthor id="13" name="Prajwal Ram Gowda" initials="PG" lastIdx="2" clrIdx="13">
    <p:extLst>
      <p:ext uri="{19B8F6BF-5375-455C-9EA6-DF929625EA0E}">
        <p15:presenceInfo xmlns:p15="http://schemas.microsoft.com/office/powerpoint/2012/main" userId="S::prajwal.gowda@mu-sigma.com::2cbfa592-adb3-47c4-8610-955a17794898" providerId="AD"/>
      </p:ext>
    </p:extLst>
  </p:cmAuthor>
  <p:cmAuthor id="14" name="Shilpa P Bhat" initials="SPB" lastIdx="6" clrIdx="14">
    <p:extLst>
      <p:ext uri="{19B8F6BF-5375-455C-9EA6-DF929625EA0E}">
        <p15:presenceInfo xmlns:p15="http://schemas.microsoft.com/office/powerpoint/2012/main" userId="S::Shilpa.Bhat@mu-sigma.com::827301b5-e29d-4df1-bb6d-a5b35f9176ca" providerId="AD"/>
      </p:ext>
    </p:extLst>
  </p:cmAuthor>
  <p:cmAuthor id="15" name="Chakshupya Bharti" initials="CB" lastIdx="3" clrIdx="15">
    <p:extLst>
      <p:ext uri="{19B8F6BF-5375-455C-9EA6-DF929625EA0E}">
        <p15:presenceInfo xmlns:p15="http://schemas.microsoft.com/office/powerpoint/2012/main" userId="S::Chakshupya.Bharti@mu-sigma.com::374a38c7-7a6e-4d0e-a186-3359b15a11e3" providerId="AD"/>
      </p:ext>
    </p:extLst>
  </p:cmAuthor>
  <p:cmAuthor id="16" name="Moolai Afnan Zaid" initials="MZ" lastIdx="1" clrIdx="16">
    <p:extLst>
      <p:ext uri="{19B8F6BF-5375-455C-9EA6-DF929625EA0E}">
        <p15:presenceInfo xmlns:p15="http://schemas.microsoft.com/office/powerpoint/2012/main" userId="S::Moolai.Zaid@mu-sigma.com::051b07a7-fede-4f84-8ed4-bbf72b0446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00"/>
    <a:srgbClr val="D1D09B"/>
    <a:srgbClr val="006666"/>
    <a:srgbClr val="E2E1C0"/>
    <a:srgbClr val="D3D2A1"/>
    <a:srgbClr val="8F8F42"/>
    <a:srgbClr val="666666"/>
    <a:srgbClr val="A64C4C"/>
    <a:srgbClr val="E8CBCB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FA5E4-25FC-4767-8CA7-E0D440D9AE7E}" v="2793" dt="2025-01-07T10:10:34.682"/>
    <p1510:client id="{5B7CB205-EF4E-4E26-866E-7157CCC8F8AA}" v="541" dt="2025-01-07T15:41:43.223"/>
    <p1510:client id="{EC26CE1D-D0EC-43F1-8424-797E7E078FE3}" v="323" dt="2025-01-08T12:41:21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32" y="32"/>
      </p:cViewPr>
      <p:guideLst>
        <p:guide orient="horz" pos="40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85944" y="9099652"/>
            <a:ext cx="378816" cy="1583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0930B7C4-A07F-45E8-A56F-A23132B9C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5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11586" y="4417635"/>
            <a:ext cx="5737027" cy="45867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1275" y="214313"/>
            <a:ext cx="7043738" cy="396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35035" y="9118097"/>
            <a:ext cx="229724" cy="139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62DCC290-FBB5-460F-B5AA-0FCBA6852F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11586" y="4417635"/>
            <a:ext cx="5737027" cy="45867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1275" y="214313"/>
            <a:ext cx="7043738" cy="396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35035" y="9118097"/>
            <a:ext cx="229724" cy="139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62DCC290-FBB5-460F-B5AA-0FCBA6852F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1275" y="214313"/>
            <a:ext cx="7043738" cy="3962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0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044B-BB9C-0842-952F-FBB8F780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81D6E-A240-8512-D1C6-DCB351150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B7005-869A-A772-7A8E-A95285AF1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B3870-1021-0D21-4335-B1F4151F0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2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1244-9AD6-C0A9-59F9-820D8FB21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31E31-8859-355C-241B-D86D39EC9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25206-4231-F125-CBE6-A0F37DEC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C2286-D9ED-D1C0-D421-721DFDD21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14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BFF5A-7C9A-25B6-2FC3-81AC30DA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64283-B242-322C-A8E6-0A5C0C98D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301FB-D09F-7A8D-BFF0-7901898A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E574F-3A40-02B8-1965-5F7E07FC4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20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C847E-D4C8-D977-A44F-40617356A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DE7F6-6E84-6E74-4BE0-132B37E04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35268-09C7-47D1-7C68-9AFFDD5D9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9602F-26C6-43A8-5273-3A5143BF0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0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01B-0FF9-A12C-8B4B-C6C5ED4D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A5224-BAFE-1405-B018-6808E93DF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35048-7F85-9D41-BE8A-CBEE6AC6C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424AA-B929-3813-8B1C-2DC1B5DA1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55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413EB-67DF-7573-EBBD-F1B50DFE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1774D-8158-3548-4319-5E3678D15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79115-6716-0C2E-8AE2-4BDC90EB6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36127-5319-C15E-6EF6-1B7E96A53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78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413EB-67DF-7573-EBBD-F1B50DFE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1774D-8158-3548-4319-5E3678D15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79115-6716-0C2E-8AE2-4BDC90EB6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36127-5319-C15E-6EF6-1B7E96A53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FF0A-1AEA-0692-1548-D0DDC7947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E0A82-9AD2-2004-ACBF-1F1F4420D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96E6A-9023-BB4C-A3A0-2624CC0E1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48B1-78AD-07B5-B59E-72B6CF1B5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0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2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C3CEC-03DD-DD35-949C-EBB9F415A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6779B-399D-15E6-741A-015E3E4A0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BAF43-98E0-E57A-3EDE-E5F2D788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76875-8FC7-4DB2-9654-1BB34AD87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9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2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6870-5181-1192-DF2F-E95734D0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35E47-8F7F-DA9F-15D8-0DE87A114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85495-D584-A651-A85B-FC0388ACF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396A5-105C-4D6D-63F9-BAF2B2892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19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57EA-98A8-6318-D0B0-9DDFD2C35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4C908-9881-8294-227C-3F34A860C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79117-D35F-49E0-9593-8DE417E5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E0742-B121-3549-D7E7-B46525A5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6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40F65-1537-D107-10C3-30FFFD95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22676-9672-9F82-DE8E-1D7186D00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3B6E3-12E9-B999-F4AB-2DC9242D3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6FF1-5AE9-5393-75D3-455AF4074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069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40F65-1537-D107-10C3-30FFFD95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22676-9672-9F82-DE8E-1D7186D00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3B6E3-12E9-B999-F4AB-2DC9242D3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6FF1-5AE9-5393-75D3-455AF4074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06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49115-053B-6944-FDBE-5E9A4359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A49F4-D00F-EB43-A7EE-013C15C82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58241-BAD5-CF43-9A01-59716E0B2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EBA4D-CCA5-7C79-E56A-5923BFFD8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0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Master" Target="../slideMasters/slideMaster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0.wmf"/><Relationship Id="rId1" Type="http://schemas.openxmlformats.org/officeDocument/2006/relationships/slideMaster" Target="../slideMasters/slideMaster4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40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Master" Target="../slideMasters/slideMaster4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FAD166-043A-4F85-AE25-397E6837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22407" r="827" b="28982"/>
          <a:stretch/>
        </p:blipFill>
        <p:spPr>
          <a:xfrm>
            <a:off x="-3" y="3492515"/>
            <a:ext cx="12192004" cy="3365485"/>
          </a:xfrm>
          <a:prstGeom prst="rect">
            <a:avLst/>
          </a:prstGeom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36903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71" y="2467429"/>
            <a:ext cx="844332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6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2216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11275" y="6472269"/>
            <a:ext cx="117694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u="none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Proprietary Information</a:t>
            </a:r>
            <a:r>
              <a:rPr lang="en-GB" sz="1100" b="0" u="none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| </a:t>
            </a:r>
            <a:r>
              <a:rPr lang="en-GB" sz="110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This document and its attachments are confidential.  Any</a:t>
            </a:r>
            <a:r>
              <a:rPr lang="en-US" sz="110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100" b="1">
                <a:solidFill>
                  <a:schemeClr val="bg1"/>
                </a:solidFill>
                <a:latin typeface="+mn-lt"/>
              </a:rPr>
              <a:t>	</a:t>
            </a:r>
            <a:r>
              <a:rPr lang="en-US" sz="110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88" y="2971800"/>
            <a:ext cx="8443323" cy="457200"/>
          </a:xfrm>
        </p:spPr>
        <p:txBody>
          <a:bodyPr anchor="ctr"/>
          <a:lstStyle>
            <a:lvl1pPr marL="289264" indent="-1485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23495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4" y="3556002"/>
            <a:ext cx="4190389" cy="47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62" b="1" i="0">
                <a:solidFill>
                  <a:schemeClr val="bg1"/>
                </a:solidFill>
                <a:latin typeface="+mj-lt"/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6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B3C165-3EF8-4B10-80DB-496DAED1E6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306288" y="1102623"/>
            <a:ext cx="981504" cy="12132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3DE086-3358-42D5-A8F7-B47F54C5DAD0}"/>
              </a:ext>
            </a:extLst>
          </p:cNvPr>
          <p:cNvSpPr/>
          <p:nvPr userDrawn="1"/>
        </p:nvSpPr>
        <p:spPr bwMode="auto">
          <a:xfrm>
            <a:off x="11201400" y="0"/>
            <a:ext cx="990601" cy="838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IN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MuKyun</a:t>
            </a:r>
            <a:r>
              <a:rPr lang="en-US"/>
              <a:t> – What is the Key Takeaway from the Slide?</a:t>
            </a:r>
          </a:p>
        </p:txBody>
      </p:sp>
      <p:sp>
        <p:nvSpPr>
          <p:cNvPr id="9" name="Freeform 8"/>
          <p:cNvSpPr/>
          <p:nvPr/>
        </p:nvSpPr>
        <p:spPr>
          <a:xfrm>
            <a:off x="562888" y="1282765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6" y="1379891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Who is the end consumer?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21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6" y="2448325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is the business question?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6" y="3516759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600" b="1">
                <a:latin typeface="+mj-lt"/>
              </a:rPr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8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6" y="4585193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do you intend to do with the output?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520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6" y="5653627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do you ‘expect’ as the outcomes?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who the end consumer of the request would be – in several cases, this may not be the requestor himself/herself</a:t>
            </a:r>
          </a:p>
          <a:p>
            <a:pPr lvl="1"/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expected ‘takeaways’ from this request – this can be used to validate the output and also define the sniff checks that need to be defined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AB4D1E-0E7A-4A92-A4EA-A5F4C4C62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5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QFIRe</a:t>
            </a:r>
            <a:r>
              <a:rPr lang="en-US"/>
              <a:t> – What is the Key Takeaway from the Slide?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09798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225155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724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8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806" y="5524500"/>
            <a:ext cx="10616071" cy="952500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Recommendation 1</a:t>
            </a:r>
          </a:p>
          <a:p>
            <a:pPr lvl="1"/>
            <a:r>
              <a:rPr lang="en-US"/>
              <a:t>Sub-recommendation 1</a:t>
            </a:r>
          </a:p>
          <a:p>
            <a:pPr lvl="0"/>
            <a:r>
              <a:rPr lang="en-US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6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Finding 1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2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3</a:t>
            </a:r>
          </a:p>
          <a:p>
            <a:pPr lvl="0"/>
            <a:r>
              <a:rPr lang="en-US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806" y="1566331"/>
            <a:ext cx="10616071" cy="762001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Question</a:t>
            </a:r>
          </a:p>
          <a:p>
            <a:pPr lvl="1"/>
            <a:r>
              <a:rPr lang="en-US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4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4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Findings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4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Recommendations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1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1" y="2662766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Insight 1</a:t>
            </a:r>
          </a:p>
          <a:p>
            <a:pPr lvl="1"/>
            <a:r>
              <a:rPr lang="en-US"/>
              <a:t>Sub-insight</a:t>
            </a:r>
          </a:p>
          <a:p>
            <a:pPr lvl="1"/>
            <a:r>
              <a:rPr lang="en-US"/>
              <a:t>Sub-insight</a:t>
            </a:r>
          </a:p>
          <a:p>
            <a:pPr lvl="0"/>
            <a:r>
              <a:rPr lang="en-US"/>
              <a:t>Insight 2</a:t>
            </a:r>
          </a:p>
          <a:p>
            <a:pPr lvl="0"/>
            <a:r>
              <a:rPr lang="en-US"/>
              <a:t>Insight 3</a:t>
            </a:r>
          </a:p>
          <a:p>
            <a:pPr lvl="0"/>
            <a:r>
              <a:rPr lang="en-US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8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Insights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3BFCFF-0317-4CA7-B55F-9A174E686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5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FIRe</a:t>
            </a:r>
            <a:r>
              <a:rPr lang="en-US"/>
              <a:t> – What is the Key Takeaway from the Slide?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8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806" y="5067300"/>
            <a:ext cx="10616071" cy="1384300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Recommendation 1</a:t>
            </a:r>
          </a:p>
          <a:p>
            <a:pPr lvl="1"/>
            <a:r>
              <a:rPr lang="en-US"/>
              <a:t>Sub-recommendation 1</a:t>
            </a:r>
          </a:p>
          <a:p>
            <a:pPr lvl="0"/>
            <a:r>
              <a:rPr lang="en-US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77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Finding 1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2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3</a:t>
            </a:r>
          </a:p>
          <a:p>
            <a:pPr lvl="0"/>
            <a:r>
              <a:rPr lang="en-US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4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Findings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4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Recommendations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1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1" y="1646777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Insight 1</a:t>
            </a:r>
          </a:p>
          <a:p>
            <a:pPr lvl="1"/>
            <a:r>
              <a:rPr lang="en-US"/>
              <a:t>Sub-insight</a:t>
            </a:r>
          </a:p>
          <a:p>
            <a:pPr lvl="1"/>
            <a:r>
              <a:rPr lang="en-US"/>
              <a:t>Sub-insight</a:t>
            </a:r>
          </a:p>
          <a:p>
            <a:pPr lvl="0"/>
            <a:r>
              <a:rPr lang="en-US"/>
              <a:t>Insight 2</a:t>
            </a:r>
          </a:p>
          <a:p>
            <a:pPr lvl="0"/>
            <a:r>
              <a:rPr lang="en-US"/>
              <a:t>Insight 3</a:t>
            </a:r>
          </a:p>
          <a:p>
            <a:pPr lvl="0"/>
            <a:r>
              <a:rPr lang="en-US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8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Insights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416FC-CF4A-43F9-A3F4-3E20DBF1A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8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5289678"/>
              </p:ext>
            </p:extLst>
          </p:nvPr>
        </p:nvGraphicFramePr>
        <p:xfrm>
          <a:off x="546597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Background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0639085"/>
              </p:ext>
            </p:extLst>
          </p:nvPr>
        </p:nvGraphicFramePr>
        <p:xfrm>
          <a:off x="546597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Objectives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relevant facts that serve as the background for this project?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key project objectives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5339969"/>
              </p:ext>
            </p:extLst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Approach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approach used by Mu Sigma in this project.  You can insert text or paste graphics in this box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8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8F496E-8AF1-42D8-82D6-ACCBC9BC4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9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327512"/>
              </p:ext>
            </p:extLst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Analysis</a:t>
                      </a:r>
                      <a:r>
                        <a:rPr lang="en-US" sz="1400" baseline="0">
                          <a:latin typeface="+mj-lt"/>
                        </a:rPr>
                        <a:t> Illustrations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Paste charts/graphics that illustrate key analysis outputs and support the key findings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8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4360805"/>
              </p:ext>
            </p:extLst>
          </p:nvPr>
        </p:nvGraphicFramePr>
        <p:xfrm>
          <a:off x="546597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Key Findings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8950502"/>
              </p:ext>
            </p:extLst>
          </p:nvPr>
        </p:nvGraphicFramePr>
        <p:xfrm>
          <a:off x="546597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Business Impact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findings/insights obtained from the analysis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was the real/projected impact of the project on the business?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8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B0F34-84FC-4241-9B90-65E67030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7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3877676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6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6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4" y="1557020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4" y="2608582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6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9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4" y="3660144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71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4" y="4711707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6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10D66D-6658-4925-9B31-16EE5DFA2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6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6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30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4" y="1645917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4" y="3086085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6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hevron 18"/>
          <p:cNvSpPr/>
          <p:nvPr userDrawn="1"/>
        </p:nvSpPr>
        <p:spPr bwMode="auto">
          <a:xfrm rot="5400000">
            <a:off x="1541111" y="348480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4" y="4526254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D5DA4A-F911-4567-9291-BA349AE1D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99" y="1371600"/>
            <a:ext cx="2720627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20008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16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27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9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3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3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9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4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5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90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702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8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3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4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101A95-2696-49AC-8C05-A64F07E16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44" y="1752599"/>
            <a:ext cx="4690735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5"/>
            <a:ext cx="3810000" cy="4690735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45" y="1752599"/>
            <a:ext cx="4690735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5"/>
            <a:ext cx="3810000" cy="4690735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504"/>
            <a:ext cx="1674812" cy="422167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505"/>
            <a:ext cx="1674812" cy="422167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44" y="12954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72" y="13107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80" y="12954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7" y="13107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44" y="41148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72" y="41301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80" y="41148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7" y="41301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17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71686" imgH="895238" progId="PBrush">
                  <p:embed/>
                </p:oleObj>
              </mc:Choice>
              <mc:Fallback>
                <p:oleObj r:id="rId2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17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A4551-1E91-4B41-8E0E-ABCB951B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14A89-1C5D-4921-973D-028650842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2513-65CE-4ABF-BB51-CA65B919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112FB-5473-458D-92AE-C8CD3F0B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92CE-347F-4318-B883-209D62D6897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44C28-2DDB-41A5-836D-7E5F697E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DB2B4-20FF-41F7-8E2F-1DC9673A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9C9D-E3D8-4C5D-9C30-A0E2A2AC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2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NJ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Placeholder 1">
            <a:extLst>
              <a:ext uri="{FF2B5EF4-FFF2-40B4-BE49-F238E27FC236}">
                <a16:creationId xmlns:a16="http://schemas.microsoft.com/office/drawing/2014/main" id="{B0D7E77C-E10A-412A-ACEF-D201C07B8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3" y="4051482"/>
            <a:ext cx="10972797" cy="139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defRPr lang="en-US" sz="4800" dirty="0">
                <a:solidFill>
                  <a:schemeClr val="accent1"/>
                </a:solidFill>
                <a:cs typeface="Arial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9882A32-9438-4440-923B-DCA9964334B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609601" y="5605093"/>
            <a:ext cx="109728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133" b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Presenter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0A6F62-37B1-4553-A310-78EF31DFD44E}"/>
              </a:ext>
            </a:extLst>
          </p:cNvPr>
          <p:cNvSpPr>
            <a:spLocks noGrp="1"/>
          </p:cNvSpPr>
          <p:nvPr>
            <p:ph idx="10" hasCustomPrompt="1"/>
          </p:nvPr>
        </p:nvSpPr>
        <p:spPr bwMode="auto">
          <a:xfrm>
            <a:off x="609601" y="6124055"/>
            <a:ext cx="109728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133" b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9A443-5378-41F2-865A-D8FE9F34D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" t="8981" r="224" b="23319"/>
          <a:stretch/>
        </p:blipFill>
        <p:spPr>
          <a:xfrm>
            <a:off x="0" y="1"/>
            <a:ext cx="12195387" cy="3085336"/>
          </a:xfrm>
          <a:custGeom>
            <a:avLst/>
            <a:gdLst>
              <a:gd name="connsiteX0" fmla="*/ 0 w 9146540"/>
              <a:gd name="connsiteY0" fmla="*/ 0 h 2314002"/>
              <a:gd name="connsiteX1" fmla="*/ 9145030 w 9146540"/>
              <a:gd name="connsiteY1" fmla="*/ 0 h 2314002"/>
              <a:gd name="connsiteX2" fmla="*/ 9146540 w 9146540"/>
              <a:gd name="connsiteY2" fmla="*/ 831112 h 2314002"/>
              <a:gd name="connsiteX3" fmla="*/ 0 w 9146540"/>
              <a:gd name="connsiteY3" fmla="*/ 2004592 h 231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6540" h="2314002">
                <a:moveTo>
                  <a:pt x="0" y="0"/>
                </a:moveTo>
                <a:lnTo>
                  <a:pt x="9145030" y="0"/>
                </a:lnTo>
                <a:lnTo>
                  <a:pt x="9146540" y="831112"/>
                </a:lnTo>
                <a:cubicBezTo>
                  <a:pt x="7665720" y="387459"/>
                  <a:pt x="2275840" y="3230565"/>
                  <a:pt x="0" y="2004592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793BB0-5538-4AAE-B5C3-23667418875B}"/>
              </a:ext>
            </a:extLst>
          </p:cNvPr>
          <p:cNvSpPr/>
          <p:nvPr userDrawn="1"/>
        </p:nvSpPr>
        <p:spPr bwMode="auto">
          <a:xfrm>
            <a:off x="0" y="2"/>
            <a:ext cx="12195387" cy="3085333"/>
          </a:xfrm>
          <a:custGeom>
            <a:avLst/>
            <a:gdLst>
              <a:gd name="connsiteX0" fmla="*/ 0 w 9146540"/>
              <a:gd name="connsiteY0" fmla="*/ 0 h 2314000"/>
              <a:gd name="connsiteX1" fmla="*/ 9145030 w 9146540"/>
              <a:gd name="connsiteY1" fmla="*/ 0 h 2314000"/>
              <a:gd name="connsiteX2" fmla="*/ 9146540 w 9146540"/>
              <a:gd name="connsiteY2" fmla="*/ 831110 h 2314000"/>
              <a:gd name="connsiteX3" fmla="*/ 0 w 9146540"/>
              <a:gd name="connsiteY3" fmla="*/ 2004590 h 23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6540" h="2314000">
                <a:moveTo>
                  <a:pt x="0" y="0"/>
                </a:moveTo>
                <a:lnTo>
                  <a:pt x="9145030" y="0"/>
                </a:lnTo>
                <a:lnTo>
                  <a:pt x="9146540" y="831110"/>
                </a:lnTo>
                <a:cubicBezTo>
                  <a:pt x="7665720" y="387457"/>
                  <a:pt x="2275840" y="3230563"/>
                  <a:pt x="0" y="200459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14C774-F714-4C2A-A5A4-912058B7ADEF}"/>
              </a:ext>
            </a:extLst>
          </p:cNvPr>
          <p:cNvSpPr/>
          <p:nvPr userDrawn="1"/>
        </p:nvSpPr>
        <p:spPr bwMode="auto">
          <a:xfrm>
            <a:off x="0" y="994620"/>
            <a:ext cx="12202160" cy="2357947"/>
          </a:xfrm>
          <a:custGeom>
            <a:avLst/>
            <a:gdLst>
              <a:gd name="connsiteX0" fmla="*/ 8386448 w 9151620"/>
              <a:gd name="connsiteY0" fmla="*/ 1134 h 1768460"/>
              <a:gd name="connsiteX1" fmla="*/ 9151620 w 9151620"/>
              <a:gd name="connsiteY1" fmla="*/ 88956 h 1768460"/>
              <a:gd name="connsiteX2" fmla="*/ 340485 w 9151620"/>
              <a:gd name="connsiteY2" fmla="*/ 1571771 h 1768460"/>
              <a:gd name="connsiteX3" fmla="*/ 1 w 9151620"/>
              <a:gd name="connsiteY3" fmla="*/ 1490204 h 1768460"/>
              <a:gd name="connsiteX4" fmla="*/ 0 w 9151620"/>
              <a:gd name="connsiteY4" fmla="*/ 1490187 h 1768460"/>
              <a:gd name="connsiteX5" fmla="*/ 0 w 9151620"/>
              <a:gd name="connsiteY5" fmla="*/ 1105587 h 1768460"/>
              <a:gd name="connsiteX6" fmla="*/ 279871 w 9151620"/>
              <a:gd name="connsiteY6" fmla="*/ 1188875 h 1768460"/>
              <a:gd name="connsiteX7" fmla="*/ 7542868 w 9151620"/>
              <a:gd name="connsiteY7" fmla="*/ 79089 h 1768460"/>
              <a:gd name="connsiteX8" fmla="*/ 8386448 w 9151620"/>
              <a:gd name="connsiteY8" fmla="*/ 1134 h 17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1620" h="1768460">
                <a:moveTo>
                  <a:pt x="8386448" y="1134"/>
                </a:moveTo>
                <a:cubicBezTo>
                  <a:pt x="8658485" y="-5441"/>
                  <a:pt x="8917453" y="15614"/>
                  <a:pt x="9151620" y="88956"/>
                </a:cubicBezTo>
                <a:cubicBezTo>
                  <a:pt x="6820288" y="-160387"/>
                  <a:pt x="4629595" y="2497796"/>
                  <a:pt x="340485" y="1571771"/>
                </a:cubicBezTo>
                <a:lnTo>
                  <a:pt x="1" y="1490204"/>
                </a:lnTo>
                <a:lnTo>
                  <a:pt x="0" y="1490187"/>
                </a:lnTo>
                <a:lnTo>
                  <a:pt x="0" y="1105587"/>
                </a:lnTo>
                <a:lnTo>
                  <a:pt x="279871" y="1188875"/>
                </a:lnTo>
                <a:cubicBezTo>
                  <a:pt x="3333751" y="2033854"/>
                  <a:pt x="4923425" y="493912"/>
                  <a:pt x="7542868" y="79089"/>
                </a:cubicBezTo>
                <a:cubicBezTo>
                  <a:pt x="7829307" y="41914"/>
                  <a:pt x="8114412" y="7710"/>
                  <a:pt x="8386448" y="11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1099B4-FAE3-4876-86CE-B2A007019C73}"/>
              </a:ext>
            </a:extLst>
          </p:cNvPr>
          <p:cNvSpPr/>
          <p:nvPr userDrawn="1"/>
        </p:nvSpPr>
        <p:spPr bwMode="auto">
          <a:xfrm>
            <a:off x="8520853" y="1224831"/>
            <a:ext cx="3671147" cy="999224"/>
          </a:xfrm>
          <a:custGeom>
            <a:avLst/>
            <a:gdLst>
              <a:gd name="connsiteX0" fmla="*/ 2753360 w 2753360"/>
              <a:gd name="connsiteY0" fmla="*/ 0 h 749418"/>
              <a:gd name="connsiteX1" fmla="*/ 2753360 w 2753360"/>
              <a:gd name="connsiteY1" fmla="*/ 553984 h 749418"/>
              <a:gd name="connsiteX2" fmla="*/ 2718118 w 2753360"/>
              <a:gd name="connsiteY2" fmla="*/ 540920 h 749418"/>
              <a:gd name="connsiteX3" fmla="*/ 0 w 2753360"/>
              <a:gd name="connsiteY3" fmla="*/ 749418 h 749418"/>
              <a:gd name="connsiteX4" fmla="*/ 2411690 w 2753360"/>
              <a:gd name="connsiteY4" fmla="*/ 9048 h 74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360" h="749418">
                <a:moveTo>
                  <a:pt x="2753360" y="0"/>
                </a:moveTo>
                <a:lnTo>
                  <a:pt x="2753360" y="553984"/>
                </a:lnTo>
                <a:lnTo>
                  <a:pt x="2718118" y="540920"/>
                </a:lnTo>
                <a:cubicBezTo>
                  <a:pt x="1923574" y="288249"/>
                  <a:pt x="817880" y="491608"/>
                  <a:pt x="0" y="749418"/>
                </a:cubicBezTo>
                <a:cubicBezTo>
                  <a:pt x="669714" y="346405"/>
                  <a:pt x="1432772" y="67852"/>
                  <a:pt x="2411690" y="9048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92428E-ECEF-4989-BA4A-66F86758F582}"/>
              </a:ext>
            </a:extLst>
          </p:cNvPr>
          <p:cNvSpPr/>
          <p:nvPr userDrawn="1"/>
        </p:nvSpPr>
        <p:spPr bwMode="auto">
          <a:xfrm flipH="1" flipV="1">
            <a:off x="0" y="1621706"/>
            <a:ext cx="3412107" cy="1168212"/>
          </a:xfrm>
          <a:custGeom>
            <a:avLst/>
            <a:gdLst>
              <a:gd name="connsiteX0" fmla="*/ 2559080 w 2559080"/>
              <a:gd name="connsiteY0" fmla="*/ 876159 h 876159"/>
              <a:gd name="connsiteX1" fmla="*/ 2530030 w 2559080"/>
              <a:gd name="connsiteY1" fmla="*/ 864381 h 876159"/>
              <a:gd name="connsiteX2" fmla="*/ 0 w 2559080"/>
              <a:gd name="connsiteY2" fmla="*/ 36444 h 876159"/>
              <a:gd name="connsiteX3" fmla="*/ 2408532 w 2559080"/>
              <a:gd name="connsiteY3" fmla="*/ 304333 h 876159"/>
              <a:gd name="connsiteX4" fmla="*/ 2559080 w 2559080"/>
              <a:gd name="connsiteY4" fmla="*/ 344272 h 87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080" h="876159">
                <a:moveTo>
                  <a:pt x="2559080" y="876159"/>
                </a:moveTo>
                <a:lnTo>
                  <a:pt x="2530030" y="864381"/>
                </a:lnTo>
                <a:cubicBezTo>
                  <a:pt x="2155221" y="630642"/>
                  <a:pt x="1310082" y="88669"/>
                  <a:pt x="0" y="36444"/>
                </a:cubicBezTo>
                <a:cubicBezTo>
                  <a:pt x="1132827" y="-76569"/>
                  <a:pt x="1613207" y="90200"/>
                  <a:pt x="2408532" y="304333"/>
                </a:cubicBezTo>
                <a:lnTo>
                  <a:pt x="2559080" y="344272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F2536-C364-4AFD-8E0A-ADC372E6397E}"/>
              </a:ext>
            </a:extLst>
          </p:cNvPr>
          <p:cNvSpPr txBox="1"/>
          <p:nvPr userDrawn="1"/>
        </p:nvSpPr>
        <p:spPr>
          <a:xfrm>
            <a:off x="612000" y="1215177"/>
            <a:ext cx="4285120" cy="58827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ct val="20000"/>
              </a:spcBef>
              <a:buClr>
                <a:srgbClr val="A89968"/>
              </a:buClr>
              <a:buSzPct val="130000"/>
            </a:pPr>
            <a:r>
              <a:rPr lang="en-US" sz="1600">
                <a:solidFill>
                  <a:srgbClr val="FFFFFF"/>
                </a:solidFill>
                <a:latin typeface="Arial Black" panose="020B0A04020102020204" pitchFamily="34" charset="0"/>
              </a:rPr>
              <a:t>MD Epidemiology and</a:t>
            </a:r>
            <a:br>
              <a:rPr lang="en-US" sz="160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1600">
                <a:solidFill>
                  <a:srgbClr val="FFFFFF"/>
                </a:solidFill>
                <a:latin typeface="Arial Black" panose="020B0A04020102020204" pitchFamily="34" charset="0"/>
              </a:rPr>
              <a:t>Real World Data Sciences (Epi-RWDS)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5E65B3-D4B3-4D3E-B92C-71F38F5D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76915"/>
            <a:ext cx="3640419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2296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NJ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Placeholder 1">
            <a:extLst>
              <a:ext uri="{FF2B5EF4-FFF2-40B4-BE49-F238E27FC236}">
                <a16:creationId xmlns:a16="http://schemas.microsoft.com/office/drawing/2014/main" id="{B0D7E77C-E10A-412A-ACEF-D201C07B8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3" y="4051482"/>
            <a:ext cx="10972797" cy="139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defRPr lang="en-US" sz="4800" dirty="0">
                <a:solidFill>
                  <a:schemeClr val="accent1"/>
                </a:solidFill>
                <a:cs typeface="Arial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9882A32-9438-4440-923B-DCA9964334B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609601" y="5605093"/>
            <a:ext cx="109728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133" b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Presenter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0A6F62-37B1-4553-A310-78EF31DFD44E}"/>
              </a:ext>
            </a:extLst>
          </p:cNvPr>
          <p:cNvSpPr>
            <a:spLocks noGrp="1"/>
          </p:cNvSpPr>
          <p:nvPr>
            <p:ph idx="10" hasCustomPrompt="1"/>
          </p:nvPr>
        </p:nvSpPr>
        <p:spPr bwMode="auto">
          <a:xfrm>
            <a:off x="609601" y="6124055"/>
            <a:ext cx="109728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133" b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9A443-5378-41F2-865A-D8FE9F34D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" t="8981" r="224" b="23319"/>
          <a:stretch/>
        </p:blipFill>
        <p:spPr>
          <a:xfrm>
            <a:off x="0" y="1"/>
            <a:ext cx="12195387" cy="3085336"/>
          </a:xfrm>
          <a:custGeom>
            <a:avLst/>
            <a:gdLst>
              <a:gd name="connsiteX0" fmla="*/ 0 w 9146540"/>
              <a:gd name="connsiteY0" fmla="*/ 0 h 2314002"/>
              <a:gd name="connsiteX1" fmla="*/ 9145030 w 9146540"/>
              <a:gd name="connsiteY1" fmla="*/ 0 h 2314002"/>
              <a:gd name="connsiteX2" fmla="*/ 9146540 w 9146540"/>
              <a:gd name="connsiteY2" fmla="*/ 831112 h 2314002"/>
              <a:gd name="connsiteX3" fmla="*/ 0 w 9146540"/>
              <a:gd name="connsiteY3" fmla="*/ 2004592 h 231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6540" h="2314002">
                <a:moveTo>
                  <a:pt x="0" y="0"/>
                </a:moveTo>
                <a:lnTo>
                  <a:pt x="9145030" y="0"/>
                </a:lnTo>
                <a:lnTo>
                  <a:pt x="9146540" y="831112"/>
                </a:lnTo>
                <a:cubicBezTo>
                  <a:pt x="7665720" y="387459"/>
                  <a:pt x="2275840" y="3230565"/>
                  <a:pt x="0" y="2004592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793BB0-5538-4AAE-B5C3-23667418875B}"/>
              </a:ext>
            </a:extLst>
          </p:cNvPr>
          <p:cNvSpPr/>
          <p:nvPr userDrawn="1"/>
        </p:nvSpPr>
        <p:spPr bwMode="auto">
          <a:xfrm>
            <a:off x="0" y="2"/>
            <a:ext cx="12195387" cy="3085333"/>
          </a:xfrm>
          <a:custGeom>
            <a:avLst/>
            <a:gdLst>
              <a:gd name="connsiteX0" fmla="*/ 0 w 9146540"/>
              <a:gd name="connsiteY0" fmla="*/ 0 h 2314000"/>
              <a:gd name="connsiteX1" fmla="*/ 9145030 w 9146540"/>
              <a:gd name="connsiteY1" fmla="*/ 0 h 2314000"/>
              <a:gd name="connsiteX2" fmla="*/ 9146540 w 9146540"/>
              <a:gd name="connsiteY2" fmla="*/ 831110 h 2314000"/>
              <a:gd name="connsiteX3" fmla="*/ 0 w 9146540"/>
              <a:gd name="connsiteY3" fmla="*/ 2004590 h 23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6540" h="2314000">
                <a:moveTo>
                  <a:pt x="0" y="0"/>
                </a:moveTo>
                <a:lnTo>
                  <a:pt x="9145030" y="0"/>
                </a:lnTo>
                <a:lnTo>
                  <a:pt x="9146540" y="831110"/>
                </a:lnTo>
                <a:cubicBezTo>
                  <a:pt x="7665720" y="387457"/>
                  <a:pt x="2275840" y="3230563"/>
                  <a:pt x="0" y="200459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14C774-F714-4C2A-A5A4-912058B7ADEF}"/>
              </a:ext>
            </a:extLst>
          </p:cNvPr>
          <p:cNvSpPr/>
          <p:nvPr userDrawn="1"/>
        </p:nvSpPr>
        <p:spPr bwMode="auto">
          <a:xfrm>
            <a:off x="0" y="994620"/>
            <a:ext cx="12202160" cy="2357947"/>
          </a:xfrm>
          <a:custGeom>
            <a:avLst/>
            <a:gdLst>
              <a:gd name="connsiteX0" fmla="*/ 8386448 w 9151620"/>
              <a:gd name="connsiteY0" fmla="*/ 1134 h 1768460"/>
              <a:gd name="connsiteX1" fmla="*/ 9151620 w 9151620"/>
              <a:gd name="connsiteY1" fmla="*/ 88956 h 1768460"/>
              <a:gd name="connsiteX2" fmla="*/ 340485 w 9151620"/>
              <a:gd name="connsiteY2" fmla="*/ 1571771 h 1768460"/>
              <a:gd name="connsiteX3" fmla="*/ 1 w 9151620"/>
              <a:gd name="connsiteY3" fmla="*/ 1490204 h 1768460"/>
              <a:gd name="connsiteX4" fmla="*/ 0 w 9151620"/>
              <a:gd name="connsiteY4" fmla="*/ 1490187 h 1768460"/>
              <a:gd name="connsiteX5" fmla="*/ 0 w 9151620"/>
              <a:gd name="connsiteY5" fmla="*/ 1105587 h 1768460"/>
              <a:gd name="connsiteX6" fmla="*/ 279871 w 9151620"/>
              <a:gd name="connsiteY6" fmla="*/ 1188875 h 1768460"/>
              <a:gd name="connsiteX7" fmla="*/ 7542868 w 9151620"/>
              <a:gd name="connsiteY7" fmla="*/ 79089 h 1768460"/>
              <a:gd name="connsiteX8" fmla="*/ 8386448 w 9151620"/>
              <a:gd name="connsiteY8" fmla="*/ 1134 h 17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1620" h="1768460">
                <a:moveTo>
                  <a:pt x="8386448" y="1134"/>
                </a:moveTo>
                <a:cubicBezTo>
                  <a:pt x="8658485" y="-5441"/>
                  <a:pt x="8917453" y="15614"/>
                  <a:pt x="9151620" y="88956"/>
                </a:cubicBezTo>
                <a:cubicBezTo>
                  <a:pt x="6820288" y="-160387"/>
                  <a:pt x="4629595" y="2497796"/>
                  <a:pt x="340485" y="1571771"/>
                </a:cubicBezTo>
                <a:lnTo>
                  <a:pt x="1" y="1490204"/>
                </a:lnTo>
                <a:lnTo>
                  <a:pt x="0" y="1490187"/>
                </a:lnTo>
                <a:lnTo>
                  <a:pt x="0" y="1105587"/>
                </a:lnTo>
                <a:lnTo>
                  <a:pt x="279871" y="1188875"/>
                </a:lnTo>
                <a:cubicBezTo>
                  <a:pt x="3333751" y="2033854"/>
                  <a:pt x="4923425" y="493912"/>
                  <a:pt x="7542868" y="79089"/>
                </a:cubicBezTo>
                <a:cubicBezTo>
                  <a:pt x="7829307" y="41914"/>
                  <a:pt x="8114412" y="7710"/>
                  <a:pt x="8386448" y="11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1099B4-FAE3-4876-86CE-B2A007019C73}"/>
              </a:ext>
            </a:extLst>
          </p:cNvPr>
          <p:cNvSpPr/>
          <p:nvPr userDrawn="1"/>
        </p:nvSpPr>
        <p:spPr bwMode="auto">
          <a:xfrm>
            <a:off x="8520853" y="1224831"/>
            <a:ext cx="3671147" cy="999224"/>
          </a:xfrm>
          <a:custGeom>
            <a:avLst/>
            <a:gdLst>
              <a:gd name="connsiteX0" fmla="*/ 2753360 w 2753360"/>
              <a:gd name="connsiteY0" fmla="*/ 0 h 749418"/>
              <a:gd name="connsiteX1" fmla="*/ 2753360 w 2753360"/>
              <a:gd name="connsiteY1" fmla="*/ 553984 h 749418"/>
              <a:gd name="connsiteX2" fmla="*/ 2718118 w 2753360"/>
              <a:gd name="connsiteY2" fmla="*/ 540920 h 749418"/>
              <a:gd name="connsiteX3" fmla="*/ 0 w 2753360"/>
              <a:gd name="connsiteY3" fmla="*/ 749418 h 749418"/>
              <a:gd name="connsiteX4" fmla="*/ 2411690 w 2753360"/>
              <a:gd name="connsiteY4" fmla="*/ 9048 h 74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360" h="749418">
                <a:moveTo>
                  <a:pt x="2753360" y="0"/>
                </a:moveTo>
                <a:lnTo>
                  <a:pt x="2753360" y="553984"/>
                </a:lnTo>
                <a:lnTo>
                  <a:pt x="2718118" y="540920"/>
                </a:lnTo>
                <a:cubicBezTo>
                  <a:pt x="1923574" y="288249"/>
                  <a:pt x="817880" y="491608"/>
                  <a:pt x="0" y="749418"/>
                </a:cubicBezTo>
                <a:cubicBezTo>
                  <a:pt x="669714" y="346405"/>
                  <a:pt x="1432772" y="67852"/>
                  <a:pt x="2411690" y="9048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92428E-ECEF-4989-BA4A-66F86758F582}"/>
              </a:ext>
            </a:extLst>
          </p:cNvPr>
          <p:cNvSpPr/>
          <p:nvPr userDrawn="1"/>
        </p:nvSpPr>
        <p:spPr bwMode="auto">
          <a:xfrm flipH="1" flipV="1">
            <a:off x="0" y="1621706"/>
            <a:ext cx="3412107" cy="1168212"/>
          </a:xfrm>
          <a:custGeom>
            <a:avLst/>
            <a:gdLst>
              <a:gd name="connsiteX0" fmla="*/ 2559080 w 2559080"/>
              <a:gd name="connsiteY0" fmla="*/ 876159 h 876159"/>
              <a:gd name="connsiteX1" fmla="*/ 2530030 w 2559080"/>
              <a:gd name="connsiteY1" fmla="*/ 864381 h 876159"/>
              <a:gd name="connsiteX2" fmla="*/ 0 w 2559080"/>
              <a:gd name="connsiteY2" fmla="*/ 36444 h 876159"/>
              <a:gd name="connsiteX3" fmla="*/ 2408532 w 2559080"/>
              <a:gd name="connsiteY3" fmla="*/ 304333 h 876159"/>
              <a:gd name="connsiteX4" fmla="*/ 2559080 w 2559080"/>
              <a:gd name="connsiteY4" fmla="*/ 344272 h 87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080" h="876159">
                <a:moveTo>
                  <a:pt x="2559080" y="876159"/>
                </a:moveTo>
                <a:lnTo>
                  <a:pt x="2530030" y="864381"/>
                </a:lnTo>
                <a:cubicBezTo>
                  <a:pt x="2155221" y="630642"/>
                  <a:pt x="1310082" y="88669"/>
                  <a:pt x="0" y="36444"/>
                </a:cubicBezTo>
                <a:cubicBezTo>
                  <a:pt x="1132827" y="-76569"/>
                  <a:pt x="1613207" y="90200"/>
                  <a:pt x="2408532" y="304333"/>
                </a:cubicBezTo>
                <a:lnTo>
                  <a:pt x="2559080" y="344272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AEB8D-CC4D-4D40-9F54-51D215B4EBBC}"/>
              </a:ext>
            </a:extLst>
          </p:cNvPr>
          <p:cNvSpPr txBox="1"/>
          <p:nvPr userDrawn="1"/>
        </p:nvSpPr>
        <p:spPr>
          <a:xfrm>
            <a:off x="612000" y="792389"/>
            <a:ext cx="4923561" cy="58827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ct val="20000"/>
              </a:spcBef>
              <a:buClr>
                <a:srgbClr val="A89968"/>
              </a:buClr>
              <a:buSzPct val="130000"/>
            </a:pPr>
            <a:r>
              <a:rPr lang="en-US" sz="1867">
                <a:solidFill>
                  <a:srgbClr val="FFFFFF"/>
                </a:solidFill>
                <a:latin typeface="Arial Black" panose="020B0A04020102020204" pitchFamily="34" charset="0"/>
              </a:rPr>
              <a:t>MD Epidemiology and</a:t>
            </a:r>
            <a:br>
              <a:rPr lang="en-US" sz="1867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1867">
                <a:solidFill>
                  <a:srgbClr val="FFFFFF"/>
                </a:solidFill>
                <a:latin typeface="Arial Black" panose="020B0A04020102020204" pitchFamily="34" charset="0"/>
              </a:rPr>
              <a:t>Real World Data Sciences (Epi-RWDS)</a:t>
            </a:r>
          </a:p>
        </p:txBody>
      </p:sp>
    </p:spTree>
    <p:extLst>
      <p:ext uri="{BB962C8B-B14F-4D97-AF65-F5344CB8AC3E}">
        <p14:creationId xmlns:p14="http://schemas.microsoft.com/office/powerpoint/2010/main" val="54775483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7367"/>
            <a:ext cx="10972800" cy="4758797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2400" y="6426043"/>
            <a:ext cx="541867" cy="34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61A67E24-6216-CD43-A8B2-74A7805A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99F86-8F7C-4A66-8E08-F93CD386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2192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A67E24-6216-CD43-A8B2-74A7805A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2B03B-5BAC-4ED5-8041-26121210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201030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A67E24-6216-CD43-A8B2-74A7805A38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581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6F47734B-C6AC-41A0-AA99-32E782FEA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4" t="9041" r="34651" b="7374"/>
          <a:stretch/>
        </p:blipFill>
        <p:spPr>
          <a:xfrm>
            <a:off x="8954592" y="3"/>
            <a:ext cx="3237405" cy="3074772"/>
          </a:xfrm>
          <a:custGeom>
            <a:avLst/>
            <a:gdLst>
              <a:gd name="connsiteX0" fmla="*/ 0 w 2428054"/>
              <a:gd name="connsiteY0" fmla="*/ 0 h 2306079"/>
              <a:gd name="connsiteX1" fmla="*/ 2428054 w 2428054"/>
              <a:gd name="connsiteY1" fmla="*/ 0 h 2306079"/>
              <a:gd name="connsiteX2" fmla="*/ 2428054 w 2428054"/>
              <a:gd name="connsiteY2" fmla="*/ 2306079 h 2306079"/>
              <a:gd name="connsiteX3" fmla="*/ 2157309 w 2428054"/>
              <a:gd name="connsiteY3" fmla="*/ 2277484 h 2306079"/>
              <a:gd name="connsiteX4" fmla="*/ 27603 w 2428054"/>
              <a:gd name="connsiteY4" fmla="*/ 170239 h 230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054" h="2306079">
                <a:moveTo>
                  <a:pt x="0" y="0"/>
                </a:moveTo>
                <a:lnTo>
                  <a:pt x="2428054" y="0"/>
                </a:lnTo>
                <a:lnTo>
                  <a:pt x="2428054" y="2306079"/>
                </a:lnTo>
                <a:lnTo>
                  <a:pt x="2157309" y="2277484"/>
                </a:lnTo>
                <a:cubicBezTo>
                  <a:pt x="652438" y="2055781"/>
                  <a:pt x="185937" y="1025841"/>
                  <a:pt x="27603" y="170239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1B07F-F8CE-4074-BDA2-11D75316C942}"/>
              </a:ext>
            </a:extLst>
          </p:cNvPr>
          <p:cNvSpPr/>
          <p:nvPr userDrawn="1"/>
        </p:nvSpPr>
        <p:spPr bwMode="auto">
          <a:xfrm>
            <a:off x="8954592" y="5"/>
            <a:ext cx="3237405" cy="3074772"/>
          </a:xfrm>
          <a:custGeom>
            <a:avLst/>
            <a:gdLst>
              <a:gd name="connsiteX0" fmla="*/ 0 w 2428054"/>
              <a:gd name="connsiteY0" fmla="*/ 0 h 2306079"/>
              <a:gd name="connsiteX1" fmla="*/ 2428054 w 2428054"/>
              <a:gd name="connsiteY1" fmla="*/ 0 h 2306079"/>
              <a:gd name="connsiteX2" fmla="*/ 2428054 w 2428054"/>
              <a:gd name="connsiteY2" fmla="*/ 2306079 h 2306079"/>
              <a:gd name="connsiteX3" fmla="*/ 2157309 w 2428054"/>
              <a:gd name="connsiteY3" fmla="*/ 2277484 h 2306079"/>
              <a:gd name="connsiteX4" fmla="*/ 27603 w 2428054"/>
              <a:gd name="connsiteY4" fmla="*/ 170239 h 230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054" h="2306079">
                <a:moveTo>
                  <a:pt x="0" y="0"/>
                </a:moveTo>
                <a:lnTo>
                  <a:pt x="2428054" y="0"/>
                </a:lnTo>
                <a:lnTo>
                  <a:pt x="2428054" y="2306079"/>
                </a:lnTo>
                <a:lnTo>
                  <a:pt x="2157309" y="2277484"/>
                </a:lnTo>
                <a:cubicBezTo>
                  <a:pt x="652438" y="2055781"/>
                  <a:pt x="185937" y="1025841"/>
                  <a:pt x="27603" y="170239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7204D9E7-3559-4BA0-8352-21B0E119B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609603" y="1978842"/>
            <a:ext cx="7410453" cy="139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defRPr lang="en-US" sz="4800" dirty="0">
                <a:solidFill>
                  <a:schemeClr val="accent1"/>
                </a:solidFill>
                <a:cs typeface="Arial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BDBA262-9AD6-4256-8A6C-BC92A8CD7A5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609602" y="3532453"/>
            <a:ext cx="7410455" cy="3657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133" b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Presenter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BFC4B54-833A-4736-99C6-B46DE9AD2B58}"/>
              </a:ext>
            </a:extLst>
          </p:cNvPr>
          <p:cNvSpPr>
            <a:spLocks noGrp="1"/>
          </p:cNvSpPr>
          <p:nvPr>
            <p:ph idx="10" hasCustomPrompt="1"/>
          </p:nvPr>
        </p:nvSpPr>
        <p:spPr bwMode="auto">
          <a:xfrm>
            <a:off x="609602" y="4051415"/>
            <a:ext cx="7410455" cy="3657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133" b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C0154AF-D712-4BF4-861E-A9A97157530A}"/>
              </a:ext>
            </a:extLst>
          </p:cNvPr>
          <p:cNvSpPr/>
          <p:nvPr userDrawn="1"/>
        </p:nvSpPr>
        <p:spPr bwMode="auto">
          <a:xfrm>
            <a:off x="7452055" y="1"/>
            <a:ext cx="4739947" cy="3072881"/>
          </a:xfrm>
          <a:custGeom>
            <a:avLst/>
            <a:gdLst>
              <a:gd name="connsiteX0" fmla="*/ 0 w 3564293"/>
              <a:gd name="connsiteY0" fmla="*/ 0 h 2304661"/>
              <a:gd name="connsiteX1" fmla="*/ 550325 w 3564293"/>
              <a:gd name="connsiteY1" fmla="*/ 0 h 2304661"/>
              <a:gd name="connsiteX2" fmla="*/ 626908 w 3564293"/>
              <a:gd name="connsiteY2" fmla="*/ 195337 h 2304661"/>
              <a:gd name="connsiteX3" fmla="*/ 3564293 w 3564293"/>
              <a:gd name="connsiteY3" fmla="*/ 2304661 h 2304661"/>
              <a:gd name="connsiteX4" fmla="*/ 83653 w 3564293"/>
              <a:gd name="connsiteY4" fmla="*/ 146641 h 230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293" h="2304661">
                <a:moveTo>
                  <a:pt x="0" y="0"/>
                </a:moveTo>
                <a:lnTo>
                  <a:pt x="550325" y="0"/>
                </a:lnTo>
                <a:lnTo>
                  <a:pt x="626908" y="195337"/>
                </a:lnTo>
                <a:cubicBezTo>
                  <a:pt x="1052842" y="1184419"/>
                  <a:pt x="2008530" y="2049935"/>
                  <a:pt x="3564293" y="2304661"/>
                </a:cubicBezTo>
                <a:cubicBezTo>
                  <a:pt x="1261731" y="2200042"/>
                  <a:pt x="520371" y="916594"/>
                  <a:pt x="83653" y="146641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D9A6ABE-35DB-4405-BA93-4502022E70C2}"/>
              </a:ext>
            </a:extLst>
          </p:cNvPr>
          <p:cNvSpPr/>
          <p:nvPr userDrawn="1"/>
        </p:nvSpPr>
        <p:spPr bwMode="auto">
          <a:xfrm>
            <a:off x="8095491" y="1"/>
            <a:ext cx="4033519" cy="3063737"/>
          </a:xfrm>
          <a:custGeom>
            <a:avLst/>
            <a:gdLst>
              <a:gd name="connsiteX0" fmla="*/ 0 w 3025139"/>
              <a:gd name="connsiteY0" fmla="*/ 0 h 2297803"/>
              <a:gd name="connsiteX1" fmla="*/ 670359 w 3025139"/>
              <a:gd name="connsiteY1" fmla="*/ 0 h 2297803"/>
              <a:gd name="connsiteX2" fmla="*/ 790807 w 3025139"/>
              <a:gd name="connsiteY2" fmla="*/ 386983 h 2297803"/>
              <a:gd name="connsiteX3" fmla="*/ 3025139 w 3025139"/>
              <a:gd name="connsiteY3" fmla="*/ 2297803 h 2297803"/>
              <a:gd name="connsiteX4" fmla="*/ 71055 w 3025139"/>
              <a:gd name="connsiteY4" fmla="*/ 146564 h 229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139" h="2297803">
                <a:moveTo>
                  <a:pt x="0" y="0"/>
                </a:moveTo>
                <a:lnTo>
                  <a:pt x="670359" y="0"/>
                </a:lnTo>
                <a:lnTo>
                  <a:pt x="790807" y="386983"/>
                </a:lnTo>
                <a:cubicBezTo>
                  <a:pt x="1135126" y="1328170"/>
                  <a:pt x="1790875" y="2060059"/>
                  <a:pt x="3025139" y="2297803"/>
                </a:cubicBezTo>
                <a:cubicBezTo>
                  <a:pt x="1067921" y="2193184"/>
                  <a:pt x="441770" y="915763"/>
                  <a:pt x="71055" y="146564"/>
                </a:cubicBezTo>
                <a:close/>
              </a:path>
            </a:pathLst>
          </a:custGeom>
          <a:solidFill>
            <a:srgbClr val="4A99D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02DEC03-9FCC-4520-ADB2-6ECA5312339C}"/>
              </a:ext>
            </a:extLst>
          </p:cNvPr>
          <p:cNvSpPr/>
          <p:nvPr userDrawn="1"/>
        </p:nvSpPr>
        <p:spPr bwMode="auto">
          <a:xfrm flipV="1">
            <a:off x="9875520" y="2713265"/>
            <a:ext cx="2316480" cy="1005292"/>
          </a:xfrm>
          <a:custGeom>
            <a:avLst/>
            <a:gdLst>
              <a:gd name="connsiteX0" fmla="*/ 0 w 1661160"/>
              <a:gd name="connsiteY0" fmla="*/ 753969 h 753969"/>
              <a:gd name="connsiteX1" fmla="*/ 1525946 w 1661160"/>
              <a:gd name="connsiteY1" fmla="*/ 373491 h 753969"/>
              <a:gd name="connsiteX2" fmla="*/ 1661160 w 1661160"/>
              <a:gd name="connsiteY2" fmla="*/ 382012 h 753969"/>
              <a:gd name="connsiteX3" fmla="*/ 1661160 w 1661160"/>
              <a:gd name="connsiteY3" fmla="*/ 0 h 753969"/>
              <a:gd name="connsiteX4" fmla="*/ 1539102 w 1661160"/>
              <a:gd name="connsiteY4" fmla="*/ 5242 h 753969"/>
              <a:gd name="connsiteX5" fmla="*/ 0 w 1661160"/>
              <a:gd name="connsiteY5" fmla="*/ 753969 h 7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160" h="753969">
                <a:moveTo>
                  <a:pt x="0" y="753969"/>
                </a:moveTo>
                <a:cubicBezTo>
                  <a:pt x="458671" y="512644"/>
                  <a:pt x="1108027" y="370474"/>
                  <a:pt x="1525946" y="373491"/>
                </a:cubicBezTo>
                <a:lnTo>
                  <a:pt x="1661160" y="382012"/>
                </a:lnTo>
                <a:lnTo>
                  <a:pt x="1661160" y="0"/>
                </a:lnTo>
                <a:lnTo>
                  <a:pt x="1539102" y="5242"/>
                </a:lnTo>
                <a:cubicBezTo>
                  <a:pt x="886535" y="68815"/>
                  <a:pt x="446445" y="318274"/>
                  <a:pt x="0" y="753969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22ACE-2004-46DF-A30B-362126F28DFE}"/>
              </a:ext>
            </a:extLst>
          </p:cNvPr>
          <p:cNvGrpSpPr/>
          <p:nvPr userDrawn="1"/>
        </p:nvGrpSpPr>
        <p:grpSpPr>
          <a:xfrm>
            <a:off x="11240669" y="6419975"/>
            <a:ext cx="332832" cy="335728"/>
            <a:chOff x="8296697" y="4752023"/>
            <a:chExt cx="266278" cy="268597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0869879-E52E-4EE0-B858-5862E400D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5365" y="4853010"/>
              <a:ext cx="76953" cy="167610"/>
            </a:xfrm>
            <a:custGeom>
              <a:avLst/>
              <a:gdLst>
                <a:gd name="T0" fmla="*/ 1100 w 2200"/>
                <a:gd name="T1" fmla="*/ 4840 h 4840"/>
                <a:gd name="T2" fmla="*/ 1100 w 2200"/>
                <a:gd name="T3" fmla="*/ 4840 h 4840"/>
                <a:gd name="T4" fmla="*/ 1100 w 2200"/>
                <a:gd name="T5" fmla="*/ 4840 h 4840"/>
                <a:gd name="T6" fmla="*/ 0 w 2200"/>
                <a:gd name="T7" fmla="*/ 3740 h 4840"/>
                <a:gd name="T8" fmla="*/ 0 w 2200"/>
                <a:gd name="T9" fmla="*/ 0 h 4840"/>
                <a:gd name="T10" fmla="*/ 2200 w 2200"/>
                <a:gd name="T11" fmla="*/ 0 h 4840"/>
                <a:gd name="T12" fmla="*/ 2200 w 2200"/>
                <a:gd name="T13" fmla="*/ 3740 h 4840"/>
                <a:gd name="T14" fmla="*/ 1100 w 2200"/>
                <a:gd name="T15" fmla="*/ 4840 h 4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0" h="4840">
                  <a:moveTo>
                    <a:pt x="1100" y="4840"/>
                  </a:moveTo>
                  <a:lnTo>
                    <a:pt x="1100" y="4840"/>
                  </a:lnTo>
                  <a:lnTo>
                    <a:pt x="1100" y="4840"/>
                  </a:lnTo>
                  <a:cubicBezTo>
                    <a:pt x="493" y="4840"/>
                    <a:pt x="0" y="4347"/>
                    <a:pt x="0" y="3740"/>
                  </a:cubicBezTo>
                  <a:lnTo>
                    <a:pt x="0" y="0"/>
                  </a:lnTo>
                  <a:lnTo>
                    <a:pt x="2200" y="0"/>
                  </a:lnTo>
                  <a:lnTo>
                    <a:pt x="2200" y="3740"/>
                  </a:lnTo>
                  <a:cubicBezTo>
                    <a:pt x="2200" y="4347"/>
                    <a:pt x="1708" y="4840"/>
                    <a:pt x="1100" y="4840"/>
                  </a:cubicBezTo>
                  <a:close/>
                </a:path>
              </a:pathLst>
            </a:custGeom>
            <a:solidFill>
              <a:srgbClr val="BCB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1B6848A-0CB1-4DE8-8DCF-DA2CCFE9E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5365" y="4853010"/>
              <a:ext cx="167610" cy="75899"/>
            </a:xfrm>
            <a:custGeom>
              <a:avLst/>
              <a:gdLst>
                <a:gd name="T0" fmla="*/ 4840 w 4840"/>
                <a:gd name="T1" fmla="*/ 1100 h 2200"/>
                <a:gd name="T2" fmla="*/ 4840 w 4840"/>
                <a:gd name="T3" fmla="*/ 1100 h 2200"/>
                <a:gd name="T4" fmla="*/ 4840 w 4840"/>
                <a:gd name="T5" fmla="*/ 1100 h 2200"/>
                <a:gd name="T6" fmla="*/ 3740 w 4840"/>
                <a:gd name="T7" fmla="*/ 2200 h 2200"/>
                <a:gd name="T8" fmla="*/ 0 w 4840"/>
                <a:gd name="T9" fmla="*/ 2200 h 2200"/>
                <a:gd name="T10" fmla="*/ 0 w 4840"/>
                <a:gd name="T11" fmla="*/ 0 h 2200"/>
                <a:gd name="T12" fmla="*/ 3740 w 4840"/>
                <a:gd name="T13" fmla="*/ 0 h 2200"/>
                <a:gd name="T14" fmla="*/ 4840 w 4840"/>
                <a:gd name="T15" fmla="*/ 1100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40" h="2200">
                  <a:moveTo>
                    <a:pt x="4840" y="1100"/>
                  </a:moveTo>
                  <a:lnTo>
                    <a:pt x="4840" y="1100"/>
                  </a:lnTo>
                  <a:lnTo>
                    <a:pt x="4840" y="1100"/>
                  </a:lnTo>
                  <a:cubicBezTo>
                    <a:pt x="4840" y="1707"/>
                    <a:pt x="4348" y="2200"/>
                    <a:pt x="3740" y="2200"/>
                  </a:cubicBezTo>
                  <a:lnTo>
                    <a:pt x="0" y="2200"/>
                  </a:lnTo>
                  <a:lnTo>
                    <a:pt x="0" y="0"/>
                  </a:lnTo>
                  <a:lnTo>
                    <a:pt x="3740" y="0"/>
                  </a:lnTo>
                  <a:cubicBezTo>
                    <a:pt x="4348" y="0"/>
                    <a:pt x="4840" y="492"/>
                    <a:pt x="4840" y="1100"/>
                  </a:cubicBezTo>
                  <a:close/>
                </a:path>
              </a:pathLst>
            </a:custGeom>
            <a:solidFill>
              <a:srgbClr val="BCB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DBA5B5B-C121-4A23-A183-9C4421D08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6697" y="4752023"/>
              <a:ext cx="174989" cy="176043"/>
            </a:xfrm>
            <a:custGeom>
              <a:avLst/>
              <a:gdLst>
                <a:gd name="T0" fmla="*/ 1213 w 5066"/>
                <a:gd name="T1" fmla="*/ 5067 h 5067"/>
                <a:gd name="T2" fmla="*/ 1213 w 5066"/>
                <a:gd name="T3" fmla="*/ 5067 h 5067"/>
                <a:gd name="T4" fmla="*/ 0 w 5066"/>
                <a:gd name="T5" fmla="*/ 3854 h 5067"/>
                <a:gd name="T6" fmla="*/ 1213 w 5066"/>
                <a:gd name="T7" fmla="*/ 2640 h 5067"/>
                <a:gd name="T8" fmla="*/ 2640 w 5066"/>
                <a:gd name="T9" fmla="*/ 2640 h 5067"/>
                <a:gd name="T10" fmla="*/ 2640 w 5066"/>
                <a:gd name="T11" fmla="*/ 1214 h 5067"/>
                <a:gd name="T12" fmla="*/ 3853 w 5066"/>
                <a:gd name="T13" fmla="*/ 0 h 5067"/>
                <a:gd name="T14" fmla="*/ 5066 w 5066"/>
                <a:gd name="T15" fmla="*/ 1214 h 5067"/>
                <a:gd name="T16" fmla="*/ 5066 w 5066"/>
                <a:gd name="T17" fmla="*/ 5067 h 5067"/>
                <a:gd name="T18" fmla="*/ 1213 w 5066"/>
                <a:gd name="T19" fmla="*/ 5067 h 5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66" h="5067">
                  <a:moveTo>
                    <a:pt x="1213" y="5067"/>
                  </a:moveTo>
                  <a:lnTo>
                    <a:pt x="1213" y="5067"/>
                  </a:lnTo>
                  <a:cubicBezTo>
                    <a:pt x="544" y="5067"/>
                    <a:pt x="0" y="4523"/>
                    <a:pt x="0" y="3854"/>
                  </a:cubicBezTo>
                  <a:cubicBezTo>
                    <a:pt x="0" y="3184"/>
                    <a:pt x="544" y="2640"/>
                    <a:pt x="1213" y="2640"/>
                  </a:cubicBezTo>
                  <a:lnTo>
                    <a:pt x="2640" y="2640"/>
                  </a:lnTo>
                  <a:lnTo>
                    <a:pt x="2640" y="1214"/>
                  </a:lnTo>
                  <a:cubicBezTo>
                    <a:pt x="2640" y="544"/>
                    <a:pt x="3184" y="0"/>
                    <a:pt x="3853" y="0"/>
                  </a:cubicBezTo>
                  <a:cubicBezTo>
                    <a:pt x="4522" y="0"/>
                    <a:pt x="5066" y="544"/>
                    <a:pt x="5066" y="1214"/>
                  </a:cubicBezTo>
                  <a:lnTo>
                    <a:pt x="5066" y="5067"/>
                  </a:lnTo>
                  <a:lnTo>
                    <a:pt x="1213" y="5067"/>
                  </a:lnTo>
                  <a:close/>
                </a:path>
              </a:pathLst>
            </a:custGeom>
            <a:solidFill>
              <a:srgbClr val="EC1C24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7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B2057CC-6953-424D-B8B2-54FDADC95A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8" t="18308" r="18308" b="18308"/>
          <a:stretch/>
        </p:blipFill>
        <p:spPr>
          <a:xfrm>
            <a:off x="6880458" y="6382024"/>
            <a:ext cx="455187" cy="4116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BB2673-9373-435D-A08B-1EAA0FBAD3D1}"/>
              </a:ext>
            </a:extLst>
          </p:cNvPr>
          <p:cNvSpPr txBox="1"/>
          <p:nvPr userDrawn="1"/>
        </p:nvSpPr>
        <p:spPr>
          <a:xfrm>
            <a:off x="7340717" y="6505764"/>
            <a:ext cx="3831690" cy="184666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>
            <a:spAutoFit/>
          </a:bodyPr>
          <a:lstStyle/>
          <a:p>
            <a:pPr algn="r">
              <a:spcBef>
                <a:spcPct val="20000"/>
              </a:spcBef>
              <a:buClr>
                <a:srgbClr val="A89968"/>
              </a:buClr>
              <a:buSzPct val="130000"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MD Epidemiology and Real World Data Sciences (Epi-RWDS)</a:t>
            </a:r>
          </a:p>
        </p:txBody>
      </p:sp>
    </p:spTree>
    <p:extLst>
      <p:ext uri="{BB962C8B-B14F-4D97-AF65-F5344CB8AC3E}">
        <p14:creationId xmlns:p14="http://schemas.microsoft.com/office/powerpoint/2010/main" val="394305696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22560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419100"/>
            <a:ext cx="8829675" cy="3298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pc="100" baseline="0"/>
              <a:t>TOP-LINE TITLE, ALL CAPS (1 LINE MAX)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27" y="174002"/>
            <a:ext cx="1164968" cy="88495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144251" y="6438901"/>
            <a:ext cx="6365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F79F34-7F37-4D14-A37F-6D41868FD879}" type="slidenum">
              <a:rPr lang="en-US" sz="1100" smtClean="0"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en-US" sz="11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" y="828675"/>
            <a:ext cx="8829675" cy="100883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aseline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Full statement header. (3 lines max)</a:t>
            </a:r>
          </a:p>
        </p:txBody>
      </p:sp>
    </p:spTree>
    <p:extLst>
      <p:ext uri="{BB962C8B-B14F-4D97-AF65-F5344CB8AC3E}">
        <p14:creationId xmlns:p14="http://schemas.microsoft.com/office/powerpoint/2010/main" val="409552748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56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2971800"/>
          </a:xfrm>
        </p:spPr>
        <p:txBody>
          <a:bodyPr/>
          <a:lstStyle>
            <a:lvl1pPr>
              <a:defRPr/>
            </a:lvl1pPr>
            <a:lvl2pPr marL="557028" lvl="1" indent="-26581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708148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08148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A7ED1-60BB-44D0-9DF1-BD39D2FAB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380990" indent="-761981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87EF9BCF-A7B8-43E7-AB3F-965E7CD7CB72}" type="datetimeFigureOut">
              <a:rPr lang="en-US" smtClean="0">
                <a:solidFill>
                  <a:prstClr val="black"/>
                </a:solidFill>
              </a:rPr>
              <a:pPr/>
              <a:t>1/9/2025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3A12-3517-4AD7-B5B9-3AFDC22497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91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FAD166-043A-4F85-AE25-397E6837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22407" r="827" b="28982"/>
          <a:stretch/>
        </p:blipFill>
        <p:spPr>
          <a:xfrm>
            <a:off x="-3" y="3492515"/>
            <a:ext cx="12192004" cy="3365485"/>
          </a:xfrm>
          <a:prstGeom prst="rect">
            <a:avLst/>
          </a:prstGeom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36903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71" y="2467429"/>
            <a:ext cx="844332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6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2216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11275" y="6472269"/>
            <a:ext cx="117694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u="none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Proprietary Information</a:t>
            </a:r>
            <a:r>
              <a:rPr lang="en-GB" sz="1100" b="0" u="none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| </a:t>
            </a:r>
            <a:r>
              <a:rPr lang="en-GB" sz="110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This document and its attachments are confidential.  Any</a:t>
            </a:r>
            <a:r>
              <a:rPr lang="en-US" sz="110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100" b="1">
                <a:solidFill>
                  <a:schemeClr val="bg1"/>
                </a:solidFill>
                <a:latin typeface="+mn-lt"/>
              </a:rPr>
              <a:t>	</a:t>
            </a:r>
            <a:r>
              <a:rPr lang="en-US" sz="110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88" y="2971800"/>
            <a:ext cx="8443323" cy="457200"/>
          </a:xfrm>
        </p:spPr>
        <p:txBody>
          <a:bodyPr anchor="ctr"/>
          <a:lstStyle>
            <a:lvl1pPr marL="289264" indent="-1485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23495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4" y="3556002"/>
            <a:ext cx="4190389" cy="47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62" b="1" i="0">
                <a:solidFill>
                  <a:schemeClr val="bg1"/>
                </a:solidFill>
                <a:latin typeface="+mj-lt"/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6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B3C165-3EF8-4B10-80DB-496DAED1E6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306288" y="1102623"/>
            <a:ext cx="981504" cy="12132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3DE086-3358-42D5-A8F7-B47F54C5DAD0}"/>
              </a:ext>
            </a:extLst>
          </p:cNvPr>
          <p:cNvSpPr/>
          <p:nvPr userDrawn="1"/>
        </p:nvSpPr>
        <p:spPr bwMode="auto">
          <a:xfrm>
            <a:off x="11201400" y="0"/>
            <a:ext cx="990601" cy="838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IN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13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14A89-1C5D-4921-973D-028650842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59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2971800"/>
          </a:xfrm>
        </p:spPr>
        <p:txBody>
          <a:bodyPr/>
          <a:lstStyle>
            <a:lvl1pPr>
              <a:defRPr/>
            </a:lvl1pPr>
            <a:lvl2pPr marL="557028" lvl="1" indent="-26581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708148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08148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A7ED1-60BB-44D0-9DF1-BD39D2FAB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45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B19F3-0E88-4E05-8A1F-2A2F255C7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49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81" y="1381125"/>
            <a:ext cx="5300531" cy="4191000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40" y="1381125"/>
            <a:ext cx="5300531" cy="4191000"/>
          </a:xfrm>
        </p:spPr>
        <p:txBody>
          <a:bodyPr/>
          <a:lstStyle>
            <a:lvl1pPr>
              <a:defRPr sz="1970"/>
            </a:lvl1pPr>
            <a:lvl2pPr>
              <a:defRPr lang="en-US" sz="1724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601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477" dirty="0" smtClean="0">
                <a:solidFill>
                  <a:schemeClr val="tx1"/>
                </a:solidFill>
                <a:latin typeface="+mn-lt"/>
              </a:defRPr>
            </a:lvl4pPr>
            <a:lvl5pPr>
              <a:defRPr sz="2216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98F70-272B-4B46-83F9-2B5E53315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26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8" y="1371337"/>
            <a:ext cx="5386526" cy="639762"/>
          </a:xfrm>
        </p:spPr>
        <p:txBody>
          <a:bodyPr anchor="b"/>
          <a:lstStyle>
            <a:lvl1pPr marL="0" indent="0">
              <a:buNone/>
              <a:defRPr sz="1970" b="1"/>
            </a:lvl1pPr>
            <a:lvl2pPr marL="562891" indent="0">
              <a:buNone/>
              <a:defRPr sz="2462" b="1"/>
            </a:lvl2pPr>
            <a:lvl3pPr marL="1125781" indent="0">
              <a:buNone/>
              <a:defRPr sz="2216" b="1"/>
            </a:lvl3pPr>
            <a:lvl4pPr marL="1688672" indent="0">
              <a:buNone/>
              <a:defRPr sz="1970" b="1"/>
            </a:lvl4pPr>
            <a:lvl5pPr marL="2251562" indent="0">
              <a:buNone/>
              <a:defRPr sz="1970" b="1"/>
            </a:lvl5pPr>
            <a:lvl6pPr marL="2814453" indent="0">
              <a:buNone/>
              <a:defRPr sz="1970" b="1"/>
            </a:lvl6pPr>
            <a:lvl7pPr marL="3377343" indent="0">
              <a:buNone/>
              <a:defRPr sz="1970" b="1"/>
            </a:lvl7pPr>
            <a:lvl8pPr marL="3940234" indent="0">
              <a:buNone/>
              <a:defRPr sz="1970" b="1"/>
            </a:lvl8pPr>
            <a:lvl9pPr marL="4503125" indent="0">
              <a:buNone/>
              <a:defRPr sz="19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8" y="2174875"/>
            <a:ext cx="5386526" cy="3951288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1970"/>
            </a:lvl6pPr>
            <a:lvl7pPr>
              <a:defRPr sz="1970"/>
            </a:lvl7pPr>
            <a:lvl8pPr>
              <a:defRPr sz="1970"/>
            </a:lvl8pPr>
            <a:lvl9pPr>
              <a:defRPr sz="19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371337"/>
            <a:ext cx="5388480" cy="639762"/>
          </a:xfrm>
        </p:spPr>
        <p:txBody>
          <a:bodyPr anchor="b"/>
          <a:lstStyle>
            <a:lvl1pPr marL="0" indent="0">
              <a:buNone/>
              <a:defRPr sz="1970" b="1"/>
            </a:lvl1pPr>
            <a:lvl2pPr marL="562891" indent="0">
              <a:buNone/>
              <a:defRPr sz="2462" b="1"/>
            </a:lvl2pPr>
            <a:lvl3pPr marL="1125781" indent="0">
              <a:buNone/>
              <a:defRPr sz="2216" b="1"/>
            </a:lvl3pPr>
            <a:lvl4pPr marL="1688672" indent="0">
              <a:buNone/>
              <a:defRPr sz="1970" b="1"/>
            </a:lvl4pPr>
            <a:lvl5pPr marL="2251562" indent="0">
              <a:buNone/>
              <a:defRPr sz="1970" b="1"/>
            </a:lvl5pPr>
            <a:lvl6pPr marL="2814453" indent="0">
              <a:buNone/>
              <a:defRPr sz="1970" b="1"/>
            </a:lvl6pPr>
            <a:lvl7pPr marL="3377343" indent="0">
              <a:buNone/>
              <a:defRPr sz="1970" b="1"/>
            </a:lvl7pPr>
            <a:lvl8pPr marL="3940234" indent="0">
              <a:buNone/>
              <a:defRPr sz="1970" b="1"/>
            </a:lvl8pPr>
            <a:lvl9pPr marL="4503125" indent="0">
              <a:buNone/>
              <a:defRPr sz="19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1970"/>
            </a:lvl6pPr>
            <a:lvl7pPr>
              <a:defRPr sz="1970"/>
            </a:lvl7pPr>
            <a:lvl8pPr>
              <a:defRPr sz="1970"/>
            </a:lvl8pPr>
            <a:lvl9pPr>
              <a:defRPr sz="19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62889" y="381000"/>
            <a:ext cx="11062315" cy="838200"/>
          </a:xfrm>
        </p:spPr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A782B-DBFA-4739-8260-C3280DD9E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57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8FFA3-9C0C-4F8F-91A0-5E35C0DE7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461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6906337"/>
              </p:ext>
            </p:extLst>
          </p:nvPr>
        </p:nvGraphicFramePr>
        <p:xfrm>
          <a:off x="546597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Company Facts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8670123"/>
              </p:ext>
            </p:extLst>
          </p:nvPr>
        </p:nvGraphicFramePr>
        <p:xfrm>
          <a:off x="546597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Company Performance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company in terms of their business presence etc.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How has the company been performing?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8126195"/>
              </p:ext>
            </p:extLst>
          </p:nvPr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Market Situation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0470636"/>
              </p:ext>
            </p:extLst>
          </p:nvPr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Key Imperatives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state of the market that the company is in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According to the company, what are the key focus areas or strategies for the near and distant future?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9F37B-EBBE-4271-BE5C-26592BFD8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2538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FAD166-043A-4F85-AE25-397E6837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22407" r="827" b="28982"/>
          <a:stretch/>
        </p:blipFill>
        <p:spPr>
          <a:xfrm>
            <a:off x="-3" y="3492515"/>
            <a:ext cx="12192004" cy="3365485"/>
          </a:xfrm>
          <a:prstGeom prst="rect">
            <a:avLst/>
          </a:prstGeom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36903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71" y="2467429"/>
            <a:ext cx="844332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6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2216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11275" y="6472269"/>
            <a:ext cx="117694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u="none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Proprietary Information</a:t>
            </a:r>
            <a:r>
              <a:rPr lang="en-GB" sz="1100" b="0" u="none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| </a:t>
            </a:r>
            <a:r>
              <a:rPr lang="en-GB" sz="110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This document and its attachments are confidential.  Any</a:t>
            </a:r>
            <a:r>
              <a:rPr lang="en-US" sz="110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100" b="1">
                <a:solidFill>
                  <a:schemeClr val="bg1"/>
                </a:solidFill>
                <a:latin typeface="+mn-lt"/>
              </a:rPr>
              <a:t>	</a:t>
            </a:r>
            <a:r>
              <a:rPr lang="en-US" sz="110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88" y="2971800"/>
            <a:ext cx="8443323" cy="457200"/>
          </a:xfrm>
        </p:spPr>
        <p:txBody>
          <a:bodyPr anchor="ctr"/>
          <a:lstStyle>
            <a:lvl1pPr marL="289264" indent="-14854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23495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4" y="3556002"/>
            <a:ext cx="4190389" cy="47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62" b="1" i="0">
                <a:solidFill>
                  <a:schemeClr val="bg1"/>
                </a:solidFill>
                <a:latin typeface="+mj-lt"/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6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B3C165-3EF8-4B10-80DB-496DAED1E6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306288" y="1102623"/>
            <a:ext cx="981504" cy="12132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3DE086-3358-42D5-A8F7-B47F54C5DAD0}"/>
              </a:ext>
            </a:extLst>
          </p:cNvPr>
          <p:cNvSpPr/>
          <p:nvPr userDrawn="1"/>
        </p:nvSpPr>
        <p:spPr bwMode="auto">
          <a:xfrm>
            <a:off x="11201400" y="0"/>
            <a:ext cx="990601" cy="838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IN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137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573" y="3556001"/>
            <a:ext cx="3299151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784949"/>
              </p:ext>
            </p:extLst>
          </p:nvPr>
        </p:nvGraphicFramePr>
        <p:xfrm>
          <a:off x="546615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Situation – Current</a:t>
                      </a:r>
                      <a:r>
                        <a:rPr lang="en-US" sz="1400" baseline="0">
                          <a:latin typeface="+mj-lt"/>
                        </a:rPr>
                        <a:t> State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4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undisputed facts about the client and project?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3972693"/>
              </p:ext>
            </p:extLst>
          </p:nvPr>
        </p:nvGraphicFramePr>
        <p:xfrm>
          <a:off x="8208147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Desired Future State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6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Where would the client like to be?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8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630624"/>
              </p:ext>
            </p:extLst>
          </p:nvPr>
        </p:nvGraphicFramePr>
        <p:xfrm>
          <a:off x="4159122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Gap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64" y="1676400"/>
            <a:ext cx="3846403" cy="14478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Explain the cause of the gap between the current state and desired future state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17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11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8280449"/>
              </p:ext>
            </p:extLst>
          </p:nvPr>
        </p:nvGraphicFramePr>
        <p:xfrm>
          <a:off x="4159122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Questions – which</a:t>
                      </a:r>
                      <a:r>
                        <a:rPr lang="en-US" sz="1400" baseline="0">
                          <a:latin typeface="+mj-lt"/>
                        </a:rPr>
                        <a:t> need answers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64" y="4902200"/>
            <a:ext cx="3846403" cy="14478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is the one key question that we should answer to get from current to desired future state?</a:t>
            </a:r>
          </a:p>
          <a:p>
            <a:pPr lvl="1"/>
            <a:r>
              <a:rPr lang="en-US"/>
              <a:t>What questions will help me answer the one key question?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13B5D2-D22D-426E-8157-847F09958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39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14A89-1C5D-4921-973D-028650842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B19F3-0E88-4E05-8A1F-2A2F255C7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MuKyun</a:t>
            </a:r>
            <a:r>
              <a:rPr lang="en-US"/>
              <a:t> – What is the Key Takeaway from the Slide?</a:t>
            </a:r>
          </a:p>
        </p:txBody>
      </p:sp>
      <p:sp>
        <p:nvSpPr>
          <p:cNvPr id="9" name="Freeform 8"/>
          <p:cNvSpPr/>
          <p:nvPr/>
        </p:nvSpPr>
        <p:spPr>
          <a:xfrm>
            <a:off x="562888" y="1282765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6" y="1379891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Who is the end consumer?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21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6" y="2448325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is the business question?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6" y="3516759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600" b="1">
                <a:latin typeface="+mj-lt"/>
              </a:rPr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8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6" y="4585193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do you intend to do with the output?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520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6" y="5653627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do you ‘expect’ as the outcomes?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who the end consumer of the request would be – in several cases, this may not be the requestor himself/herself</a:t>
            </a:r>
          </a:p>
          <a:p>
            <a:pPr lvl="1"/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expected ‘takeaways’ from this request – this can be used to validate the output and also define the sniff checks that need to be defined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AB4D1E-0E7A-4A92-A4EA-A5F4C4C62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7077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2971800"/>
          </a:xfrm>
        </p:spPr>
        <p:txBody>
          <a:bodyPr/>
          <a:lstStyle>
            <a:lvl1pPr>
              <a:defRPr/>
            </a:lvl1pPr>
            <a:lvl2pPr marL="557028" lvl="1" indent="-26581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708148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08148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A7ED1-60BB-44D0-9DF1-BD39D2FAB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4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QFIRe</a:t>
            </a:r>
            <a:r>
              <a:rPr lang="en-US"/>
              <a:t> – What is the Key Takeaway from the Slide?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09798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225155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724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8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806" y="5524500"/>
            <a:ext cx="10616071" cy="952500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Recommendation 1</a:t>
            </a:r>
          </a:p>
          <a:p>
            <a:pPr lvl="1"/>
            <a:r>
              <a:rPr lang="en-US"/>
              <a:t>Sub-recommendation 1</a:t>
            </a:r>
          </a:p>
          <a:p>
            <a:pPr lvl="0"/>
            <a:r>
              <a:rPr lang="en-US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6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Finding 1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2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3</a:t>
            </a:r>
          </a:p>
          <a:p>
            <a:pPr lvl="0"/>
            <a:r>
              <a:rPr lang="en-US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806" y="1566331"/>
            <a:ext cx="10616071" cy="762001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Question</a:t>
            </a:r>
          </a:p>
          <a:p>
            <a:pPr lvl="1"/>
            <a:r>
              <a:rPr lang="en-US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4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4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Findings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4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Recommendations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1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1" y="2662766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Insight 1</a:t>
            </a:r>
          </a:p>
          <a:p>
            <a:pPr lvl="1"/>
            <a:r>
              <a:rPr lang="en-US"/>
              <a:t>Sub-insight</a:t>
            </a:r>
          </a:p>
          <a:p>
            <a:pPr lvl="1"/>
            <a:r>
              <a:rPr lang="en-US"/>
              <a:t>Sub-insight</a:t>
            </a:r>
          </a:p>
          <a:p>
            <a:pPr lvl="0"/>
            <a:r>
              <a:rPr lang="en-US"/>
              <a:t>Insight 2</a:t>
            </a:r>
          </a:p>
          <a:p>
            <a:pPr lvl="0"/>
            <a:r>
              <a:rPr lang="en-US"/>
              <a:t>Insight 3</a:t>
            </a:r>
          </a:p>
          <a:p>
            <a:pPr lvl="0"/>
            <a:r>
              <a:rPr lang="en-US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8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Insights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3BFCFF-0317-4CA7-B55F-9A174E686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576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B19F3-0E88-4E05-8A1F-2A2F255C7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49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FIRe</a:t>
            </a:r>
            <a:r>
              <a:rPr lang="en-US"/>
              <a:t> – What is the Key Takeaway from the Slide?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8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806" y="5067300"/>
            <a:ext cx="10616071" cy="1384300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Recommendation 1</a:t>
            </a:r>
          </a:p>
          <a:p>
            <a:pPr lvl="1"/>
            <a:r>
              <a:rPr lang="en-US"/>
              <a:t>Sub-recommendation 1</a:t>
            </a:r>
          </a:p>
          <a:p>
            <a:pPr lvl="0"/>
            <a:r>
              <a:rPr lang="en-US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77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Finding 1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2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3</a:t>
            </a:r>
          </a:p>
          <a:p>
            <a:pPr lvl="0"/>
            <a:r>
              <a:rPr lang="en-US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4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Findings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4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Recommendations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1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1" y="1646777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Insight 1</a:t>
            </a:r>
          </a:p>
          <a:p>
            <a:pPr lvl="1"/>
            <a:r>
              <a:rPr lang="en-US"/>
              <a:t>Sub-insight</a:t>
            </a:r>
          </a:p>
          <a:p>
            <a:pPr lvl="1"/>
            <a:r>
              <a:rPr lang="en-US"/>
              <a:t>Sub-insight</a:t>
            </a:r>
          </a:p>
          <a:p>
            <a:pPr lvl="0"/>
            <a:r>
              <a:rPr lang="en-US"/>
              <a:t>Insight 2</a:t>
            </a:r>
          </a:p>
          <a:p>
            <a:pPr lvl="0"/>
            <a:r>
              <a:rPr lang="en-US"/>
              <a:t>Insight 3</a:t>
            </a:r>
          </a:p>
          <a:p>
            <a:pPr lvl="0"/>
            <a:r>
              <a:rPr lang="en-US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8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Insights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416FC-CF4A-43F9-A3F4-3E20DBF1A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579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81" y="1381125"/>
            <a:ext cx="5300531" cy="4191000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40" y="1381125"/>
            <a:ext cx="5300531" cy="4191000"/>
          </a:xfrm>
        </p:spPr>
        <p:txBody>
          <a:bodyPr/>
          <a:lstStyle>
            <a:lvl1pPr>
              <a:defRPr sz="1970"/>
            </a:lvl1pPr>
            <a:lvl2pPr>
              <a:defRPr lang="en-US" sz="1724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601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477" dirty="0" smtClean="0">
                <a:solidFill>
                  <a:schemeClr val="tx1"/>
                </a:solidFill>
                <a:latin typeface="+mn-lt"/>
              </a:defRPr>
            </a:lvl4pPr>
            <a:lvl5pPr>
              <a:defRPr sz="2216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98F70-272B-4B46-83F9-2B5E53315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260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5289678"/>
              </p:ext>
            </p:extLst>
          </p:nvPr>
        </p:nvGraphicFramePr>
        <p:xfrm>
          <a:off x="546597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Background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0639085"/>
              </p:ext>
            </p:extLst>
          </p:nvPr>
        </p:nvGraphicFramePr>
        <p:xfrm>
          <a:off x="546597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Objectives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relevant facts that serve as the background for this project?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key project objectives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5339969"/>
              </p:ext>
            </p:extLst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Approach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approach used by Mu Sigma in this project.  You can insert text or paste graphics in this box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8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8F496E-8AF1-42D8-82D6-ACCBC9BC4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42526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8" y="1371337"/>
            <a:ext cx="5386526" cy="639762"/>
          </a:xfrm>
        </p:spPr>
        <p:txBody>
          <a:bodyPr anchor="b"/>
          <a:lstStyle>
            <a:lvl1pPr marL="0" indent="0">
              <a:buNone/>
              <a:defRPr sz="1970" b="1"/>
            </a:lvl1pPr>
            <a:lvl2pPr marL="562891" indent="0">
              <a:buNone/>
              <a:defRPr sz="2462" b="1"/>
            </a:lvl2pPr>
            <a:lvl3pPr marL="1125781" indent="0">
              <a:buNone/>
              <a:defRPr sz="2216" b="1"/>
            </a:lvl3pPr>
            <a:lvl4pPr marL="1688672" indent="0">
              <a:buNone/>
              <a:defRPr sz="1970" b="1"/>
            </a:lvl4pPr>
            <a:lvl5pPr marL="2251562" indent="0">
              <a:buNone/>
              <a:defRPr sz="1970" b="1"/>
            </a:lvl5pPr>
            <a:lvl6pPr marL="2814453" indent="0">
              <a:buNone/>
              <a:defRPr sz="1970" b="1"/>
            </a:lvl6pPr>
            <a:lvl7pPr marL="3377343" indent="0">
              <a:buNone/>
              <a:defRPr sz="1970" b="1"/>
            </a:lvl7pPr>
            <a:lvl8pPr marL="3940234" indent="0">
              <a:buNone/>
              <a:defRPr sz="1970" b="1"/>
            </a:lvl8pPr>
            <a:lvl9pPr marL="4503125" indent="0">
              <a:buNone/>
              <a:defRPr sz="19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8" y="2174875"/>
            <a:ext cx="5386526" cy="3951288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1970"/>
            </a:lvl6pPr>
            <a:lvl7pPr>
              <a:defRPr sz="1970"/>
            </a:lvl7pPr>
            <a:lvl8pPr>
              <a:defRPr sz="1970"/>
            </a:lvl8pPr>
            <a:lvl9pPr>
              <a:defRPr sz="19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371337"/>
            <a:ext cx="5388480" cy="639762"/>
          </a:xfrm>
        </p:spPr>
        <p:txBody>
          <a:bodyPr anchor="b"/>
          <a:lstStyle>
            <a:lvl1pPr marL="0" indent="0">
              <a:buNone/>
              <a:defRPr sz="1970" b="1"/>
            </a:lvl1pPr>
            <a:lvl2pPr marL="562891" indent="0">
              <a:buNone/>
              <a:defRPr sz="2462" b="1"/>
            </a:lvl2pPr>
            <a:lvl3pPr marL="1125781" indent="0">
              <a:buNone/>
              <a:defRPr sz="2216" b="1"/>
            </a:lvl3pPr>
            <a:lvl4pPr marL="1688672" indent="0">
              <a:buNone/>
              <a:defRPr sz="1970" b="1"/>
            </a:lvl4pPr>
            <a:lvl5pPr marL="2251562" indent="0">
              <a:buNone/>
              <a:defRPr sz="1970" b="1"/>
            </a:lvl5pPr>
            <a:lvl6pPr marL="2814453" indent="0">
              <a:buNone/>
              <a:defRPr sz="1970" b="1"/>
            </a:lvl6pPr>
            <a:lvl7pPr marL="3377343" indent="0">
              <a:buNone/>
              <a:defRPr sz="1970" b="1"/>
            </a:lvl7pPr>
            <a:lvl8pPr marL="3940234" indent="0">
              <a:buNone/>
              <a:defRPr sz="1970" b="1"/>
            </a:lvl8pPr>
            <a:lvl9pPr marL="4503125" indent="0">
              <a:buNone/>
              <a:defRPr sz="19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1970"/>
            </a:lvl6pPr>
            <a:lvl7pPr>
              <a:defRPr sz="1970"/>
            </a:lvl7pPr>
            <a:lvl8pPr>
              <a:defRPr sz="1970"/>
            </a:lvl8pPr>
            <a:lvl9pPr>
              <a:defRPr sz="19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62889" y="381000"/>
            <a:ext cx="11062315" cy="838200"/>
          </a:xfrm>
        </p:spPr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A782B-DBFA-4739-8260-C3280DD9E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578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327512"/>
              </p:ext>
            </p:extLst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Analysis</a:t>
                      </a:r>
                      <a:r>
                        <a:rPr lang="en-US" sz="1400" baseline="0">
                          <a:latin typeface="+mj-lt"/>
                        </a:rPr>
                        <a:t> Illustrations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Paste charts/graphics that illustrate key analysis outputs and support the key findings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8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4360805"/>
              </p:ext>
            </p:extLst>
          </p:nvPr>
        </p:nvGraphicFramePr>
        <p:xfrm>
          <a:off x="546597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Key Findings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8950502"/>
              </p:ext>
            </p:extLst>
          </p:nvPr>
        </p:nvGraphicFramePr>
        <p:xfrm>
          <a:off x="546597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Business Impact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findings/insights obtained from the analysis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was the real/projected impact of the project on the business?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8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B0F34-84FC-4241-9B90-65E67030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4555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8FFA3-9C0C-4F8F-91A0-5E35C0DE7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46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3877676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6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6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4" y="1557020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4" y="2608582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6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9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4" y="3660144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71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4" y="4711707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6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10D66D-6658-4925-9B31-16EE5DFA2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98759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6906337"/>
              </p:ext>
            </p:extLst>
          </p:nvPr>
        </p:nvGraphicFramePr>
        <p:xfrm>
          <a:off x="546597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Company Facts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8670123"/>
              </p:ext>
            </p:extLst>
          </p:nvPr>
        </p:nvGraphicFramePr>
        <p:xfrm>
          <a:off x="546597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Company Performance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company in terms of their business presence etc.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How has the company been performing?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8126195"/>
              </p:ext>
            </p:extLst>
          </p:nvPr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Market Situation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0470636"/>
              </p:ext>
            </p:extLst>
          </p:nvPr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Key Imperatives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state of the market that the company is in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According to the company, what are the key focus areas or strategies for the near and distant future?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9F37B-EBBE-4271-BE5C-26592BFD8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25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6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6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30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4" y="1645917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4" y="3086085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6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hevron 18"/>
          <p:cNvSpPr/>
          <p:nvPr userDrawn="1"/>
        </p:nvSpPr>
        <p:spPr bwMode="auto">
          <a:xfrm rot="5400000">
            <a:off x="1541111" y="348480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4" y="4526254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D5DA4A-F911-4567-9291-BA349AE1D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5370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573" y="3556001"/>
            <a:ext cx="3299151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784949"/>
              </p:ext>
            </p:extLst>
          </p:nvPr>
        </p:nvGraphicFramePr>
        <p:xfrm>
          <a:off x="546615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Situation – Current</a:t>
                      </a:r>
                      <a:r>
                        <a:rPr lang="en-US" sz="1400" baseline="0">
                          <a:latin typeface="+mj-lt"/>
                        </a:rPr>
                        <a:t> State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4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undisputed facts about the client and project?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3972693"/>
              </p:ext>
            </p:extLst>
          </p:nvPr>
        </p:nvGraphicFramePr>
        <p:xfrm>
          <a:off x="8208147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Desired Future State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6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Where would the client like to be?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8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630624"/>
              </p:ext>
            </p:extLst>
          </p:nvPr>
        </p:nvGraphicFramePr>
        <p:xfrm>
          <a:off x="4159122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Gap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64" y="1676400"/>
            <a:ext cx="3846403" cy="14478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Explain the cause of the gap between the current state and desired future state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17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11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8280449"/>
              </p:ext>
            </p:extLst>
          </p:nvPr>
        </p:nvGraphicFramePr>
        <p:xfrm>
          <a:off x="4159122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Questions – which</a:t>
                      </a:r>
                      <a:r>
                        <a:rPr lang="en-US" sz="1400" baseline="0">
                          <a:latin typeface="+mj-lt"/>
                        </a:rPr>
                        <a:t> need answers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64" y="4902200"/>
            <a:ext cx="3846403" cy="14478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is the one key question that we should answer to get from current to desired future state?</a:t>
            </a:r>
          </a:p>
          <a:p>
            <a:pPr lvl="1"/>
            <a:r>
              <a:rPr lang="en-US"/>
              <a:t>What questions will help me answer the one key question?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13B5D2-D22D-426E-8157-847F09958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397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99" y="1371600"/>
            <a:ext cx="2720627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20008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16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27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9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3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3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9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4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5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90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702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8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3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4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101A95-2696-49AC-8C05-A64F07E16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0177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MuKyun</a:t>
            </a:r>
            <a:r>
              <a:rPr lang="en-US"/>
              <a:t> – What is the Key Takeaway from the Slide?</a:t>
            </a:r>
          </a:p>
        </p:txBody>
      </p:sp>
      <p:sp>
        <p:nvSpPr>
          <p:cNvPr id="9" name="Freeform 8"/>
          <p:cNvSpPr/>
          <p:nvPr/>
        </p:nvSpPr>
        <p:spPr>
          <a:xfrm>
            <a:off x="562888" y="1282765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6" y="1379891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Who is the end consumer?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21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6" y="2448325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is the business question?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6" y="3516759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600" b="1">
                <a:latin typeface="+mj-lt"/>
              </a:rPr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8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6" y="4585193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do you intend to do with the output?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520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71" tIns="89125" rIns="89125" bIns="89125" numCol="1" spcCol="1270" anchor="t" anchorCtr="0">
            <a:noAutofit/>
          </a:bodyPr>
          <a:lstStyle/>
          <a:p>
            <a:pPr marL="0" lvl="0" indent="0" algn="l" defTabSz="103978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724" kern="12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6" y="5653627"/>
            <a:ext cx="2212463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1125781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What do you ‘expect’ as the outcomes?</a:t>
            </a:r>
            <a:endParaRPr lang="en-US" sz="160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who the end consumer of the request would be – in several cases, this may not be the requestor himself/herself</a:t>
            </a:r>
          </a:p>
          <a:p>
            <a:pPr lvl="1"/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Understand the expected ‘takeaways’ from this request – this can be used to validate the output and also define the sniff checks that need to be defined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AB4D1E-0E7A-4A92-A4EA-A5F4C4C62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707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44" y="1752599"/>
            <a:ext cx="4690735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5"/>
            <a:ext cx="3810000" cy="4690735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45" y="1752599"/>
            <a:ext cx="4690735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5"/>
            <a:ext cx="3810000" cy="4690735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504"/>
            <a:ext cx="1674812" cy="422167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505"/>
            <a:ext cx="1674812" cy="422167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44" y="12954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72" y="13107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80" y="12954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7" y="13107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44" y="41148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72" y="41301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80" y="41148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7" y="41301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17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71686" imgH="895238" progId="PBrush">
                  <p:embed/>
                </p:oleObj>
              </mc:Choice>
              <mc:Fallback>
                <p:oleObj r:id="rId2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17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57188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QFIRe</a:t>
            </a:r>
            <a:r>
              <a:rPr lang="en-US"/>
              <a:t> – What is the Key Takeaway from the Slide?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09798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225155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724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8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806" y="5524500"/>
            <a:ext cx="10616071" cy="952500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Recommendation 1</a:t>
            </a:r>
          </a:p>
          <a:p>
            <a:pPr lvl="1"/>
            <a:r>
              <a:rPr lang="en-US"/>
              <a:t>Sub-recommendation 1</a:t>
            </a:r>
          </a:p>
          <a:p>
            <a:pPr lvl="0"/>
            <a:r>
              <a:rPr lang="en-US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6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Finding 1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2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3</a:t>
            </a:r>
          </a:p>
          <a:p>
            <a:pPr lvl="0"/>
            <a:r>
              <a:rPr lang="en-US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806" y="1566331"/>
            <a:ext cx="10616071" cy="762001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Question</a:t>
            </a:r>
          </a:p>
          <a:p>
            <a:pPr lvl="1"/>
            <a:r>
              <a:rPr lang="en-US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4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4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Findings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4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Recommendations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1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1" y="2662766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Insight 1</a:t>
            </a:r>
          </a:p>
          <a:p>
            <a:pPr lvl="1"/>
            <a:r>
              <a:rPr lang="en-US"/>
              <a:t>Sub-insight</a:t>
            </a:r>
          </a:p>
          <a:p>
            <a:pPr lvl="1"/>
            <a:r>
              <a:rPr lang="en-US"/>
              <a:t>Sub-insight</a:t>
            </a:r>
          </a:p>
          <a:p>
            <a:pPr lvl="0"/>
            <a:r>
              <a:rPr lang="en-US"/>
              <a:t>Insight 2</a:t>
            </a:r>
          </a:p>
          <a:p>
            <a:pPr lvl="0"/>
            <a:r>
              <a:rPr lang="en-US"/>
              <a:t>Insight 3</a:t>
            </a:r>
          </a:p>
          <a:p>
            <a:pPr lvl="0"/>
            <a:r>
              <a:rPr lang="en-US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8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Insights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3BFCFF-0317-4CA7-B55F-9A174E686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5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A4551-1E91-4B41-8E0E-ABCB951B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434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FIRe</a:t>
            </a:r>
            <a:r>
              <a:rPr lang="en-US"/>
              <a:t> – What is the Key Takeaway from the Slide?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8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806" y="5067300"/>
            <a:ext cx="10616071" cy="1384300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Recommendation 1</a:t>
            </a:r>
          </a:p>
          <a:p>
            <a:pPr lvl="1"/>
            <a:r>
              <a:rPr lang="en-US"/>
              <a:t>Sub-recommendation 1</a:t>
            </a:r>
          </a:p>
          <a:p>
            <a:pPr lvl="0"/>
            <a:r>
              <a:rPr lang="en-US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77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 baseline="0"/>
            </a:lvl2pPr>
          </a:lstStyle>
          <a:p>
            <a:pPr lvl="0"/>
            <a:r>
              <a:rPr lang="en-US"/>
              <a:t>Finding 1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2</a:t>
            </a:r>
          </a:p>
          <a:p>
            <a:pPr lvl="1"/>
            <a:r>
              <a:rPr lang="en-US"/>
              <a:t>Sub-finding 1</a:t>
            </a:r>
          </a:p>
          <a:p>
            <a:pPr lvl="1"/>
            <a:r>
              <a:rPr lang="en-US"/>
              <a:t>Sub-finding 2</a:t>
            </a:r>
          </a:p>
          <a:p>
            <a:pPr lvl="0"/>
            <a:r>
              <a:rPr lang="en-US"/>
              <a:t>Finding 3</a:t>
            </a:r>
          </a:p>
          <a:p>
            <a:pPr lvl="0"/>
            <a:r>
              <a:rPr lang="en-US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4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Findings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4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</a:rPr>
              <a:t>Recommendations</a:t>
            </a:r>
            <a:endParaRPr lang="en-US" sz="1970" b="1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1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12578" rtlCol="0">
            <a:noAutofit/>
          </a:bodyPr>
          <a:lstStyle/>
          <a:p>
            <a:pPr marL="211084" indent="-211084" algn="l">
              <a:buFont typeface="Webdings" pitchFamily="18" charset="2"/>
              <a:buChar char="4"/>
            </a:pPr>
            <a:endParaRPr lang="en-US" sz="1724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1" y="1646777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Insight 1</a:t>
            </a:r>
          </a:p>
          <a:p>
            <a:pPr lvl="1"/>
            <a:r>
              <a:rPr lang="en-US"/>
              <a:t>Sub-insight</a:t>
            </a:r>
          </a:p>
          <a:p>
            <a:pPr lvl="1"/>
            <a:r>
              <a:rPr lang="en-US"/>
              <a:t>Sub-insight</a:t>
            </a:r>
          </a:p>
          <a:p>
            <a:pPr lvl="0"/>
            <a:r>
              <a:rPr lang="en-US"/>
              <a:t>Insight 2</a:t>
            </a:r>
          </a:p>
          <a:p>
            <a:pPr lvl="0"/>
            <a:r>
              <a:rPr lang="en-US"/>
              <a:t>Insight 3</a:t>
            </a:r>
          </a:p>
          <a:p>
            <a:pPr lvl="0"/>
            <a:r>
              <a:rPr lang="en-US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8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R="0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970" b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Insights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416FC-CF4A-43F9-A3F4-3E20DBF1A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81" y="1381125"/>
            <a:ext cx="5300531" cy="4191000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40" y="1381125"/>
            <a:ext cx="5300531" cy="4191000"/>
          </a:xfrm>
        </p:spPr>
        <p:txBody>
          <a:bodyPr/>
          <a:lstStyle>
            <a:lvl1pPr>
              <a:defRPr sz="1970"/>
            </a:lvl1pPr>
            <a:lvl2pPr>
              <a:defRPr lang="en-US" sz="1724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601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477" dirty="0" smtClean="0">
                <a:solidFill>
                  <a:schemeClr val="tx1"/>
                </a:solidFill>
                <a:latin typeface="+mn-lt"/>
              </a:defRPr>
            </a:lvl4pPr>
            <a:lvl5pPr>
              <a:defRPr sz="2216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98F70-272B-4B46-83F9-2B5E53315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5289678"/>
              </p:ext>
            </p:extLst>
          </p:nvPr>
        </p:nvGraphicFramePr>
        <p:xfrm>
          <a:off x="546597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Background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0639085"/>
              </p:ext>
            </p:extLst>
          </p:nvPr>
        </p:nvGraphicFramePr>
        <p:xfrm>
          <a:off x="546597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Objectives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relevant facts that serve as the background for this project?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key project objectives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5339969"/>
              </p:ext>
            </p:extLst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Approach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approach used by Mu Sigma in this project.  You can insert text or paste graphics in this box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8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8F496E-8AF1-42D8-82D6-ACCBC9BC4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42526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327512"/>
              </p:ext>
            </p:extLst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Analysis</a:t>
                      </a:r>
                      <a:r>
                        <a:rPr lang="en-US" sz="1400" baseline="0">
                          <a:latin typeface="+mj-lt"/>
                        </a:rPr>
                        <a:t> Illustrations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Paste charts/graphics that illustrate key analysis outputs and support the key findings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8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4360805"/>
              </p:ext>
            </p:extLst>
          </p:nvPr>
        </p:nvGraphicFramePr>
        <p:xfrm>
          <a:off x="546597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Key Findings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8950502"/>
              </p:ext>
            </p:extLst>
          </p:nvPr>
        </p:nvGraphicFramePr>
        <p:xfrm>
          <a:off x="546597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Business Impact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findings/insights obtained from the analysis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was the real/projected impact of the project on the business?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8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B0F34-84FC-4241-9B90-65E67030C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455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3877676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6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6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4" y="1557020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4" y="2608582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6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9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4" y="3660144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71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4" y="4711707"/>
            <a:ext cx="2814441" cy="64008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6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10D66D-6658-4925-9B31-16EE5DFA2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98759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6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6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30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4" y="1645917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4" y="3086085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6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hevron 18"/>
          <p:cNvSpPr/>
          <p:nvPr userDrawn="1"/>
        </p:nvSpPr>
        <p:spPr bwMode="auto">
          <a:xfrm rot="5400000">
            <a:off x="1541111" y="348480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4" y="4526254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D5DA4A-F911-4567-9291-BA349AE1D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5370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99" y="1371600"/>
            <a:ext cx="2720627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20008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16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27" y="13716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9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3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3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9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4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5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90" y="2451100"/>
            <a:ext cx="2658083" cy="300771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702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8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3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4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101A95-2696-49AC-8C05-A64F07E16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017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44" y="1752599"/>
            <a:ext cx="4690735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5"/>
            <a:ext cx="3810000" cy="4690735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45" y="1752599"/>
            <a:ext cx="4690735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5"/>
            <a:ext cx="3810000" cy="4690735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504"/>
            <a:ext cx="1674812" cy="422167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505"/>
            <a:ext cx="1674812" cy="422167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724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44" y="12954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72" y="13107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80" y="12954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7" y="13107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44" y="41148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72" y="41301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80" y="4114800"/>
            <a:ext cx="3475835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7" y="4130186"/>
            <a:ext cx="3377329" cy="1828800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17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71686" imgH="895238" progId="PBrush">
                  <p:embed/>
                </p:oleObj>
              </mc:Choice>
              <mc:Fallback>
                <p:oleObj r:id="rId2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17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57188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A4551-1E91-4B41-8E0E-ABCB951B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8" y="1371337"/>
            <a:ext cx="5386526" cy="639762"/>
          </a:xfrm>
        </p:spPr>
        <p:txBody>
          <a:bodyPr anchor="b"/>
          <a:lstStyle>
            <a:lvl1pPr marL="0" indent="0">
              <a:buNone/>
              <a:defRPr sz="1970" b="1"/>
            </a:lvl1pPr>
            <a:lvl2pPr marL="562891" indent="0">
              <a:buNone/>
              <a:defRPr sz="2462" b="1"/>
            </a:lvl2pPr>
            <a:lvl3pPr marL="1125781" indent="0">
              <a:buNone/>
              <a:defRPr sz="2216" b="1"/>
            </a:lvl3pPr>
            <a:lvl4pPr marL="1688672" indent="0">
              <a:buNone/>
              <a:defRPr sz="1970" b="1"/>
            </a:lvl4pPr>
            <a:lvl5pPr marL="2251562" indent="0">
              <a:buNone/>
              <a:defRPr sz="1970" b="1"/>
            </a:lvl5pPr>
            <a:lvl6pPr marL="2814453" indent="0">
              <a:buNone/>
              <a:defRPr sz="1970" b="1"/>
            </a:lvl6pPr>
            <a:lvl7pPr marL="3377343" indent="0">
              <a:buNone/>
              <a:defRPr sz="1970" b="1"/>
            </a:lvl7pPr>
            <a:lvl8pPr marL="3940234" indent="0">
              <a:buNone/>
              <a:defRPr sz="1970" b="1"/>
            </a:lvl8pPr>
            <a:lvl9pPr marL="4503125" indent="0">
              <a:buNone/>
              <a:defRPr sz="19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8" y="2174875"/>
            <a:ext cx="5386526" cy="3951288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1970"/>
            </a:lvl6pPr>
            <a:lvl7pPr>
              <a:defRPr sz="1970"/>
            </a:lvl7pPr>
            <a:lvl8pPr>
              <a:defRPr sz="1970"/>
            </a:lvl8pPr>
            <a:lvl9pPr>
              <a:defRPr sz="19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371337"/>
            <a:ext cx="5388480" cy="639762"/>
          </a:xfrm>
        </p:spPr>
        <p:txBody>
          <a:bodyPr anchor="b"/>
          <a:lstStyle>
            <a:lvl1pPr marL="0" indent="0">
              <a:buNone/>
              <a:defRPr sz="1970" b="1"/>
            </a:lvl1pPr>
            <a:lvl2pPr marL="562891" indent="0">
              <a:buNone/>
              <a:defRPr sz="2462" b="1"/>
            </a:lvl2pPr>
            <a:lvl3pPr marL="1125781" indent="0">
              <a:buNone/>
              <a:defRPr sz="2216" b="1"/>
            </a:lvl3pPr>
            <a:lvl4pPr marL="1688672" indent="0">
              <a:buNone/>
              <a:defRPr sz="1970" b="1"/>
            </a:lvl4pPr>
            <a:lvl5pPr marL="2251562" indent="0">
              <a:buNone/>
              <a:defRPr sz="1970" b="1"/>
            </a:lvl5pPr>
            <a:lvl6pPr marL="2814453" indent="0">
              <a:buNone/>
              <a:defRPr sz="1970" b="1"/>
            </a:lvl6pPr>
            <a:lvl7pPr marL="3377343" indent="0">
              <a:buNone/>
              <a:defRPr sz="1970" b="1"/>
            </a:lvl7pPr>
            <a:lvl8pPr marL="3940234" indent="0">
              <a:buNone/>
              <a:defRPr sz="1970" b="1"/>
            </a:lvl8pPr>
            <a:lvl9pPr marL="4503125" indent="0">
              <a:buNone/>
              <a:defRPr sz="19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1970"/>
            </a:lvl6pPr>
            <a:lvl7pPr>
              <a:defRPr sz="1970"/>
            </a:lvl7pPr>
            <a:lvl8pPr>
              <a:defRPr sz="1970"/>
            </a:lvl8pPr>
            <a:lvl9pPr>
              <a:defRPr sz="19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62889" y="381000"/>
            <a:ext cx="11062315" cy="838200"/>
          </a:xfrm>
        </p:spPr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A782B-DBFA-4739-8260-C3280DD9E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8FFA3-9C0C-4F8F-91A0-5E35C0DE7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6906337"/>
              </p:ext>
            </p:extLst>
          </p:nvPr>
        </p:nvGraphicFramePr>
        <p:xfrm>
          <a:off x="546597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Company Facts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8670123"/>
              </p:ext>
            </p:extLst>
          </p:nvPr>
        </p:nvGraphicFramePr>
        <p:xfrm>
          <a:off x="546597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Company Performance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company in terms of their business presence etc.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How has the company been performing?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8126195"/>
              </p:ext>
            </p:extLst>
          </p:nvPr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Market Situation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0470636"/>
              </p:ext>
            </p:extLst>
          </p:nvPr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Key Imperatives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state of the market that the company is in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According to the company, what are the key focus areas or strategies for the near and distant future?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9F37B-EBBE-4271-BE5C-26592BFD8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573" y="3556001"/>
            <a:ext cx="3299151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784949"/>
              </p:ext>
            </p:extLst>
          </p:nvPr>
        </p:nvGraphicFramePr>
        <p:xfrm>
          <a:off x="546615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Situation – Current</a:t>
                      </a:r>
                      <a:r>
                        <a:rPr lang="en-US" sz="1400" baseline="0">
                          <a:latin typeface="+mj-lt"/>
                        </a:rPr>
                        <a:t> State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4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undisputed facts about the client and project?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3972693"/>
              </p:ext>
            </p:extLst>
          </p:nvPr>
        </p:nvGraphicFramePr>
        <p:xfrm>
          <a:off x="8208147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Desired Future State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6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Where would the client like to be?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8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630624"/>
              </p:ext>
            </p:extLst>
          </p:nvPr>
        </p:nvGraphicFramePr>
        <p:xfrm>
          <a:off x="4159122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Gap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64" y="1676400"/>
            <a:ext cx="3846403" cy="14478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Explain the cause of the gap between the current state and desired future state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17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11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64" marR="0" indent="-289264" algn="l" defTabSz="1125781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8280449"/>
              </p:ext>
            </p:extLst>
          </p:nvPr>
        </p:nvGraphicFramePr>
        <p:xfrm>
          <a:off x="4159122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Questions – which</a:t>
                      </a:r>
                      <a:r>
                        <a:rPr lang="en-US" sz="1400" baseline="0">
                          <a:latin typeface="+mj-lt"/>
                        </a:rPr>
                        <a:t> need answers</a:t>
                      </a:r>
                      <a:endParaRPr lang="en-US" sz="1400">
                        <a:latin typeface="+mj-lt"/>
                      </a:endParaRP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64" y="4902200"/>
            <a:ext cx="3846403" cy="1447800"/>
          </a:xfrm>
        </p:spPr>
        <p:txBody>
          <a:bodyPr>
            <a:no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is the one key question that we should answer to get from current to desired future state?</a:t>
            </a:r>
          </a:p>
          <a:p>
            <a:pPr lvl="1"/>
            <a:r>
              <a:rPr lang="en-US"/>
              <a:t>What questions will help me answer the one key question?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13B5D2-D22D-426E-8157-847F09958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1" b="32037"/>
          <a:stretch/>
        </p:blipFill>
        <p:spPr>
          <a:xfrm>
            <a:off x="11426758" y="120234"/>
            <a:ext cx="557204" cy="5519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7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0.xml"/><Relationship Id="rId13" Type="http://schemas.openxmlformats.org/officeDocument/2006/relationships/slideLayout" Target="../slideLayouts/slideLayout500.xml"/><Relationship Id="rId18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400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90.xml"/><Relationship Id="rId17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390.xml"/><Relationship Id="rId16" Type="http://schemas.openxmlformats.org/officeDocument/2006/relationships/slideLayout" Target="../slideLayouts/slideLayout530.xml"/><Relationship Id="rId20" Type="http://schemas.openxmlformats.org/officeDocument/2006/relationships/theme" Target="../theme/theme40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520.xml"/><Relationship Id="rId10" Type="http://schemas.openxmlformats.org/officeDocument/2006/relationships/slideLayout" Target="../slideLayouts/slideLayout470.xml"/><Relationship Id="rId19" Type="http://schemas.openxmlformats.org/officeDocument/2006/relationships/slideLayout" Target="../slideLayouts/slideLayout560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60.xml"/><Relationship Id="rId14" Type="http://schemas.openxmlformats.org/officeDocument/2006/relationships/slideLayout" Target="../slideLayouts/slideLayout5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3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9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5462752" y="2957515"/>
            <a:ext cx="12192000" cy="30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6289" rIns="56289">
            <a:spAutoFit/>
          </a:bodyPr>
          <a:lstStyle/>
          <a:p>
            <a:endParaRPr lang="en-US" sz="1354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705360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84764C-71C8-4D40-AD57-52EA7A77298F}"/>
              </a:ext>
            </a:extLst>
          </p:cNvPr>
          <p:cNvGrpSpPr/>
          <p:nvPr userDrawn="1"/>
        </p:nvGrpSpPr>
        <p:grpSpPr>
          <a:xfrm>
            <a:off x="159876" y="6557919"/>
            <a:ext cx="2316769" cy="215444"/>
            <a:chOff x="9876632" y="5921190"/>
            <a:chExt cx="2316769" cy="2154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426A33-D673-4B70-B1FF-23C12530C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66"/>
            <a:stretch/>
          </p:blipFill>
          <p:spPr>
            <a:xfrm>
              <a:off x="9876632" y="5935523"/>
              <a:ext cx="209106" cy="1867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77873-3FC8-420D-8E97-F626E50CAD01}"/>
                </a:ext>
              </a:extLst>
            </p:cNvPr>
            <p:cNvSpPr txBox="1"/>
            <p:nvPr/>
          </p:nvSpPr>
          <p:spPr>
            <a:xfrm>
              <a:off x="10057880" y="5921190"/>
              <a:ext cx="21355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" b="0" i="0" kern="1200">
                  <a:solidFill>
                    <a:srgbClr val="800000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© 2020 Mu Sigma | Reproduction Prohibited </a:t>
              </a:r>
              <a:endParaRPr lang="en-IN" sz="800" i="0">
                <a:solidFill>
                  <a:srgbClr val="8000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1" r:id="rId3"/>
    <p:sldLayoutId id="2147483766" r:id="rId4"/>
    <p:sldLayoutId id="2147483763" r:id="rId5"/>
    <p:sldLayoutId id="2147483764" r:id="rId6"/>
    <p:sldLayoutId id="2147483765" r:id="rId7"/>
    <p:sldLayoutId id="2147483768" r:id="rId8"/>
    <p:sldLayoutId id="2147483769" r:id="rId9"/>
    <p:sldLayoutId id="2147483779" r:id="rId10"/>
    <p:sldLayoutId id="2147483780" r:id="rId11"/>
    <p:sldLayoutId id="2147483781" r:id="rId12"/>
    <p:sldLayoutId id="2147483776" r:id="rId13"/>
    <p:sldLayoutId id="2147483777" r:id="rId14"/>
    <p:sldLayoutId id="2147483770" r:id="rId15"/>
    <p:sldLayoutId id="2147483772" r:id="rId16"/>
    <p:sldLayoutId id="2147483771" r:id="rId17"/>
    <p:sldLayoutId id="2147483774" r:id="rId18"/>
    <p:sldLayoutId id="2147483775" r:id="rId19"/>
    <p:sldLayoutId id="2147483782" r:id="rId20"/>
    <p:sldLayoutId id="2147483795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5pPr>
      <a:lvl6pPr marL="5628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6pPr>
      <a:lvl7pPr marL="11257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7pPr>
      <a:lvl8pPr marL="168867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8pPr>
      <a:lvl9pPr marL="22515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9pPr>
    </p:titleStyle>
    <p:bodyStyle>
      <a:lvl1pPr marL="289264" indent="-289264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970" b="0">
          <a:solidFill>
            <a:schemeClr val="tx1"/>
          </a:solidFill>
          <a:latin typeface="+mn-lt"/>
          <a:ea typeface="+mn-ea"/>
          <a:cs typeface="+mn-cs"/>
        </a:defRPr>
      </a:lvl1pPr>
      <a:lvl2pPr marL="562891" indent="-27167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724">
          <a:solidFill>
            <a:schemeClr val="tx1"/>
          </a:solidFill>
          <a:latin typeface="+mn-lt"/>
        </a:defRPr>
      </a:lvl2pPr>
      <a:lvl3pPr marL="768111" indent="-197404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601" baseline="0">
          <a:solidFill>
            <a:schemeClr val="tx1"/>
          </a:solidFill>
          <a:latin typeface="+mn-lt"/>
        </a:defRPr>
      </a:lvl3pPr>
      <a:lvl4pPr marL="1053465" indent="-213039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477">
          <a:solidFill>
            <a:schemeClr val="tx1"/>
          </a:solidFill>
          <a:latin typeface="+mn-lt"/>
        </a:defRPr>
      </a:lvl4pPr>
      <a:lvl5pPr marL="1268459" indent="-14267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477" baseline="0">
          <a:solidFill>
            <a:schemeClr val="tx1"/>
          </a:solidFill>
          <a:latin typeface="+mn-lt"/>
        </a:defRPr>
      </a:lvl5pPr>
      <a:lvl6pPr marL="3662697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6pPr>
      <a:lvl7pPr marL="42255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7pPr>
      <a:lvl8pPr marL="478847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8pPr>
      <a:lvl9pPr marL="5351369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62891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2pPr>
      <a:lvl3pPr marL="1125781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3pPr>
      <a:lvl4pPr marL="1688672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4pPr>
      <a:lvl5pPr marL="2251562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5pPr>
      <a:lvl6pPr marL="2814453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6pPr>
      <a:lvl7pPr marL="3377343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7pPr>
      <a:lvl8pPr marL="3940234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8pPr>
      <a:lvl9pPr marL="4503125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82879"/>
            <a:ext cx="10972800" cy="10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367367"/>
            <a:ext cx="10972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2400" y="6426043"/>
            <a:ext cx="541867" cy="34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61A67E24-6216-CD43-A8B2-74A7805A380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277993-DE95-40D7-854F-9AD7989651D6}"/>
              </a:ext>
            </a:extLst>
          </p:cNvPr>
          <p:cNvGrpSpPr/>
          <p:nvPr userDrawn="1"/>
        </p:nvGrpSpPr>
        <p:grpSpPr>
          <a:xfrm>
            <a:off x="11240669" y="6419975"/>
            <a:ext cx="332832" cy="335728"/>
            <a:chOff x="8296697" y="4752023"/>
            <a:chExt cx="266278" cy="26859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FD13E5E-ACD5-4419-B4AD-29BC4A45C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5365" y="4853010"/>
              <a:ext cx="76953" cy="167610"/>
            </a:xfrm>
            <a:custGeom>
              <a:avLst/>
              <a:gdLst>
                <a:gd name="T0" fmla="*/ 1100 w 2200"/>
                <a:gd name="T1" fmla="*/ 4840 h 4840"/>
                <a:gd name="T2" fmla="*/ 1100 w 2200"/>
                <a:gd name="T3" fmla="*/ 4840 h 4840"/>
                <a:gd name="T4" fmla="*/ 1100 w 2200"/>
                <a:gd name="T5" fmla="*/ 4840 h 4840"/>
                <a:gd name="T6" fmla="*/ 0 w 2200"/>
                <a:gd name="T7" fmla="*/ 3740 h 4840"/>
                <a:gd name="T8" fmla="*/ 0 w 2200"/>
                <a:gd name="T9" fmla="*/ 0 h 4840"/>
                <a:gd name="T10" fmla="*/ 2200 w 2200"/>
                <a:gd name="T11" fmla="*/ 0 h 4840"/>
                <a:gd name="T12" fmla="*/ 2200 w 2200"/>
                <a:gd name="T13" fmla="*/ 3740 h 4840"/>
                <a:gd name="T14" fmla="*/ 1100 w 2200"/>
                <a:gd name="T15" fmla="*/ 4840 h 4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0" h="4840">
                  <a:moveTo>
                    <a:pt x="1100" y="4840"/>
                  </a:moveTo>
                  <a:lnTo>
                    <a:pt x="1100" y="4840"/>
                  </a:lnTo>
                  <a:lnTo>
                    <a:pt x="1100" y="4840"/>
                  </a:lnTo>
                  <a:cubicBezTo>
                    <a:pt x="493" y="4840"/>
                    <a:pt x="0" y="4347"/>
                    <a:pt x="0" y="3740"/>
                  </a:cubicBezTo>
                  <a:lnTo>
                    <a:pt x="0" y="0"/>
                  </a:lnTo>
                  <a:lnTo>
                    <a:pt x="2200" y="0"/>
                  </a:lnTo>
                  <a:lnTo>
                    <a:pt x="2200" y="3740"/>
                  </a:lnTo>
                  <a:cubicBezTo>
                    <a:pt x="2200" y="4347"/>
                    <a:pt x="1708" y="4840"/>
                    <a:pt x="1100" y="4840"/>
                  </a:cubicBezTo>
                  <a:close/>
                </a:path>
              </a:pathLst>
            </a:custGeom>
            <a:solidFill>
              <a:srgbClr val="BCB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7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CF2EB596-6A30-4861-81C9-54D826D15A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5365" y="4853010"/>
              <a:ext cx="167610" cy="75899"/>
            </a:xfrm>
            <a:custGeom>
              <a:avLst/>
              <a:gdLst>
                <a:gd name="T0" fmla="*/ 4840 w 4840"/>
                <a:gd name="T1" fmla="*/ 1100 h 2200"/>
                <a:gd name="T2" fmla="*/ 4840 w 4840"/>
                <a:gd name="T3" fmla="*/ 1100 h 2200"/>
                <a:gd name="T4" fmla="*/ 4840 w 4840"/>
                <a:gd name="T5" fmla="*/ 1100 h 2200"/>
                <a:gd name="T6" fmla="*/ 3740 w 4840"/>
                <a:gd name="T7" fmla="*/ 2200 h 2200"/>
                <a:gd name="T8" fmla="*/ 0 w 4840"/>
                <a:gd name="T9" fmla="*/ 2200 h 2200"/>
                <a:gd name="T10" fmla="*/ 0 w 4840"/>
                <a:gd name="T11" fmla="*/ 0 h 2200"/>
                <a:gd name="T12" fmla="*/ 3740 w 4840"/>
                <a:gd name="T13" fmla="*/ 0 h 2200"/>
                <a:gd name="T14" fmla="*/ 4840 w 4840"/>
                <a:gd name="T15" fmla="*/ 1100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40" h="2200">
                  <a:moveTo>
                    <a:pt x="4840" y="1100"/>
                  </a:moveTo>
                  <a:lnTo>
                    <a:pt x="4840" y="1100"/>
                  </a:lnTo>
                  <a:lnTo>
                    <a:pt x="4840" y="1100"/>
                  </a:lnTo>
                  <a:cubicBezTo>
                    <a:pt x="4840" y="1707"/>
                    <a:pt x="4348" y="2200"/>
                    <a:pt x="3740" y="2200"/>
                  </a:cubicBezTo>
                  <a:lnTo>
                    <a:pt x="0" y="2200"/>
                  </a:lnTo>
                  <a:lnTo>
                    <a:pt x="0" y="0"/>
                  </a:lnTo>
                  <a:lnTo>
                    <a:pt x="3740" y="0"/>
                  </a:lnTo>
                  <a:cubicBezTo>
                    <a:pt x="4348" y="0"/>
                    <a:pt x="4840" y="492"/>
                    <a:pt x="4840" y="1100"/>
                  </a:cubicBezTo>
                  <a:close/>
                </a:path>
              </a:pathLst>
            </a:custGeom>
            <a:solidFill>
              <a:srgbClr val="BCB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7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E902FBA-9F1A-4CF1-A100-FC147BE1F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6697" y="4752023"/>
              <a:ext cx="174989" cy="176043"/>
            </a:xfrm>
            <a:custGeom>
              <a:avLst/>
              <a:gdLst>
                <a:gd name="T0" fmla="*/ 1213 w 5066"/>
                <a:gd name="T1" fmla="*/ 5067 h 5067"/>
                <a:gd name="T2" fmla="*/ 1213 w 5066"/>
                <a:gd name="T3" fmla="*/ 5067 h 5067"/>
                <a:gd name="T4" fmla="*/ 0 w 5066"/>
                <a:gd name="T5" fmla="*/ 3854 h 5067"/>
                <a:gd name="T6" fmla="*/ 1213 w 5066"/>
                <a:gd name="T7" fmla="*/ 2640 h 5067"/>
                <a:gd name="T8" fmla="*/ 2640 w 5066"/>
                <a:gd name="T9" fmla="*/ 2640 h 5067"/>
                <a:gd name="T10" fmla="*/ 2640 w 5066"/>
                <a:gd name="T11" fmla="*/ 1214 h 5067"/>
                <a:gd name="T12" fmla="*/ 3853 w 5066"/>
                <a:gd name="T13" fmla="*/ 0 h 5067"/>
                <a:gd name="T14" fmla="*/ 5066 w 5066"/>
                <a:gd name="T15" fmla="*/ 1214 h 5067"/>
                <a:gd name="T16" fmla="*/ 5066 w 5066"/>
                <a:gd name="T17" fmla="*/ 5067 h 5067"/>
                <a:gd name="T18" fmla="*/ 1213 w 5066"/>
                <a:gd name="T19" fmla="*/ 5067 h 5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66" h="5067">
                  <a:moveTo>
                    <a:pt x="1213" y="5067"/>
                  </a:moveTo>
                  <a:lnTo>
                    <a:pt x="1213" y="5067"/>
                  </a:lnTo>
                  <a:cubicBezTo>
                    <a:pt x="544" y="5067"/>
                    <a:pt x="0" y="4523"/>
                    <a:pt x="0" y="3854"/>
                  </a:cubicBezTo>
                  <a:cubicBezTo>
                    <a:pt x="0" y="3184"/>
                    <a:pt x="544" y="2640"/>
                    <a:pt x="1213" y="2640"/>
                  </a:cubicBezTo>
                  <a:lnTo>
                    <a:pt x="2640" y="2640"/>
                  </a:lnTo>
                  <a:lnTo>
                    <a:pt x="2640" y="1214"/>
                  </a:lnTo>
                  <a:cubicBezTo>
                    <a:pt x="2640" y="544"/>
                    <a:pt x="3184" y="0"/>
                    <a:pt x="3853" y="0"/>
                  </a:cubicBezTo>
                  <a:cubicBezTo>
                    <a:pt x="4522" y="0"/>
                    <a:pt x="5066" y="544"/>
                    <a:pt x="5066" y="1214"/>
                  </a:cubicBezTo>
                  <a:lnTo>
                    <a:pt x="5066" y="5067"/>
                  </a:lnTo>
                  <a:lnTo>
                    <a:pt x="1213" y="5067"/>
                  </a:lnTo>
                  <a:close/>
                </a:path>
              </a:pathLst>
            </a:custGeom>
            <a:solidFill>
              <a:srgbClr val="EC1C24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7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739C269-682E-47B8-9C40-2E32A01099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8" t="18308" r="18308" b="18308"/>
          <a:stretch/>
        </p:blipFill>
        <p:spPr>
          <a:xfrm>
            <a:off x="6880458" y="6382024"/>
            <a:ext cx="455187" cy="411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613F98-C21F-4776-ABF2-83FF24149F1E}"/>
              </a:ext>
            </a:extLst>
          </p:cNvPr>
          <p:cNvSpPr txBox="1"/>
          <p:nvPr userDrawn="1"/>
        </p:nvSpPr>
        <p:spPr>
          <a:xfrm>
            <a:off x="7340717" y="6505764"/>
            <a:ext cx="3831690" cy="184666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>
            <a:spAutoFit/>
          </a:bodyPr>
          <a:lstStyle/>
          <a:p>
            <a:pPr algn="r">
              <a:spcBef>
                <a:spcPct val="20000"/>
              </a:spcBef>
              <a:buClr>
                <a:srgbClr val="A89968"/>
              </a:buClr>
              <a:buSzPct val="130000"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MD Epidemiology and Real World Data Sciences (Epi-RWDS)</a:t>
            </a:r>
          </a:p>
        </p:txBody>
      </p:sp>
    </p:spTree>
    <p:extLst>
      <p:ext uri="{BB962C8B-B14F-4D97-AF65-F5344CB8AC3E}">
        <p14:creationId xmlns:p14="http://schemas.microsoft.com/office/powerpoint/2010/main" val="363402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</p:sldLayoutIdLst>
  <p:transition>
    <p:fade/>
  </p:transition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accent1"/>
          </a:solidFill>
          <a:latin typeface="+mj-lt"/>
          <a:ea typeface="Arial Unicode MS" pitchFamily="-65" charset="0"/>
          <a:cs typeface="Arial Unicode MS" pitchFamily="-65" charset="0"/>
          <a:sym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34" charset="0"/>
        </a:defRPr>
      </a:lvl5pPr>
      <a:lvl6pPr marL="379029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758050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1136964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515929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378136" indent="-378136" algn="l" rtl="0" eaLnBrk="1" fontAlgn="base" hangingPunct="1">
        <a:spcBef>
          <a:spcPts val="24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34" charset="0"/>
        </a:defRPr>
      </a:lvl1pPr>
      <a:lvl2pPr marL="818882" indent="-31544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34" charset="0"/>
        </a:defRPr>
      </a:lvl2pPr>
      <a:lvl3pPr marL="1196959" indent="-25069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•"/>
        <a:defRPr sz="2133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34" charset="0"/>
        </a:defRPr>
      </a:lvl3pPr>
      <a:lvl4pPr marL="1577201" indent="-25069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–"/>
        <a:defRPr sz="2133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34" charset="0"/>
        </a:defRPr>
      </a:lvl4pPr>
      <a:lvl5pPr marL="1957376" indent="-25069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»"/>
        <a:defRPr sz="2133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34" charset="0"/>
        </a:defRPr>
      </a:lvl5pPr>
      <a:lvl6pPr marL="2337056" indent="-252690" algn="l" rtl="0" eaLnBrk="1" fontAlgn="base" hangingPunct="1">
        <a:spcBef>
          <a:spcPts val="505"/>
        </a:spcBef>
        <a:spcAft>
          <a:spcPct val="0"/>
        </a:spcAft>
        <a:buSzPct val="100000"/>
        <a:buFont typeface="Arial" pitchFamily="-110" charset="0"/>
        <a:buChar char="»"/>
        <a:defRPr sz="2267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716055" indent="-252690" algn="l" rtl="0" eaLnBrk="1" fontAlgn="base" hangingPunct="1">
        <a:spcBef>
          <a:spcPts val="505"/>
        </a:spcBef>
        <a:spcAft>
          <a:spcPct val="0"/>
        </a:spcAft>
        <a:buSzPct val="100000"/>
        <a:buFont typeface="Arial" pitchFamily="-110" charset="0"/>
        <a:buChar char="»"/>
        <a:defRPr sz="2267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3095053" indent="-252690" algn="l" rtl="0" eaLnBrk="1" fontAlgn="base" hangingPunct="1">
        <a:spcBef>
          <a:spcPts val="505"/>
        </a:spcBef>
        <a:spcAft>
          <a:spcPct val="0"/>
        </a:spcAft>
        <a:buSzPct val="100000"/>
        <a:buFont typeface="Arial" pitchFamily="-110" charset="0"/>
        <a:buChar char="»"/>
        <a:defRPr sz="2267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3474045" indent="-252690" algn="l" rtl="0" eaLnBrk="1" fontAlgn="base" hangingPunct="1">
        <a:spcBef>
          <a:spcPts val="505"/>
        </a:spcBef>
        <a:spcAft>
          <a:spcPct val="0"/>
        </a:spcAft>
        <a:buSzPct val="100000"/>
        <a:buFont typeface="Arial" pitchFamily="-110" charset="0"/>
        <a:buChar char="»"/>
        <a:defRPr sz="2267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029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8050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6964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5929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4934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3916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2902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1875" algn="l" defTabSz="37902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orient="horz" pos="576">
          <p15:clr>
            <a:srgbClr val="F26B43"/>
          </p15:clr>
        </p15:guide>
        <p15:guide id="3" pos="5472">
          <p15:clr>
            <a:srgbClr val="F26B43"/>
          </p15:clr>
        </p15:guide>
        <p15:guide id="4" orient="horz" pos="646">
          <p15:clr>
            <a:srgbClr val="F26B43"/>
          </p15:clr>
        </p15:guide>
        <p15:guide id="5" orient="horz" pos="295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3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9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5462752" y="2957515"/>
            <a:ext cx="12192000" cy="30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6289" rIns="56289">
            <a:spAutoFit/>
          </a:bodyPr>
          <a:lstStyle/>
          <a:p>
            <a:endParaRPr lang="en-US" sz="1354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705360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84764C-71C8-4D40-AD57-52EA7A77298F}"/>
              </a:ext>
            </a:extLst>
          </p:cNvPr>
          <p:cNvGrpSpPr/>
          <p:nvPr userDrawn="1"/>
        </p:nvGrpSpPr>
        <p:grpSpPr>
          <a:xfrm>
            <a:off x="159876" y="6557919"/>
            <a:ext cx="2316769" cy="215444"/>
            <a:chOff x="9876632" y="5921190"/>
            <a:chExt cx="2316769" cy="2154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426A33-D673-4B70-B1FF-23C12530C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66"/>
            <a:stretch/>
          </p:blipFill>
          <p:spPr>
            <a:xfrm>
              <a:off x="9876632" y="5935523"/>
              <a:ext cx="209106" cy="1867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77873-3FC8-420D-8E97-F626E50CAD01}"/>
                </a:ext>
              </a:extLst>
            </p:cNvPr>
            <p:cNvSpPr txBox="1"/>
            <p:nvPr/>
          </p:nvSpPr>
          <p:spPr>
            <a:xfrm>
              <a:off x="10057880" y="5921190"/>
              <a:ext cx="21355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" b="0" i="0" kern="1200">
                  <a:solidFill>
                    <a:srgbClr val="800000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© 2020 Mu Sigma | Reproduction Prohibited </a:t>
              </a:r>
              <a:endParaRPr lang="en-IN" sz="800" i="0">
                <a:solidFill>
                  <a:srgbClr val="8000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55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5pPr>
      <a:lvl6pPr marL="5628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6pPr>
      <a:lvl7pPr marL="11257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7pPr>
      <a:lvl8pPr marL="168867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8pPr>
      <a:lvl9pPr marL="22515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9pPr>
    </p:titleStyle>
    <p:bodyStyle>
      <a:lvl1pPr marL="289264" indent="-289264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970" b="0">
          <a:solidFill>
            <a:schemeClr val="tx1"/>
          </a:solidFill>
          <a:latin typeface="+mn-lt"/>
          <a:ea typeface="+mn-ea"/>
          <a:cs typeface="+mn-cs"/>
        </a:defRPr>
      </a:lvl1pPr>
      <a:lvl2pPr marL="562891" indent="-27167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724">
          <a:solidFill>
            <a:schemeClr val="tx1"/>
          </a:solidFill>
          <a:latin typeface="+mn-lt"/>
        </a:defRPr>
      </a:lvl2pPr>
      <a:lvl3pPr marL="768111" indent="-197404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601" baseline="0">
          <a:solidFill>
            <a:schemeClr val="tx1"/>
          </a:solidFill>
          <a:latin typeface="+mn-lt"/>
        </a:defRPr>
      </a:lvl3pPr>
      <a:lvl4pPr marL="1053465" indent="-213039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477">
          <a:solidFill>
            <a:schemeClr val="tx1"/>
          </a:solidFill>
          <a:latin typeface="+mn-lt"/>
        </a:defRPr>
      </a:lvl4pPr>
      <a:lvl5pPr marL="1268459" indent="-14267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477" baseline="0">
          <a:solidFill>
            <a:schemeClr val="tx1"/>
          </a:solidFill>
          <a:latin typeface="+mn-lt"/>
        </a:defRPr>
      </a:lvl5pPr>
      <a:lvl6pPr marL="3662697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6pPr>
      <a:lvl7pPr marL="42255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7pPr>
      <a:lvl8pPr marL="478847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8pPr>
      <a:lvl9pPr marL="5351369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62891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2pPr>
      <a:lvl3pPr marL="1125781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3pPr>
      <a:lvl4pPr marL="1688672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4pPr>
      <a:lvl5pPr marL="2251562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5pPr>
      <a:lvl6pPr marL="2814453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6pPr>
      <a:lvl7pPr marL="3377343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7pPr>
      <a:lvl8pPr marL="3940234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8pPr>
      <a:lvl9pPr marL="4503125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3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9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5462752" y="2957515"/>
            <a:ext cx="12192000" cy="30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6289" rIns="56289">
            <a:spAutoFit/>
          </a:bodyPr>
          <a:lstStyle/>
          <a:p>
            <a:endParaRPr lang="en-US" sz="1354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705360" y="6492241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84764C-71C8-4D40-AD57-52EA7A77298F}"/>
              </a:ext>
            </a:extLst>
          </p:cNvPr>
          <p:cNvGrpSpPr/>
          <p:nvPr userDrawn="1"/>
        </p:nvGrpSpPr>
        <p:grpSpPr>
          <a:xfrm>
            <a:off x="159876" y="6557919"/>
            <a:ext cx="2316769" cy="215444"/>
            <a:chOff x="9876632" y="5921190"/>
            <a:chExt cx="2316769" cy="2154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426A33-D673-4B70-B1FF-23C12530C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66"/>
            <a:stretch/>
          </p:blipFill>
          <p:spPr>
            <a:xfrm>
              <a:off x="9876632" y="5935523"/>
              <a:ext cx="209106" cy="1867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77873-3FC8-420D-8E97-F626E50CAD01}"/>
                </a:ext>
              </a:extLst>
            </p:cNvPr>
            <p:cNvSpPr txBox="1"/>
            <p:nvPr/>
          </p:nvSpPr>
          <p:spPr>
            <a:xfrm>
              <a:off x="10057880" y="5921190"/>
              <a:ext cx="21355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" b="0" i="0" kern="1200">
                  <a:solidFill>
                    <a:srgbClr val="800000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© 2020 Mu Sigma | Reproduction Prohibited </a:t>
              </a:r>
              <a:endParaRPr lang="en-IN" sz="800" i="0">
                <a:solidFill>
                  <a:srgbClr val="8000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55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5pPr>
      <a:lvl6pPr marL="5628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6pPr>
      <a:lvl7pPr marL="11257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7pPr>
      <a:lvl8pPr marL="168867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8pPr>
      <a:lvl9pPr marL="22515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9" b="1">
          <a:solidFill>
            <a:schemeClr val="tx1"/>
          </a:solidFill>
          <a:latin typeface="Arial" charset="0"/>
        </a:defRPr>
      </a:lvl9pPr>
    </p:titleStyle>
    <p:bodyStyle>
      <a:lvl1pPr marL="289264" indent="-289264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970" b="0">
          <a:solidFill>
            <a:schemeClr val="tx1"/>
          </a:solidFill>
          <a:latin typeface="+mn-lt"/>
          <a:ea typeface="+mn-ea"/>
          <a:cs typeface="+mn-cs"/>
        </a:defRPr>
      </a:lvl1pPr>
      <a:lvl2pPr marL="562891" indent="-27167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724">
          <a:solidFill>
            <a:schemeClr val="tx1"/>
          </a:solidFill>
          <a:latin typeface="+mn-lt"/>
        </a:defRPr>
      </a:lvl2pPr>
      <a:lvl3pPr marL="768111" indent="-197404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601" baseline="0">
          <a:solidFill>
            <a:schemeClr val="tx1"/>
          </a:solidFill>
          <a:latin typeface="+mn-lt"/>
        </a:defRPr>
      </a:lvl3pPr>
      <a:lvl4pPr marL="1053465" indent="-213039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477">
          <a:solidFill>
            <a:schemeClr val="tx1"/>
          </a:solidFill>
          <a:latin typeface="+mn-lt"/>
        </a:defRPr>
      </a:lvl4pPr>
      <a:lvl5pPr marL="1268459" indent="-14267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477" baseline="0">
          <a:solidFill>
            <a:schemeClr val="tx1"/>
          </a:solidFill>
          <a:latin typeface="+mn-lt"/>
        </a:defRPr>
      </a:lvl5pPr>
      <a:lvl6pPr marL="3662697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6pPr>
      <a:lvl7pPr marL="42255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7pPr>
      <a:lvl8pPr marL="478847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8pPr>
      <a:lvl9pPr marL="5351369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97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62891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2pPr>
      <a:lvl3pPr marL="1125781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3pPr>
      <a:lvl4pPr marL="1688672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4pPr>
      <a:lvl5pPr marL="2251562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5pPr>
      <a:lvl6pPr marL="2814453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6pPr>
      <a:lvl7pPr marL="3377343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7pPr>
      <a:lvl8pPr marL="3940234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8pPr>
      <a:lvl9pPr marL="4503125" algn="l" defTabSz="1125781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gma.sharepoint.com/:w:/s/WEBDEVELOPEMENTSABIC/ES8yXX2x4F5BngTaYLCwIAIBSpKKPdejxE68F1ms5xAi2w?e=oSvujJ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musigma.sharepoint.com/:w:/s/WEBDEVELOPEMENTSABIC/EYQZx8gyh6pEgz_m0_chVb0B4MQogP9tsUz4Yd2K3C8dZg?e=mTHyc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gma.sharepoint.com/:w:/s/WEBDEVELOPEMENTSABIC/Ebk1iXZi-SNKt_jTuEYx80EBwRXB0ZMQRRUzp1ClB94kuw?e=3jPNz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0.png"/><Relationship Id="rId5" Type="http://schemas.openxmlformats.org/officeDocument/2006/relationships/slide" Target="slide270.xml"/><Relationship Id="rId4" Type="http://schemas.openxmlformats.org/officeDocument/2006/relationships/image" Target="../media/image3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10.xml"/><Relationship Id="rId5" Type="http://schemas.openxmlformats.org/officeDocument/2006/relationships/slide" Target="slide270.xml"/><Relationship Id="rId4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gma.sharepoint.com/:w:/s/WEBDEVELOPEMENTSABIC/Ebk1iXZi-SNKt_jTuEYx80EBwRXB0ZMQRRUzp1ClB94kuw?e=7fRkZ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slide" Target="slide2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slide" Target="slide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raw.io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hyperlink" Target="https://www.lucidchart.com/pages/" TargetMode="External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package" Target="../embeddings/Microsoft_Word_Document5.docx"/><Relationship Id="rId18" Type="http://schemas.openxmlformats.org/officeDocument/2006/relationships/image" Target="../media/image62.emf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Word_Document2.docx"/><Relationship Id="rId12" Type="http://schemas.openxmlformats.org/officeDocument/2006/relationships/image" Target="../media/image59.emf"/><Relationship Id="rId17" Type="http://schemas.openxmlformats.org/officeDocument/2006/relationships/package" Target="../embeddings/Microsoft_Word_Document7.docx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emf"/><Relationship Id="rId11" Type="http://schemas.openxmlformats.org/officeDocument/2006/relationships/package" Target="../embeddings/Microsoft_Word_Document4.docx"/><Relationship Id="rId5" Type="http://schemas.openxmlformats.org/officeDocument/2006/relationships/package" Target="../embeddings/Microsoft_Word_Document1.docx"/><Relationship Id="rId15" Type="http://schemas.openxmlformats.org/officeDocument/2006/relationships/package" Target="../embeddings/Microsoft_Word_Document6.docx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package" Target="../embeddings/Microsoft_Word_Document3.docx"/><Relationship Id="rId14" Type="http://schemas.openxmlformats.org/officeDocument/2006/relationships/image" Target="../media/image6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slide" Target="slide1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10.xml"/><Relationship Id="rId6" Type="http://schemas.openxmlformats.org/officeDocument/2006/relationships/image" Target="../media/image65.svg"/><Relationship Id="rId5" Type="http://schemas.openxmlformats.org/officeDocument/2006/relationships/image" Target="../media/image69.png"/><Relationship Id="rId4" Type="http://schemas.openxmlformats.org/officeDocument/2006/relationships/slide" Target="slide1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usigma.sharepoint.com/:w:/s/WEBDEVELOPEMENTSABIC/EXIKFw3JOMRMj9cu8M-EsukB-t5zOg3G7NYhHydkjZ2SwQ?e=PW5JA2" TargetMode="External"/><Relationship Id="rId3" Type="http://schemas.openxmlformats.org/officeDocument/2006/relationships/slide" Target="slide12.xml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Comprehensive SDLC Playbook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58987" y="3045691"/>
            <a:ext cx="8443323" cy="457200"/>
          </a:xfrm>
        </p:spPr>
        <p:txBody>
          <a:bodyPr/>
          <a:lstStyle/>
          <a:p>
            <a:r>
              <a:rPr lang="en-US" sz="2200">
                <a:solidFill>
                  <a:srgbClr val="000000"/>
                </a:solidFill>
              </a:rPr>
              <a:t>Structured Query Language (SQL)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CDF70-CC8F-0069-9FE2-C61784626DB7}"/>
              </a:ext>
            </a:extLst>
          </p:cNvPr>
          <p:cNvSpPr txBox="1">
            <a:spLocks/>
          </p:cNvSpPr>
          <p:nvPr/>
        </p:nvSpPr>
        <p:spPr bwMode="auto">
          <a:xfrm>
            <a:off x="4451311" y="4967262"/>
            <a:ext cx="328937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289264" indent="-289264" algn="ctr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None/>
              <a:defRPr sz="2216" b="0" i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2891" indent="-27167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724">
                <a:solidFill>
                  <a:schemeClr val="tx1"/>
                </a:solidFill>
                <a:latin typeface="+mn-lt"/>
              </a:defRPr>
            </a:lvl2pPr>
            <a:lvl3pPr marL="768111" indent="-197404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601" baseline="0">
                <a:solidFill>
                  <a:schemeClr val="tx1"/>
                </a:solidFill>
                <a:latin typeface="+mn-lt"/>
              </a:defRPr>
            </a:lvl3pPr>
            <a:lvl4pPr marL="1053465" indent="-213039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477">
                <a:solidFill>
                  <a:schemeClr val="tx1"/>
                </a:solidFill>
                <a:latin typeface="+mn-lt"/>
              </a:defRPr>
            </a:lvl4pPr>
            <a:lvl5pPr marL="1268459" indent="-1426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477" baseline="0">
                <a:solidFill>
                  <a:schemeClr val="tx1"/>
                </a:solidFill>
                <a:latin typeface="+mn-lt"/>
              </a:defRPr>
            </a:lvl5pPr>
            <a:lvl6pPr marL="366269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970">
                <a:solidFill>
                  <a:schemeClr val="tx1"/>
                </a:solidFill>
                <a:latin typeface="+mn-lt"/>
              </a:defRPr>
            </a:lvl6pPr>
            <a:lvl7pPr marL="42255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970">
                <a:solidFill>
                  <a:schemeClr val="tx1"/>
                </a:solidFill>
                <a:latin typeface="+mn-lt"/>
              </a:defRPr>
            </a:lvl7pPr>
            <a:lvl8pPr marL="47884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970">
                <a:solidFill>
                  <a:schemeClr val="tx1"/>
                </a:solidFill>
                <a:latin typeface="+mn-lt"/>
              </a:defRPr>
            </a:lvl8pPr>
            <a:lvl9pPr marL="53513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970">
                <a:solidFill>
                  <a:schemeClr val="tx1"/>
                </a:solidFill>
                <a:latin typeface="+mn-lt"/>
              </a:defRPr>
            </a:lvl9pPr>
          </a:lstStyle>
          <a:p>
            <a:fld id="{B81ECF0E-4DCF-4F3A-B5BE-2C81EAF5F272}" type="datetime5">
              <a:rPr lang="en-US" b="1" kern="0" smtClean="0"/>
              <a:pPr/>
              <a:t>9-Jan-25</a:t>
            </a:fld>
            <a:endParaRPr lang="en-US" b="1" kern="0"/>
          </a:p>
        </p:txBody>
      </p:sp>
    </p:spTree>
    <p:extLst>
      <p:ext uri="{BB962C8B-B14F-4D97-AF65-F5344CB8AC3E}">
        <p14:creationId xmlns:p14="http://schemas.microsoft.com/office/powerpoint/2010/main" val="103418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ACA79-0CC3-48A9-A53A-34702CDF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F3E0E-589A-D26E-4D45-5F52F513DA99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558-8C01-32CE-038A-CB4EB87972F0}"/>
              </a:ext>
            </a:extLst>
          </p:cNvPr>
          <p:cNvSpPr txBox="1"/>
          <p:nvPr/>
        </p:nvSpPr>
        <p:spPr>
          <a:xfrm>
            <a:off x="327928" y="694434"/>
            <a:ext cx="11276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The </a:t>
            </a:r>
            <a:r>
              <a:rPr lang="en-US" sz="130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purpose of the </a:t>
            </a:r>
            <a:r>
              <a:rPr lang="en-US" sz="1300" b="1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Requirements Gathering </a:t>
            </a:r>
            <a:r>
              <a:rPr lang="en-US" sz="1300" b="1">
                <a:solidFill>
                  <a:srgbClr val="0D0D0D"/>
                </a:solidFill>
                <a:latin typeface="+mn-lt"/>
                <a:cs typeface="Arial" panose="020B0604020202020204" pitchFamily="34" charset="0"/>
              </a:rPr>
              <a:t>Phase</a:t>
            </a:r>
            <a:r>
              <a:rPr lang="en-US" sz="1300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 is to understand and document the specific needs of the database project, ensuring alignment with business goals and technical objectives.</a:t>
            </a:r>
            <a:endParaRPr lang="en-US" sz="1300" b="1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360BCC9-7316-25F4-E529-1EA276515735}"/>
              </a:ext>
            </a:extLst>
          </p:cNvPr>
          <p:cNvGrpSpPr/>
          <p:nvPr/>
        </p:nvGrpSpPr>
        <p:grpSpPr>
          <a:xfrm>
            <a:off x="487195" y="1341514"/>
            <a:ext cx="3695457" cy="1437286"/>
            <a:chOff x="564770" y="1770487"/>
            <a:chExt cx="4505766" cy="1304604"/>
          </a:xfrm>
          <a:solidFill>
            <a:srgbClr val="8B0000"/>
          </a:solidFill>
        </p:grpSpPr>
        <p:sp>
          <p:nvSpPr>
            <p:cNvPr id="466" name="Rectangle: Rounded Corners 465">
              <a:extLst>
                <a:ext uri="{FF2B5EF4-FFF2-40B4-BE49-F238E27FC236}">
                  <a16:creationId xmlns:a16="http://schemas.microsoft.com/office/drawing/2014/main" id="{7FA9620F-9FA2-458B-4B9F-2429F835D5AD}"/>
                </a:ext>
              </a:extLst>
            </p:cNvPr>
            <p:cNvSpPr/>
            <p:nvPr/>
          </p:nvSpPr>
          <p:spPr>
            <a:xfrm>
              <a:off x="564770" y="1770487"/>
              <a:ext cx="4505766" cy="1181862"/>
            </a:xfrm>
            <a:prstGeom prst="roundRect">
              <a:avLst/>
            </a:prstGeom>
            <a:grpFill/>
            <a:ln w="38100" cap="flat" cmpd="sng" algn="ctr">
              <a:solidFill>
                <a:srgbClr val="8B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B0000"/>
                </a:solidFill>
              </a:endParaRP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4E99F86C-0988-F7B5-8786-BBE57FF5369C}"/>
                </a:ext>
              </a:extLst>
            </p:cNvPr>
            <p:cNvSpPr txBox="1"/>
            <p:nvPr/>
          </p:nvSpPr>
          <p:spPr>
            <a:xfrm>
              <a:off x="688154" y="1789374"/>
              <a:ext cx="4147621" cy="128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  <a:latin typeface="+mj-lt"/>
                </a:rPr>
                <a:t>Entry Criteria :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  <a:p>
              <a:pPr marL="171450" marR="0" lvl="0" indent="-171450" algn="l">
                <a:lnSpc>
                  <a:spcPct val="107000"/>
                </a:lnSpc>
                <a:spcAft>
                  <a:spcPts val="800"/>
                </a:spcAft>
                <a:buClrTx/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US" b="1" kern="100">
                  <a:solidFill>
                    <a:srgbClr val="FFFF00"/>
                  </a:solidFill>
                  <a:effectLst/>
                  <a:latin typeface="+mn-lt"/>
                  <a:ea typeface="Aptos" panose="020B0004020202020204" pitchFamily="34" charset="0"/>
                  <a:cs typeface="Arial" panose="020B0604020202020204" pitchFamily="34" charset="0"/>
                </a:rPr>
                <a:t>Project charter </a:t>
              </a:r>
              <a:r>
                <a:rPr lang="en-US" kern="100">
                  <a:solidFill>
                    <a:schemeClr val="bg1"/>
                  </a:solidFill>
                  <a:effectLst/>
                  <a:latin typeface="+mn-lt"/>
                  <a:ea typeface="Aptos" panose="020B00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b="1" kern="100">
                  <a:solidFill>
                    <a:srgbClr val="FFFF00"/>
                  </a:solidFill>
                  <a:effectLst/>
                  <a:latin typeface="+mn-lt"/>
                  <a:ea typeface="Aptos" panose="020B0004020202020204" pitchFamily="34" charset="0"/>
                  <a:cs typeface="Arial" panose="020B0604020202020204" pitchFamily="34" charset="0"/>
                </a:rPr>
                <a:t>objectives</a:t>
              </a:r>
              <a:r>
                <a:rPr lang="en-US" kern="100">
                  <a:solidFill>
                    <a:schemeClr val="bg1"/>
                  </a:solidFill>
                  <a:effectLst/>
                  <a:latin typeface="+mn-lt"/>
                  <a:ea typeface="Aptos" panose="020B0004020202020204" pitchFamily="34" charset="0"/>
                  <a:cs typeface="Arial" panose="020B0604020202020204" pitchFamily="34" charset="0"/>
                </a:rPr>
                <a:t> are finalized</a:t>
              </a:r>
            </a:p>
            <a:p>
              <a:pPr marL="171450" marR="0" lvl="0" indent="-171450" algn="l">
                <a:lnSpc>
                  <a:spcPct val="107000"/>
                </a:lnSpc>
                <a:spcAft>
                  <a:spcPts val="800"/>
                </a:spcAft>
                <a:buClrTx/>
                <a:buSzPts val="1000"/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US" b="1" kern="100">
                  <a:solidFill>
                    <a:srgbClr val="FFFF00"/>
                  </a:solidFill>
                  <a:effectLst/>
                  <a:latin typeface="+mn-lt"/>
                  <a:ea typeface="Aptos" panose="020B0004020202020204" pitchFamily="34" charset="0"/>
                  <a:cs typeface="Arial" panose="020B0604020202020204" pitchFamily="34" charset="0"/>
                </a:rPr>
                <a:t>Stakeholder approvals </a:t>
              </a:r>
              <a:r>
                <a:rPr lang="en-US" kern="100">
                  <a:solidFill>
                    <a:schemeClr val="bg1"/>
                  </a:solidFill>
                  <a:effectLst/>
                  <a:latin typeface="+mn-lt"/>
                  <a:ea typeface="Aptos" panose="020B0004020202020204" pitchFamily="34" charset="0"/>
                  <a:cs typeface="Arial" panose="020B0604020202020204" pitchFamily="34" charset="0"/>
                </a:rPr>
                <a:t>are in place to proceed with detailed requirements gathering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1C6BF2A3-3300-5FF7-7FE8-17C58DB4AE88}"/>
              </a:ext>
            </a:extLst>
          </p:cNvPr>
          <p:cNvGrpSpPr/>
          <p:nvPr/>
        </p:nvGrpSpPr>
        <p:grpSpPr>
          <a:xfrm>
            <a:off x="491558" y="2758619"/>
            <a:ext cx="3691094" cy="3671057"/>
            <a:chOff x="551481" y="3234226"/>
            <a:chExt cx="4505766" cy="2922972"/>
          </a:xfrm>
        </p:grpSpPr>
        <p:sp>
          <p:nvSpPr>
            <p:cNvPr id="469" name="Rectangle: Rounded Corners 468">
              <a:extLst>
                <a:ext uri="{FF2B5EF4-FFF2-40B4-BE49-F238E27FC236}">
                  <a16:creationId xmlns:a16="http://schemas.microsoft.com/office/drawing/2014/main" id="{9B664814-7D28-A808-74DA-763EB456CAF4}"/>
                </a:ext>
              </a:extLst>
            </p:cNvPr>
            <p:cNvSpPr/>
            <p:nvPr/>
          </p:nvSpPr>
          <p:spPr>
            <a:xfrm>
              <a:off x="551481" y="3234226"/>
              <a:ext cx="4505766" cy="2922972"/>
            </a:xfrm>
            <a:prstGeom prst="roundRect">
              <a:avLst/>
            </a:prstGeom>
            <a:solidFill>
              <a:srgbClr val="006666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0F84AD06-4937-715F-8DF8-7906C4189378}"/>
                </a:ext>
              </a:extLst>
            </p:cNvPr>
            <p:cNvSpPr txBox="1"/>
            <p:nvPr/>
          </p:nvSpPr>
          <p:spPr>
            <a:xfrm>
              <a:off x="695945" y="3336575"/>
              <a:ext cx="4357507" cy="1502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  <a:latin typeface="+mj-lt"/>
                </a:rPr>
                <a:t>Exit Criteria :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b="1">
                  <a:solidFill>
                    <a:schemeClr val="bg1"/>
                  </a:solidFill>
                  <a:latin typeface="+mj-lt"/>
                </a:rPr>
                <a:t>Data Profiling Report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Tx/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Compile findings from the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data profiling process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 into a standard report </a:t>
              </a:r>
              <a:r>
                <a:rPr lang="en-US" b="1">
                  <a:solidFill>
                    <a:schemeClr val="bg1"/>
                  </a:solidFill>
                  <a:latin typeface="+mn-lt"/>
                </a:rPr>
                <a:t>(</a:t>
              </a:r>
              <a:r>
                <a:rPr lang="en-US" b="1">
                  <a:solidFill>
                    <a:schemeClr val="bg1"/>
                  </a:solidFill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Profiling report template</a:t>
              </a:r>
              <a:r>
                <a:rPr lang="en-US" b="1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1450" indent="-171450" algn="l">
                <a:buClrTx/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Tx/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This document will highlight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key insights regarding data quality 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and any discrepancies found during analysis</a:t>
              </a: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7573B970-DDF3-0489-9C9C-4D2DDCA1A8AC}"/>
                </a:ext>
              </a:extLst>
            </p:cNvPr>
            <p:cNvSpPr txBox="1"/>
            <p:nvPr/>
          </p:nvSpPr>
          <p:spPr>
            <a:xfrm>
              <a:off x="669685" y="4851589"/>
              <a:ext cx="3986375" cy="1205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  <a:latin typeface="+mj-lt"/>
                </a:rPr>
                <a:t>SQL Requirement Document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Tx/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Create a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detailed SQL requirements document 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that encompasses all identified features and functionalities needed for data management</a:t>
              </a:r>
            </a:p>
            <a:p>
              <a:pPr algn="l">
                <a:buClrTx/>
              </a:pPr>
              <a:endParaRPr lang="en-US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Tx/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This document serves as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a guide for development and implementation</a:t>
              </a:r>
            </a:p>
          </p:txBody>
        </p:sp>
      </p:grpSp>
      <p:sp>
        <p:nvSpPr>
          <p:cNvPr id="472" name="Arrow: Chevron 471">
            <a:extLst>
              <a:ext uri="{FF2B5EF4-FFF2-40B4-BE49-F238E27FC236}">
                <a16:creationId xmlns:a16="http://schemas.microsoft.com/office/drawing/2014/main" id="{2F369ECC-1E8A-0F85-661B-0D9F43EFF661}"/>
              </a:ext>
            </a:extLst>
          </p:cNvPr>
          <p:cNvSpPr/>
          <p:nvPr/>
        </p:nvSpPr>
        <p:spPr>
          <a:xfrm>
            <a:off x="4354662" y="1803657"/>
            <a:ext cx="352104" cy="325057"/>
          </a:xfrm>
          <a:prstGeom prst="chevron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3" name="Arrow: Chevron 472">
            <a:extLst>
              <a:ext uri="{FF2B5EF4-FFF2-40B4-BE49-F238E27FC236}">
                <a16:creationId xmlns:a16="http://schemas.microsoft.com/office/drawing/2014/main" id="{DD5DB77E-38F1-3B59-8DD7-E1E41CB244E3}"/>
              </a:ext>
            </a:extLst>
          </p:cNvPr>
          <p:cNvSpPr/>
          <p:nvPr/>
        </p:nvSpPr>
        <p:spPr>
          <a:xfrm rot="10800000">
            <a:off x="4354662" y="4431619"/>
            <a:ext cx="352104" cy="325057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Title 1">
            <a:extLst>
              <a:ext uri="{FF2B5EF4-FFF2-40B4-BE49-F238E27FC236}">
                <a16:creationId xmlns:a16="http://schemas.microsoft.com/office/drawing/2014/main" id="{752511F3-E7BD-DA93-B841-D221B5335306}"/>
              </a:ext>
            </a:extLst>
          </p:cNvPr>
          <p:cNvSpPr txBox="1">
            <a:spLocks/>
          </p:cNvSpPr>
          <p:nvPr/>
        </p:nvSpPr>
        <p:spPr>
          <a:xfrm>
            <a:off x="327928" y="273234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000" b="1">
                <a:solidFill>
                  <a:srgbClr val="8B0000"/>
                </a:solidFill>
                <a:latin typeface="Segoe UI (Headings)"/>
              </a:rPr>
              <a:t>Requirements Gathering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Segoe UI (Headings)"/>
              <a:ea typeface="+mn-ea"/>
              <a:cs typeface="Times New Roman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9247B2-C0E3-CC7E-1EE1-2FED18AA2A04}"/>
              </a:ext>
            </a:extLst>
          </p:cNvPr>
          <p:cNvGrpSpPr/>
          <p:nvPr/>
        </p:nvGrpSpPr>
        <p:grpSpPr>
          <a:xfrm>
            <a:off x="4913510" y="1341514"/>
            <a:ext cx="4189962" cy="5088162"/>
            <a:chOff x="6263276" y="1691487"/>
            <a:chExt cx="5646271" cy="461070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1AD011-A947-F999-EF50-AE99EE1B79DE}"/>
                </a:ext>
              </a:extLst>
            </p:cNvPr>
            <p:cNvSpPr/>
            <p:nvPr/>
          </p:nvSpPr>
          <p:spPr>
            <a:xfrm>
              <a:off x="6263276" y="1691487"/>
              <a:ext cx="5425348" cy="46107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23EE1-FC7A-75BB-8CBD-D9EF76A4B5BC}"/>
                </a:ext>
              </a:extLst>
            </p:cNvPr>
            <p:cNvSpPr txBox="1"/>
            <p:nvPr/>
          </p:nvSpPr>
          <p:spPr>
            <a:xfrm>
              <a:off x="7172032" y="1956723"/>
              <a:ext cx="4737515" cy="120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rgbClr val="8B0000"/>
                  </a:solidFill>
                  <a:latin typeface="+mj-lt"/>
                </a:rPr>
                <a:t>Gather Data Requirements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Initiate the requirements phase by collecting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comprehensive data needs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from stakeholders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bg2">
                    <a:lumMod val="10000"/>
                  </a:schemeClr>
                </a:solidFill>
                <a:latin typeface="+mn-l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This involves understanding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the existing data models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and how they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relate to organizations objectives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36CE9E-9DC9-693B-21FD-73C4EE4E3955}"/>
                </a:ext>
              </a:extLst>
            </p:cNvPr>
            <p:cNvSpPr txBox="1"/>
            <p:nvPr/>
          </p:nvSpPr>
          <p:spPr>
            <a:xfrm>
              <a:off x="7223927" y="3363500"/>
              <a:ext cx="4397647" cy="120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rgbClr val="006666"/>
                  </a:solidFill>
                  <a:latin typeface="+mj-lt"/>
                </a:rPr>
                <a:t>Define SQL Features</a:t>
              </a:r>
              <a:endParaRPr lang="en-US">
                <a:solidFill>
                  <a:srgbClr val="006666"/>
                </a:solidFill>
                <a:latin typeface="+mj-l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Identify and document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necessary SQL functionalities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essential for data handling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bg2">
                    <a:lumMod val="10000"/>
                  </a:schemeClr>
                </a:solidFill>
                <a:latin typeface="+mn-l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This includes specifying requirements for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stored procedures, triggers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and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indexing strategies 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to optimize performance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917D14-3502-C3AC-CBB1-8BCF2CC6AD0F}"/>
                </a:ext>
              </a:extLst>
            </p:cNvPr>
            <p:cNvSpPr txBox="1"/>
            <p:nvPr/>
          </p:nvSpPr>
          <p:spPr>
            <a:xfrm>
              <a:off x="7223927" y="4806012"/>
              <a:ext cx="4685620" cy="120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Conduct Data Profiling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Perform thorough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data profiling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to evaluate the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quality, integrity 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and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volume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of the available data 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bg2">
                    <a:lumMod val="10000"/>
                  </a:schemeClr>
                </a:solidFill>
                <a:latin typeface="+mn-l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This step is crucial for identifying </a:t>
              </a:r>
              <a:r>
                <a:rPr lang="en-US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potential issues</a:t>
              </a:r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and ensuring that the data meets the required standards</a:t>
              </a:r>
            </a:p>
          </p:txBody>
        </p:sp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A9E8B92C-261D-0AF3-A2FB-5F005A8E4D7D}"/>
                </a:ext>
              </a:extLst>
            </p:cNvPr>
            <p:cNvSpPr txBox="1">
              <a:spLocks/>
            </p:cNvSpPr>
            <p:nvPr/>
          </p:nvSpPr>
          <p:spPr>
            <a:xfrm>
              <a:off x="6321502" y="2172527"/>
              <a:ext cx="854285" cy="656270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800000"/>
                  </a:solidFill>
                  <a:latin typeface="+mn-lt"/>
                  <a:ea typeface="Bogle" charset="0"/>
                  <a:cs typeface="Bogle" charset="0"/>
                </a:rPr>
                <a:t>01</a:t>
              </a:r>
            </a:p>
          </p:txBody>
        </p:sp>
        <p:sp>
          <p:nvSpPr>
            <p:cNvPr id="448" name="Text Placeholder 3">
              <a:extLst>
                <a:ext uri="{FF2B5EF4-FFF2-40B4-BE49-F238E27FC236}">
                  <a16:creationId xmlns:a16="http://schemas.microsoft.com/office/drawing/2014/main" id="{4A5BE56A-A475-4428-8089-0499B90647F1}"/>
                </a:ext>
              </a:extLst>
            </p:cNvPr>
            <p:cNvSpPr txBox="1">
              <a:spLocks/>
            </p:cNvSpPr>
            <p:nvPr/>
          </p:nvSpPr>
          <p:spPr>
            <a:xfrm>
              <a:off x="6321502" y="3510611"/>
              <a:ext cx="877026" cy="65627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006666"/>
                  </a:solidFill>
                  <a:latin typeface="+mn-lt"/>
                  <a:ea typeface="Bogle" charset="0"/>
                  <a:cs typeface="Bogle" charset="0"/>
                </a:rPr>
                <a:t>02</a:t>
              </a:r>
            </a:p>
          </p:txBody>
        </p:sp>
        <p:sp>
          <p:nvSpPr>
            <p:cNvPr id="449" name="Text Placeholder 3">
              <a:extLst>
                <a:ext uri="{FF2B5EF4-FFF2-40B4-BE49-F238E27FC236}">
                  <a16:creationId xmlns:a16="http://schemas.microsoft.com/office/drawing/2014/main" id="{0D5467DE-38A3-F920-070B-EBD306F5D19A}"/>
                </a:ext>
              </a:extLst>
            </p:cNvPr>
            <p:cNvSpPr txBox="1">
              <a:spLocks/>
            </p:cNvSpPr>
            <p:nvPr/>
          </p:nvSpPr>
          <p:spPr>
            <a:xfrm>
              <a:off x="6354714" y="5032870"/>
              <a:ext cx="877026" cy="656270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chemeClr val="bg2">
                      <a:lumMod val="50000"/>
                    </a:schemeClr>
                  </a:solidFill>
                  <a:latin typeface="+mn-lt"/>
                  <a:ea typeface="Bogle" charset="0"/>
                  <a:cs typeface="Bogle" charset="0"/>
                </a:rPr>
                <a:t>03</a:t>
              </a:r>
            </a:p>
          </p:txBody>
        </p:sp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8AAEB97C-7743-C27C-EF03-C450B83B00FF}"/>
              </a:ext>
            </a:extLst>
          </p:cNvPr>
          <p:cNvSpPr txBox="1"/>
          <p:nvPr/>
        </p:nvSpPr>
        <p:spPr>
          <a:xfrm>
            <a:off x="9312960" y="2321328"/>
            <a:ext cx="2575097" cy="256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>
                <a:solidFill>
                  <a:srgbClr val="8B0000"/>
                </a:solidFill>
                <a:effectLst/>
                <a:latin typeface="+mj-lt"/>
                <a:cs typeface="Arial" panose="020B0604020202020204" pitchFamily="34" charset="0"/>
              </a:rPr>
              <a:t>Key Technical Areas to Explore During the </a:t>
            </a:r>
            <a:r>
              <a:rPr lang="en-US" b="1" u="sng">
                <a:solidFill>
                  <a:srgbClr val="8B0000"/>
                </a:solidFill>
                <a:latin typeface="+mj-lt"/>
                <a:cs typeface="Arial" panose="020B0604020202020204" pitchFamily="34" charset="0"/>
              </a:rPr>
              <a:t>Requirements</a:t>
            </a:r>
            <a:r>
              <a:rPr lang="en-US" b="1" i="0" u="sng">
                <a:solidFill>
                  <a:srgbClr val="8B0000"/>
                </a:solidFill>
                <a:effectLst/>
                <a:latin typeface="+mj-lt"/>
                <a:cs typeface="Arial" panose="020B0604020202020204" pitchFamily="34" charset="0"/>
              </a:rPr>
              <a:t> Phase</a:t>
            </a:r>
          </a:p>
          <a:p>
            <a:pPr algn="l"/>
            <a:endParaRPr lang="en-US" b="1">
              <a:solidFill>
                <a:srgbClr val="0D0D0D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Database Architecture and Design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Data Access and Security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Data Quality &amp; Maintenance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Arial" panose="020B0604020202020204" pitchFamily="34" charset="0"/>
              </a:rPr>
              <a:t>SQL Practice &amp; Standards</a:t>
            </a:r>
            <a:endParaRPr lang="en-US" b="0" i="0">
              <a:solidFill>
                <a:srgbClr val="0D0D0D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Arial" panose="020B0604020202020204" pitchFamily="34" charset="0"/>
              </a:rPr>
              <a:t>Integration &amp; Automation</a:t>
            </a:r>
            <a:endParaRPr lang="en-US" b="0" i="0">
              <a:solidFill>
                <a:srgbClr val="0D0D0D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Development and Testing Processes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Arial" panose="020B0604020202020204" pitchFamily="34" charset="0"/>
              </a:rPr>
              <a:t>Collaboration &amp; Documentation</a:t>
            </a:r>
            <a:endParaRPr lang="en-US" b="0" i="0">
              <a:solidFill>
                <a:srgbClr val="0D0D0D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algn="l"/>
            <a:br>
              <a:rPr lang="en-US">
                <a:latin typeface="+mn-lt"/>
                <a:cs typeface="Arial" panose="020B0604020202020204" pitchFamily="34" charset="0"/>
              </a:rPr>
            </a:br>
            <a:r>
              <a:rPr lang="en-US" sz="1000" i="1">
                <a:solidFill>
                  <a:srgbClr val="8B0000"/>
                </a:solidFill>
                <a:latin typeface="+mn-lt"/>
                <a:cs typeface="Arial" panose="020B0604020202020204" pitchFamily="34" charset="0"/>
              </a:rPr>
              <a:t>**</a:t>
            </a:r>
            <a:r>
              <a:rPr lang="en-US" sz="1000" i="1">
                <a:solidFill>
                  <a:srgbClr val="8B0000"/>
                </a:solidFill>
                <a:latin typeface="+mn-lt"/>
              </a:rPr>
              <a:t>Refer to the </a:t>
            </a:r>
            <a:r>
              <a:rPr lang="en-US" sz="1000" b="1" i="1">
                <a:solidFill>
                  <a:srgbClr val="8B0000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Technical Questions </a:t>
            </a:r>
            <a:r>
              <a:rPr lang="en-US" sz="1000" i="1">
                <a:solidFill>
                  <a:srgbClr val="8B0000"/>
                </a:solidFill>
                <a:latin typeface="+mn-lt"/>
              </a:rPr>
              <a:t>document for potential questions related to these technical areas</a:t>
            </a:r>
            <a:r>
              <a:rPr lang="en-US" sz="1000">
                <a:solidFill>
                  <a:srgbClr val="8B0000"/>
                </a:solidFill>
                <a:latin typeface="+mn-lt"/>
              </a:rPr>
              <a:t>.</a:t>
            </a:r>
            <a:endParaRPr lang="en-US" sz="1000" i="1">
              <a:solidFill>
                <a:srgbClr val="8B0000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8B1F258A-EAB6-2E2E-91EA-BD0C5B73CA18}"/>
              </a:ext>
            </a:extLst>
          </p:cNvPr>
          <p:cNvCxnSpPr/>
          <p:nvPr/>
        </p:nvCxnSpPr>
        <p:spPr>
          <a:xfrm>
            <a:off x="9156870" y="1761001"/>
            <a:ext cx="0" cy="360233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20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71F45-BDE8-D528-A91F-206AC6FB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DF012-8180-F727-294F-B7DF69F0BEB1}"/>
              </a:ext>
            </a:extLst>
          </p:cNvPr>
          <p:cNvSpPr txBox="1"/>
          <p:nvPr/>
        </p:nvSpPr>
        <p:spPr>
          <a:xfrm>
            <a:off x="609600" y="2905780"/>
            <a:ext cx="6934200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 02 - </a:t>
            </a:r>
            <a:r>
              <a:rPr lang="en-US" sz="2800" b="1" i="1">
                <a:solidFill>
                  <a:srgbClr val="FFFFFF"/>
                </a:solidFill>
                <a:latin typeface="Segoe UI"/>
              </a:rPr>
              <a:t>Planning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2B4F-B830-C91C-6975-BBB7FFE5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9D04D6-C9D1-E75E-75D9-7990F98F34CE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DE8D-106A-3689-88F8-85A72DB26054}"/>
              </a:ext>
            </a:extLst>
          </p:cNvPr>
          <p:cNvSpPr txBox="1"/>
          <p:nvPr/>
        </p:nvSpPr>
        <p:spPr>
          <a:xfrm>
            <a:off x="327928" y="694434"/>
            <a:ext cx="11276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>
                <a:solidFill>
                  <a:schemeClr val="accent3">
                    <a:lumMod val="10000"/>
                  </a:schemeClr>
                </a:solidFill>
                <a:latin typeface="+mn-lt"/>
              </a:rPr>
              <a:t>The </a:t>
            </a:r>
            <a:r>
              <a:rPr lang="en-US" sz="1300" b="1">
                <a:solidFill>
                  <a:schemeClr val="accent3">
                    <a:lumMod val="10000"/>
                  </a:schemeClr>
                </a:solidFill>
                <a:latin typeface="+mn-lt"/>
              </a:rPr>
              <a:t>Planning Phase</a:t>
            </a:r>
            <a:r>
              <a:rPr lang="en-US" sz="1300">
                <a:solidFill>
                  <a:schemeClr val="accent3">
                    <a:lumMod val="10000"/>
                  </a:schemeClr>
                </a:solidFill>
                <a:latin typeface="+mn-lt"/>
              </a:rPr>
              <a:t> ensures that all aspects of database development, resource allocation, and risk management are meticulously planned.</a:t>
            </a:r>
            <a:endParaRPr lang="en-US" sz="1300" b="1">
              <a:solidFill>
                <a:schemeClr val="accent3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6F8D080F-49EF-9AF0-40BA-6CB01FDEB2A4}"/>
              </a:ext>
            </a:extLst>
          </p:cNvPr>
          <p:cNvGrpSpPr/>
          <p:nvPr/>
        </p:nvGrpSpPr>
        <p:grpSpPr>
          <a:xfrm>
            <a:off x="487475" y="1177617"/>
            <a:ext cx="3188878" cy="1818960"/>
            <a:chOff x="564770" y="1752755"/>
            <a:chExt cx="4505766" cy="1500094"/>
          </a:xfrm>
          <a:solidFill>
            <a:srgbClr val="8B0000"/>
          </a:solidFill>
        </p:grpSpPr>
        <p:sp>
          <p:nvSpPr>
            <p:cNvPr id="466" name="Rectangle: Rounded Corners 465">
              <a:extLst>
                <a:ext uri="{FF2B5EF4-FFF2-40B4-BE49-F238E27FC236}">
                  <a16:creationId xmlns:a16="http://schemas.microsoft.com/office/drawing/2014/main" id="{379B7246-C7C3-88C6-41E6-82EB48E642C8}"/>
                </a:ext>
              </a:extLst>
            </p:cNvPr>
            <p:cNvSpPr/>
            <p:nvPr/>
          </p:nvSpPr>
          <p:spPr>
            <a:xfrm>
              <a:off x="564770" y="1770487"/>
              <a:ext cx="4505766" cy="1181862"/>
            </a:xfrm>
            <a:prstGeom prst="roundRect">
              <a:avLst/>
            </a:prstGeom>
            <a:grpFill/>
            <a:ln w="38100" cap="flat" cmpd="sng" algn="ctr">
              <a:solidFill>
                <a:srgbClr val="8B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B0000"/>
                </a:solidFill>
              </a:endParaRP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13088F7D-0246-5863-8790-0C97E56441BB}"/>
                </a:ext>
              </a:extLst>
            </p:cNvPr>
            <p:cNvSpPr txBox="1"/>
            <p:nvPr/>
          </p:nvSpPr>
          <p:spPr>
            <a:xfrm>
              <a:off x="688154" y="1752755"/>
              <a:ext cx="4147621" cy="150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  <a:latin typeface="+mj-lt"/>
                </a:rPr>
                <a:t>Entry Criteria 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Detailed </a:t>
              </a: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n-lt"/>
                </a:rPr>
                <a:t>database requirements</a:t>
              </a: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(data entities, operations, performance metrics) are documented and validated.</a:t>
              </a: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n-lt"/>
                </a:rPr>
                <a:t>Approval</a:t>
              </a: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to proceed with database project planning. 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47B60BBB-9D51-3F11-94FB-8050D8E6940B}"/>
              </a:ext>
            </a:extLst>
          </p:cNvPr>
          <p:cNvGrpSpPr/>
          <p:nvPr/>
        </p:nvGrpSpPr>
        <p:grpSpPr>
          <a:xfrm>
            <a:off x="491367" y="2772594"/>
            <a:ext cx="3181279" cy="3559698"/>
            <a:chOff x="551481" y="3234226"/>
            <a:chExt cx="4525051" cy="2922972"/>
          </a:xfrm>
        </p:grpSpPr>
        <p:sp>
          <p:nvSpPr>
            <p:cNvPr id="469" name="Rectangle: Rounded Corners 468">
              <a:extLst>
                <a:ext uri="{FF2B5EF4-FFF2-40B4-BE49-F238E27FC236}">
                  <a16:creationId xmlns:a16="http://schemas.microsoft.com/office/drawing/2014/main" id="{11DF8C3B-1050-1AB8-D61E-7765F4D2612D}"/>
                </a:ext>
              </a:extLst>
            </p:cNvPr>
            <p:cNvSpPr/>
            <p:nvPr/>
          </p:nvSpPr>
          <p:spPr>
            <a:xfrm>
              <a:off x="551481" y="3234226"/>
              <a:ext cx="4505766" cy="2922972"/>
            </a:xfrm>
            <a:prstGeom prst="roundRect">
              <a:avLst/>
            </a:prstGeom>
            <a:solidFill>
              <a:srgbClr val="006666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DA17AFB3-2641-AD14-FCAF-FD11B86AB483}"/>
                </a:ext>
              </a:extLst>
            </p:cNvPr>
            <p:cNvSpPr txBox="1"/>
            <p:nvPr/>
          </p:nvSpPr>
          <p:spPr>
            <a:xfrm>
              <a:off x="719025" y="3294333"/>
              <a:ext cx="4357507" cy="285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  <a:latin typeface="+mj-lt"/>
                </a:rPr>
                <a:t>Exit Criteria :</a:t>
              </a:r>
            </a:p>
            <a:p>
              <a:pPr algn="l"/>
              <a:endParaRPr lang="en-US" b="1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A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detailed roadmap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 for SQL development, testing, and deployment is approved by stakeholders. </a:t>
              </a: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FFFF00"/>
                  </a:solidFill>
                  <a:latin typeface="+mn-lt"/>
                </a:rPr>
                <a:t>SQL environments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 are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configured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, and necessary access permissions are granted.</a:t>
              </a: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 The DevOps board is populated with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user stories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, assigned to team members, and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prioritized for execution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. </a:t>
              </a: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b="1">
                  <a:solidFill>
                    <a:srgbClr val="FFFF00"/>
                  </a:solidFill>
                  <a:latin typeface="+mn-lt"/>
                </a:rPr>
                <a:t>Risks are documented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 along with mitigation plans. </a:t>
              </a: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  <a:latin typeface="+mn-lt"/>
              </a:endParaRPr>
            </a:p>
            <a:p>
              <a:pPr marL="171450" indent="-171450" algn="l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All </a:t>
              </a:r>
              <a:r>
                <a:rPr lang="en-US" b="1">
                  <a:solidFill>
                    <a:srgbClr val="FFFF00"/>
                  </a:solidFill>
                  <a:latin typeface="+mn-lt"/>
                </a:rPr>
                <a:t>stakeholders sign off </a:t>
              </a:r>
              <a:r>
                <a:rPr lang="en-US">
                  <a:solidFill>
                    <a:schemeClr val="bg1"/>
                  </a:solidFill>
                  <a:latin typeface="+mn-lt"/>
                </a:rPr>
                <a:t>on the SQL-focused execution plan, enabling the Design Phase to begin. </a:t>
              </a:r>
              <a:endParaRPr lang="en-US" b="1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72" name="Arrow: Chevron 471">
            <a:extLst>
              <a:ext uri="{FF2B5EF4-FFF2-40B4-BE49-F238E27FC236}">
                <a16:creationId xmlns:a16="http://schemas.microsoft.com/office/drawing/2014/main" id="{5E3FF9EF-E3C4-EAC0-BBF9-16D6475648D8}"/>
              </a:ext>
            </a:extLst>
          </p:cNvPr>
          <p:cNvSpPr/>
          <p:nvPr/>
        </p:nvSpPr>
        <p:spPr>
          <a:xfrm>
            <a:off x="3864564" y="1724370"/>
            <a:ext cx="352104" cy="325057"/>
          </a:xfrm>
          <a:prstGeom prst="chevron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3" name="Arrow: Chevron 472">
            <a:extLst>
              <a:ext uri="{FF2B5EF4-FFF2-40B4-BE49-F238E27FC236}">
                <a16:creationId xmlns:a16="http://schemas.microsoft.com/office/drawing/2014/main" id="{41662B75-0BDA-C7C9-7698-3643694F34CE}"/>
              </a:ext>
            </a:extLst>
          </p:cNvPr>
          <p:cNvSpPr/>
          <p:nvPr/>
        </p:nvSpPr>
        <p:spPr>
          <a:xfrm rot="10800000">
            <a:off x="3864564" y="4500112"/>
            <a:ext cx="352104" cy="325057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Title 1">
            <a:extLst>
              <a:ext uri="{FF2B5EF4-FFF2-40B4-BE49-F238E27FC236}">
                <a16:creationId xmlns:a16="http://schemas.microsoft.com/office/drawing/2014/main" id="{1CA93285-D41D-7E3B-CC4D-8EB5E4C6F1F0}"/>
              </a:ext>
            </a:extLst>
          </p:cNvPr>
          <p:cNvSpPr txBox="1">
            <a:spLocks/>
          </p:cNvSpPr>
          <p:nvPr/>
        </p:nvSpPr>
        <p:spPr>
          <a:xfrm>
            <a:off x="327928" y="273234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 (Headings)"/>
                <a:ea typeface="+mn-ea"/>
                <a:cs typeface="Times New Roman" pitchFamily="18" charset="0"/>
              </a:rPr>
              <a:t>Planning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Segoe UI (Headings)"/>
              <a:ea typeface="+mn-ea"/>
              <a:cs typeface="Times New Roman" pitchFamily="18" charset="0"/>
            </a:endParaRPr>
          </a:p>
        </p:txBody>
      </p:sp>
      <p:sp>
        <p:nvSpPr>
          <p:cNvPr id="7" name="Rectangle: Rounded Corners 91">
            <a:extLst>
              <a:ext uri="{FF2B5EF4-FFF2-40B4-BE49-F238E27FC236}">
                <a16:creationId xmlns:a16="http://schemas.microsoft.com/office/drawing/2014/main" id="{3C7C1CE8-436C-3F5A-968F-61D882B4249A}"/>
              </a:ext>
            </a:extLst>
          </p:cNvPr>
          <p:cNvSpPr/>
          <p:nvPr/>
        </p:nvSpPr>
        <p:spPr bwMode="auto">
          <a:xfrm>
            <a:off x="4404879" y="1177617"/>
            <a:ext cx="7193461" cy="5142064"/>
          </a:xfrm>
          <a:custGeom>
            <a:avLst/>
            <a:gdLst>
              <a:gd name="connsiteX0" fmla="*/ 0 w 7834964"/>
              <a:gd name="connsiteY0" fmla="*/ 919118 h 5514596"/>
              <a:gd name="connsiteX1" fmla="*/ 919118 w 7834964"/>
              <a:gd name="connsiteY1" fmla="*/ 0 h 5514596"/>
              <a:gd name="connsiteX2" fmla="*/ 6915846 w 7834964"/>
              <a:gd name="connsiteY2" fmla="*/ 0 h 5514596"/>
              <a:gd name="connsiteX3" fmla="*/ 7834964 w 7834964"/>
              <a:gd name="connsiteY3" fmla="*/ 919118 h 5514596"/>
              <a:gd name="connsiteX4" fmla="*/ 7834964 w 7834964"/>
              <a:gd name="connsiteY4" fmla="*/ 4595478 h 5514596"/>
              <a:gd name="connsiteX5" fmla="*/ 6915846 w 7834964"/>
              <a:gd name="connsiteY5" fmla="*/ 5514596 h 5514596"/>
              <a:gd name="connsiteX6" fmla="*/ 919118 w 7834964"/>
              <a:gd name="connsiteY6" fmla="*/ 5514596 h 5514596"/>
              <a:gd name="connsiteX7" fmla="*/ 0 w 7834964"/>
              <a:gd name="connsiteY7" fmla="*/ 4595478 h 5514596"/>
              <a:gd name="connsiteX8" fmla="*/ 0 w 7834964"/>
              <a:gd name="connsiteY8" fmla="*/ 919118 h 5514596"/>
              <a:gd name="connsiteX0" fmla="*/ 0 w 7849222"/>
              <a:gd name="connsiteY0" fmla="*/ 938369 h 5533847"/>
              <a:gd name="connsiteX1" fmla="*/ 919118 w 7849222"/>
              <a:gd name="connsiteY1" fmla="*/ 19251 h 5533847"/>
              <a:gd name="connsiteX2" fmla="*/ 7454860 w 7849222"/>
              <a:gd name="connsiteY2" fmla="*/ 0 h 5533847"/>
              <a:gd name="connsiteX3" fmla="*/ 7834964 w 7849222"/>
              <a:gd name="connsiteY3" fmla="*/ 938369 h 5533847"/>
              <a:gd name="connsiteX4" fmla="*/ 7834964 w 7849222"/>
              <a:gd name="connsiteY4" fmla="*/ 4614729 h 5533847"/>
              <a:gd name="connsiteX5" fmla="*/ 6915846 w 7849222"/>
              <a:gd name="connsiteY5" fmla="*/ 5533847 h 5533847"/>
              <a:gd name="connsiteX6" fmla="*/ 919118 w 7849222"/>
              <a:gd name="connsiteY6" fmla="*/ 5533847 h 5533847"/>
              <a:gd name="connsiteX7" fmla="*/ 0 w 7849222"/>
              <a:gd name="connsiteY7" fmla="*/ 4614729 h 5533847"/>
              <a:gd name="connsiteX8" fmla="*/ 0 w 7849222"/>
              <a:gd name="connsiteY8" fmla="*/ 938369 h 5533847"/>
              <a:gd name="connsiteX0" fmla="*/ 0 w 7849222"/>
              <a:gd name="connsiteY0" fmla="*/ 938369 h 5591599"/>
              <a:gd name="connsiteX1" fmla="*/ 919118 w 7849222"/>
              <a:gd name="connsiteY1" fmla="*/ 19251 h 5591599"/>
              <a:gd name="connsiteX2" fmla="*/ 7454860 w 7849222"/>
              <a:gd name="connsiteY2" fmla="*/ 0 h 5591599"/>
              <a:gd name="connsiteX3" fmla="*/ 7834964 w 7849222"/>
              <a:gd name="connsiteY3" fmla="*/ 938369 h 5591599"/>
              <a:gd name="connsiteX4" fmla="*/ 7834964 w 7849222"/>
              <a:gd name="connsiteY4" fmla="*/ 4614729 h 5591599"/>
              <a:gd name="connsiteX5" fmla="*/ 7416360 w 7849222"/>
              <a:gd name="connsiteY5" fmla="*/ 5591599 h 5591599"/>
              <a:gd name="connsiteX6" fmla="*/ 919118 w 7849222"/>
              <a:gd name="connsiteY6" fmla="*/ 5533847 h 5591599"/>
              <a:gd name="connsiteX7" fmla="*/ 0 w 7849222"/>
              <a:gd name="connsiteY7" fmla="*/ 4614729 h 5591599"/>
              <a:gd name="connsiteX8" fmla="*/ 0 w 7849222"/>
              <a:gd name="connsiteY8" fmla="*/ 938369 h 5591599"/>
              <a:gd name="connsiteX0" fmla="*/ 0 w 7849222"/>
              <a:gd name="connsiteY0" fmla="*/ 938369 h 5533847"/>
              <a:gd name="connsiteX1" fmla="*/ 919118 w 7849222"/>
              <a:gd name="connsiteY1" fmla="*/ 19251 h 5533847"/>
              <a:gd name="connsiteX2" fmla="*/ 7454860 w 7849222"/>
              <a:gd name="connsiteY2" fmla="*/ 0 h 5533847"/>
              <a:gd name="connsiteX3" fmla="*/ 7834964 w 7849222"/>
              <a:gd name="connsiteY3" fmla="*/ 938369 h 5533847"/>
              <a:gd name="connsiteX4" fmla="*/ 7834964 w 7849222"/>
              <a:gd name="connsiteY4" fmla="*/ 4614729 h 5533847"/>
              <a:gd name="connsiteX5" fmla="*/ 7454861 w 7849222"/>
              <a:gd name="connsiteY5" fmla="*/ 5466470 h 5533847"/>
              <a:gd name="connsiteX6" fmla="*/ 919118 w 7849222"/>
              <a:gd name="connsiteY6" fmla="*/ 5533847 h 5533847"/>
              <a:gd name="connsiteX7" fmla="*/ 0 w 7849222"/>
              <a:gd name="connsiteY7" fmla="*/ 4614729 h 5533847"/>
              <a:gd name="connsiteX8" fmla="*/ 0 w 7849222"/>
              <a:gd name="connsiteY8" fmla="*/ 938369 h 5533847"/>
              <a:gd name="connsiteX0" fmla="*/ 0 w 7849222"/>
              <a:gd name="connsiteY0" fmla="*/ 938369 h 5533847"/>
              <a:gd name="connsiteX1" fmla="*/ 919118 w 7849222"/>
              <a:gd name="connsiteY1" fmla="*/ 19251 h 5533847"/>
              <a:gd name="connsiteX2" fmla="*/ 7454860 w 7849222"/>
              <a:gd name="connsiteY2" fmla="*/ 0 h 5533847"/>
              <a:gd name="connsiteX3" fmla="*/ 7834964 w 7849222"/>
              <a:gd name="connsiteY3" fmla="*/ 938369 h 5533847"/>
              <a:gd name="connsiteX4" fmla="*/ 7834964 w 7849222"/>
              <a:gd name="connsiteY4" fmla="*/ 4614729 h 5533847"/>
              <a:gd name="connsiteX5" fmla="*/ 7358608 w 7849222"/>
              <a:gd name="connsiteY5" fmla="*/ 5456844 h 5533847"/>
              <a:gd name="connsiteX6" fmla="*/ 919118 w 7849222"/>
              <a:gd name="connsiteY6" fmla="*/ 5533847 h 5533847"/>
              <a:gd name="connsiteX7" fmla="*/ 0 w 7849222"/>
              <a:gd name="connsiteY7" fmla="*/ 4614729 h 5533847"/>
              <a:gd name="connsiteX8" fmla="*/ 0 w 7849222"/>
              <a:gd name="connsiteY8" fmla="*/ 938369 h 5533847"/>
              <a:gd name="connsiteX0" fmla="*/ 11858 w 7861080"/>
              <a:gd name="connsiteY0" fmla="*/ 938369 h 5533847"/>
              <a:gd name="connsiteX1" fmla="*/ 401587 w 7861080"/>
              <a:gd name="connsiteY1" fmla="*/ 0 h 5533847"/>
              <a:gd name="connsiteX2" fmla="*/ 7466718 w 7861080"/>
              <a:gd name="connsiteY2" fmla="*/ 0 h 5533847"/>
              <a:gd name="connsiteX3" fmla="*/ 7846822 w 7861080"/>
              <a:gd name="connsiteY3" fmla="*/ 938369 h 5533847"/>
              <a:gd name="connsiteX4" fmla="*/ 7846822 w 7861080"/>
              <a:gd name="connsiteY4" fmla="*/ 4614729 h 5533847"/>
              <a:gd name="connsiteX5" fmla="*/ 7370466 w 7861080"/>
              <a:gd name="connsiteY5" fmla="*/ 5456844 h 5533847"/>
              <a:gd name="connsiteX6" fmla="*/ 930976 w 7861080"/>
              <a:gd name="connsiteY6" fmla="*/ 5533847 h 5533847"/>
              <a:gd name="connsiteX7" fmla="*/ 11858 w 7861080"/>
              <a:gd name="connsiteY7" fmla="*/ 4614729 h 5533847"/>
              <a:gd name="connsiteX8" fmla="*/ 11858 w 7861080"/>
              <a:gd name="connsiteY8" fmla="*/ 938369 h 5533847"/>
              <a:gd name="connsiteX0" fmla="*/ 29379 w 7878601"/>
              <a:gd name="connsiteY0" fmla="*/ 938369 h 5514596"/>
              <a:gd name="connsiteX1" fmla="*/ 419108 w 7878601"/>
              <a:gd name="connsiteY1" fmla="*/ 0 h 5514596"/>
              <a:gd name="connsiteX2" fmla="*/ 7484239 w 7878601"/>
              <a:gd name="connsiteY2" fmla="*/ 0 h 5514596"/>
              <a:gd name="connsiteX3" fmla="*/ 7864343 w 7878601"/>
              <a:gd name="connsiteY3" fmla="*/ 938369 h 5514596"/>
              <a:gd name="connsiteX4" fmla="*/ 7864343 w 7878601"/>
              <a:gd name="connsiteY4" fmla="*/ 4614729 h 5514596"/>
              <a:gd name="connsiteX5" fmla="*/ 7387987 w 7878601"/>
              <a:gd name="connsiteY5" fmla="*/ 5456844 h 5514596"/>
              <a:gd name="connsiteX6" fmla="*/ 361356 w 7878601"/>
              <a:gd name="connsiteY6" fmla="*/ 5514596 h 5514596"/>
              <a:gd name="connsiteX7" fmla="*/ 29379 w 7878601"/>
              <a:gd name="connsiteY7" fmla="*/ 4614729 h 5514596"/>
              <a:gd name="connsiteX8" fmla="*/ 29379 w 7878601"/>
              <a:gd name="connsiteY8" fmla="*/ 938369 h 5514596"/>
              <a:gd name="connsiteX0" fmla="*/ 11859 w 7861081"/>
              <a:gd name="connsiteY0" fmla="*/ 938369 h 5524221"/>
              <a:gd name="connsiteX1" fmla="*/ 401588 w 7861081"/>
              <a:gd name="connsiteY1" fmla="*/ 0 h 5524221"/>
              <a:gd name="connsiteX2" fmla="*/ 7466719 w 7861081"/>
              <a:gd name="connsiteY2" fmla="*/ 0 h 5524221"/>
              <a:gd name="connsiteX3" fmla="*/ 7846823 w 7861081"/>
              <a:gd name="connsiteY3" fmla="*/ 938369 h 5524221"/>
              <a:gd name="connsiteX4" fmla="*/ 7846823 w 7861081"/>
              <a:gd name="connsiteY4" fmla="*/ 4614729 h 5524221"/>
              <a:gd name="connsiteX5" fmla="*/ 7370467 w 7861081"/>
              <a:gd name="connsiteY5" fmla="*/ 5456844 h 5524221"/>
              <a:gd name="connsiteX6" fmla="*/ 420838 w 7861081"/>
              <a:gd name="connsiteY6" fmla="*/ 5524221 h 5524221"/>
              <a:gd name="connsiteX7" fmla="*/ 11859 w 7861081"/>
              <a:gd name="connsiteY7" fmla="*/ 4614729 h 5524221"/>
              <a:gd name="connsiteX8" fmla="*/ 11859 w 7861081"/>
              <a:gd name="connsiteY8" fmla="*/ 938369 h 5524221"/>
              <a:gd name="connsiteX0" fmla="*/ 11859 w 7861081"/>
              <a:gd name="connsiteY0" fmla="*/ 938369 h 5524221"/>
              <a:gd name="connsiteX1" fmla="*/ 401588 w 7861081"/>
              <a:gd name="connsiteY1" fmla="*/ 0 h 5524221"/>
              <a:gd name="connsiteX2" fmla="*/ 7466719 w 7861081"/>
              <a:gd name="connsiteY2" fmla="*/ 0 h 5524221"/>
              <a:gd name="connsiteX3" fmla="*/ 7846823 w 7861081"/>
              <a:gd name="connsiteY3" fmla="*/ 938369 h 5524221"/>
              <a:gd name="connsiteX4" fmla="*/ 7846823 w 7861081"/>
              <a:gd name="connsiteY4" fmla="*/ 4614729 h 5524221"/>
              <a:gd name="connsiteX5" fmla="*/ 7409968 w 7861081"/>
              <a:gd name="connsiteY5" fmla="*/ 5523832 h 5524221"/>
              <a:gd name="connsiteX6" fmla="*/ 420838 w 7861081"/>
              <a:gd name="connsiteY6" fmla="*/ 5524221 h 5524221"/>
              <a:gd name="connsiteX7" fmla="*/ 11859 w 7861081"/>
              <a:gd name="connsiteY7" fmla="*/ 4614729 h 5524221"/>
              <a:gd name="connsiteX8" fmla="*/ 11859 w 7861081"/>
              <a:gd name="connsiteY8" fmla="*/ 938369 h 5524221"/>
              <a:gd name="connsiteX0" fmla="*/ 11859 w 7861081"/>
              <a:gd name="connsiteY0" fmla="*/ 938369 h 5533402"/>
              <a:gd name="connsiteX1" fmla="*/ 401588 w 7861081"/>
              <a:gd name="connsiteY1" fmla="*/ 0 h 5533402"/>
              <a:gd name="connsiteX2" fmla="*/ 7466719 w 7861081"/>
              <a:gd name="connsiteY2" fmla="*/ 0 h 5533402"/>
              <a:gd name="connsiteX3" fmla="*/ 7846823 w 7861081"/>
              <a:gd name="connsiteY3" fmla="*/ 938369 h 5533402"/>
              <a:gd name="connsiteX4" fmla="*/ 7846823 w 7861081"/>
              <a:gd name="connsiteY4" fmla="*/ 4614729 h 5533402"/>
              <a:gd name="connsiteX5" fmla="*/ 7360594 w 7861081"/>
              <a:gd name="connsiteY5" fmla="*/ 5533402 h 5533402"/>
              <a:gd name="connsiteX6" fmla="*/ 420838 w 7861081"/>
              <a:gd name="connsiteY6" fmla="*/ 5524221 h 5533402"/>
              <a:gd name="connsiteX7" fmla="*/ 11859 w 7861081"/>
              <a:gd name="connsiteY7" fmla="*/ 4614729 h 5533402"/>
              <a:gd name="connsiteX8" fmla="*/ 11859 w 7861081"/>
              <a:gd name="connsiteY8" fmla="*/ 938369 h 5533402"/>
              <a:gd name="connsiteX0" fmla="*/ 11859 w 7861081"/>
              <a:gd name="connsiteY0" fmla="*/ 938369 h 5533402"/>
              <a:gd name="connsiteX1" fmla="*/ 401588 w 7861081"/>
              <a:gd name="connsiteY1" fmla="*/ 57417 h 5533402"/>
              <a:gd name="connsiteX2" fmla="*/ 7466719 w 7861081"/>
              <a:gd name="connsiteY2" fmla="*/ 0 h 5533402"/>
              <a:gd name="connsiteX3" fmla="*/ 7846823 w 7861081"/>
              <a:gd name="connsiteY3" fmla="*/ 938369 h 5533402"/>
              <a:gd name="connsiteX4" fmla="*/ 7846823 w 7861081"/>
              <a:gd name="connsiteY4" fmla="*/ 4614729 h 5533402"/>
              <a:gd name="connsiteX5" fmla="*/ 7360594 w 7861081"/>
              <a:gd name="connsiteY5" fmla="*/ 5533402 h 5533402"/>
              <a:gd name="connsiteX6" fmla="*/ 420838 w 7861081"/>
              <a:gd name="connsiteY6" fmla="*/ 5524221 h 5533402"/>
              <a:gd name="connsiteX7" fmla="*/ 11859 w 7861081"/>
              <a:gd name="connsiteY7" fmla="*/ 4614729 h 5533402"/>
              <a:gd name="connsiteX8" fmla="*/ 11859 w 7861081"/>
              <a:gd name="connsiteY8" fmla="*/ 938369 h 5533402"/>
              <a:gd name="connsiteX0" fmla="*/ 17016 w 7866238"/>
              <a:gd name="connsiteY0" fmla="*/ 938370 h 5533403"/>
              <a:gd name="connsiteX1" fmla="*/ 386994 w 7866238"/>
              <a:gd name="connsiteY1" fmla="*/ 0 h 5533403"/>
              <a:gd name="connsiteX2" fmla="*/ 7471876 w 7866238"/>
              <a:gd name="connsiteY2" fmla="*/ 1 h 5533403"/>
              <a:gd name="connsiteX3" fmla="*/ 7851980 w 7866238"/>
              <a:gd name="connsiteY3" fmla="*/ 938370 h 5533403"/>
              <a:gd name="connsiteX4" fmla="*/ 7851980 w 7866238"/>
              <a:gd name="connsiteY4" fmla="*/ 4614730 h 5533403"/>
              <a:gd name="connsiteX5" fmla="*/ 7365751 w 7866238"/>
              <a:gd name="connsiteY5" fmla="*/ 5533403 h 5533403"/>
              <a:gd name="connsiteX6" fmla="*/ 425995 w 7866238"/>
              <a:gd name="connsiteY6" fmla="*/ 5524222 h 5533403"/>
              <a:gd name="connsiteX7" fmla="*/ 17016 w 7866238"/>
              <a:gd name="connsiteY7" fmla="*/ 4614730 h 5533403"/>
              <a:gd name="connsiteX8" fmla="*/ 17016 w 7866238"/>
              <a:gd name="connsiteY8" fmla="*/ 938370 h 553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6238" h="5533403">
                <a:moveTo>
                  <a:pt x="17016" y="938370"/>
                </a:moveTo>
                <a:cubicBezTo>
                  <a:pt x="17016" y="430755"/>
                  <a:pt x="-120621" y="0"/>
                  <a:pt x="386994" y="0"/>
                </a:cubicBezTo>
                <a:lnTo>
                  <a:pt x="7471876" y="1"/>
                </a:lnTo>
                <a:cubicBezTo>
                  <a:pt x="7979491" y="1"/>
                  <a:pt x="7851980" y="430755"/>
                  <a:pt x="7851980" y="938370"/>
                </a:cubicBezTo>
                <a:lnTo>
                  <a:pt x="7851980" y="4614730"/>
                </a:lnTo>
                <a:cubicBezTo>
                  <a:pt x="7851980" y="5122345"/>
                  <a:pt x="7873366" y="5533403"/>
                  <a:pt x="7365751" y="5533403"/>
                </a:cubicBezTo>
                <a:lnTo>
                  <a:pt x="425995" y="5524222"/>
                </a:lnTo>
                <a:cubicBezTo>
                  <a:pt x="-81620" y="5524222"/>
                  <a:pt x="17016" y="5122345"/>
                  <a:pt x="17016" y="4614730"/>
                </a:cubicBezTo>
                <a:lnTo>
                  <a:pt x="17016" y="938370"/>
                </a:lnTo>
                <a:close/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B0CF41-8AC3-613B-6AE1-48F4FFC6F270}"/>
              </a:ext>
            </a:extLst>
          </p:cNvPr>
          <p:cNvCxnSpPr>
            <a:cxnSpLocks/>
          </p:cNvCxnSpPr>
          <p:nvPr/>
        </p:nvCxnSpPr>
        <p:spPr bwMode="auto">
          <a:xfrm>
            <a:off x="6772809" y="4041989"/>
            <a:ext cx="495" cy="47942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09ACBC-BE1A-8EC4-198A-FAA69B3B658A}"/>
              </a:ext>
            </a:extLst>
          </p:cNvPr>
          <p:cNvCxnSpPr>
            <a:cxnSpLocks/>
          </p:cNvCxnSpPr>
          <p:nvPr/>
        </p:nvCxnSpPr>
        <p:spPr bwMode="auto">
          <a:xfrm>
            <a:off x="9286735" y="4057288"/>
            <a:ext cx="495" cy="479421"/>
          </a:xfrm>
          <a:prstGeom prst="line">
            <a:avLst/>
          </a:prstGeom>
          <a:ln w="19050" cap="flat" cmpd="sng" algn="ctr">
            <a:solidFill>
              <a:schemeClr val="accent4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2CAD8C-6994-5E37-2264-2DF86892FDC4}"/>
              </a:ext>
            </a:extLst>
          </p:cNvPr>
          <p:cNvCxnSpPr>
            <a:cxnSpLocks/>
          </p:cNvCxnSpPr>
          <p:nvPr/>
        </p:nvCxnSpPr>
        <p:spPr bwMode="auto">
          <a:xfrm>
            <a:off x="10487247" y="3311031"/>
            <a:ext cx="495" cy="479421"/>
          </a:xfrm>
          <a:prstGeom prst="line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94C973-0579-CAB3-9737-93726008CE0C}"/>
              </a:ext>
            </a:extLst>
          </p:cNvPr>
          <p:cNvCxnSpPr>
            <a:cxnSpLocks/>
          </p:cNvCxnSpPr>
          <p:nvPr/>
        </p:nvCxnSpPr>
        <p:spPr bwMode="auto">
          <a:xfrm>
            <a:off x="8010126" y="3302597"/>
            <a:ext cx="495" cy="479421"/>
          </a:xfrm>
          <a:prstGeom prst="line">
            <a:avLst/>
          </a:prstGeom>
          <a:ln w="19050" cap="flat" cmpd="sng" algn="ctr">
            <a:solidFill>
              <a:schemeClr val="accent3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F4B4AF-D8BC-A957-84BC-A34C218A4F69}"/>
              </a:ext>
            </a:extLst>
          </p:cNvPr>
          <p:cNvSpPr txBox="1"/>
          <p:nvPr/>
        </p:nvSpPr>
        <p:spPr>
          <a:xfrm>
            <a:off x="4356590" y="1279196"/>
            <a:ext cx="1221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D75F5-052B-6158-22ED-67399BBF0464}"/>
              </a:ext>
            </a:extLst>
          </p:cNvPr>
          <p:cNvSpPr txBox="1"/>
          <p:nvPr/>
        </p:nvSpPr>
        <p:spPr>
          <a:xfrm>
            <a:off x="5328760" y="5195816"/>
            <a:ext cx="1079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Coding</a:t>
            </a:r>
          </a:p>
        </p:txBody>
      </p:sp>
      <p:grpSp>
        <p:nvGrpSpPr>
          <p:cNvPr id="16" name="Group 131">
            <a:extLst>
              <a:ext uri="{FF2B5EF4-FFF2-40B4-BE49-F238E27FC236}">
                <a16:creationId xmlns:a16="http://schemas.microsoft.com/office/drawing/2014/main" id="{03E559B5-A10D-BB74-2FA9-BECC19C3AFD8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228" y="3776633"/>
            <a:ext cx="784038" cy="743466"/>
            <a:chOff x="5244691" y="3613920"/>
            <a:chExt cx="648499" cy="64904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F926C1-3FB6-37C0-C2EC-2D42A44BE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4691" y="3613920"/>
              <a:ext cx="648499" cy="6490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B74881-B8C0-0D49-8F93-A68640C84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518" y="3688810"/>
              <a:ext cx="498845" cy="499263"/>
            </a:xfrm>
            <a:prstGeom prst="ellipse">
              <a:avLst/>
            </a:prstGeom>
            <a:solidFill>
              <a:srgbClr val="E2E1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latin typeface="+mj-lt"/>
                </a:rPr>
                <a:t>05</a:t>
              </a:r>
            </a:p>
          </p:txBody>
        </p:sp>
      </p:grpSp>
      <p:grpSp>
        <p:nvGrpSpPr>
          <p:cNvPr id="19" name="Group 85">
            <a:extLst>
              <a:ext uri="{FF2B5EF4-FFF2-40B4-BE49-F238E27FC236}">
                <a16:creationId xmlns:a16="http://schemas.microsoft.com/office/drawing/2014/main" id="{11151698-54DA-A3EC-9093-73A8542EAA73}"/>
              </a:ext>
            </a:extLst>
          </p:cNvPr>
          <p:cNvGrpSpPr/>
          <p:nvPr/>
        </p:nvGrpSpPr>
        <p:grpSpPr>
          <a:xfrm>
            <a:off x="5089732" y="3809255"/>
            <a:ext cx="1654603" cy="1300327"/>
            <a:chOff x="2347176" y="2092666"/>
            <a:chExt cx="1779135" cy="1475733"/>
          </a:xfrm>
        </p:grpSpPr>
        <p:grpSp>
          <p:nvGrpSpPr>
            <p:cNvPr id="20" name="Group 129">
              <a:extLst>
                <a:ext uri="{FF2B5EF4-FFF2-40B4-BE49-F238E27FC236}">
                  <a16:creationId xmlns:a16="http://schemas.microsoft.com/office/drawing/2014/main" id="{6E3AD38B-C583-E4A1-1C36-1AF023B9E4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7176" y="2092666"/>
              <a:ext cx="843049" cy="843755"/>
              <a:chOff x="2779491" y="2517212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B8A2082-9ABF-3DB4-5BD8-796E810AD9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FBE0D4-9D38-977C-FC9D-7BD0C5D70A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3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latin typeface="+mj-lt"/>
                  </a:rPr>
                  <a:t>01</a:t>
                </a:r>
              </a:p>
            </p:txBody>
          </p:sp>
        </p:grpSp>
        <p:sp>
          <p:nvSpPr>
            <p:cNvPr id="21" name="Freeform 65">
              <a:extLst>
                <a:ext uri="{FF2B5EF4-FFF2-40B4-BE49-F238E27FC236}">
                  <a16:creationId xmlns:a16="http://schemas.microsoft.com/office/drawing/2014/main" id="{E031502A-4D9C-69A9-4C1C-A0910026E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748" y="3235283"/>
              <a:ext cx="365563" cy="333116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59">
            <a:extLst>
              <a:ext uri="{FF2B5EF4-FFF2-40B4-BE49-F238E27FC236}">
                <a16:creationId xmlns:a16="http://schemas.microsoft.com/office/drawing/2014/main" id="{03FFD305-5CB1-1AA9-523D-47BFF36EE233}"/>
              </a:ext>
            </a:extLst>
          </p:cNvPr>
          <p:cNvGrpSpPr/>
          <p:nvPr/>
        </p:nvGrpSpPr>
        <p:grpSpPr>
          <a:xfrm>
            <a:off x="9560368" y="1718713"/>
            <a:ext cx="1959640" cy="1715136"/>
            <a:chOff x="6794297" y="3120900"/>
            <a:chExt cx="2209768" cy="14843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B6F7D7-80AF-1D2E-1D00-354260DECF13}"/>
                </a:ext>
              </a:extLst>
            </p:cNvPr>
            <p:cNvSpPr txBox="1"/>
            <p:nvPr/>
          </p:nvSpPr>
          <p:spPr>
            <a:xfrm>
              <a:off x="6874629" y="3353346"/>
              <a:ext cx="2025604" cy="1251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0" indent="-171450" algn="l" defTabSz="91440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Use tools like </a:t>
              </a:r>
              <a:r>
                <a:rPr lang="en-US" sz="100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Azure dev-Ops </a:t>
              </a: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to </a:t>
              </a:r>
              <a:r>
                <a:rPr lang="en-US" sz="100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track user stories </a:t>
              </a: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(schema design, procedures, indexing). </a:t>
              </a:r>
            </a:p>
            <a:p>
              <a:pPr marL="171450" lvl="0" indent="-171450" algn="l" defTabSz="91440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000">
                <a:solidFill>
                  <a:schemeClr val="bg2">
                    <a:lumMod val="10000"/>
                  </a:schemeClr>
                </a:solidFill>
                <a:latin typeface="+mn-lt"/>
              </a:endParaRPr>
            </a:p>
            <a:p>
              <a:pPr marL="171450" lvl="0" indent="-171450" algn="l" defTabSz="91440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Assign </a:t>
              </a:r>
              <a:r>
                <a:rPr lang="en-US" sz="100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tasks, set dependencies</a:t>
              </a: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, define </a:t>
              </a:r>
              <a:r>
                <a:rPr lang="en-US" sz="100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timelines</a:t>
              </a: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and acceptance criteria for validation.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716B42A-9476-A009-2DE6-67E1259F3CE5}"/>
                </a:ext>
              </a:extLst>
            </p:cNvPr>
            <p:cNvSpPr/>
            <p:nvPr/>
          </p:nvSpPr>
          <p:spPr>
            <a:xfrm>
              <a:off x="6794297" y="3120900"/>
              <a:ext cx="2209768" cy="18645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6"/>
                  </a:solidFill>
                  <a:latin typeface="+mj-lt"/>
                </a:rPr>
                <a:t>Set Up a DevOps Board</a:t>
              </a:r>
            </a:p>
          </p:txBody>
        </p:sp>
      </p:grpSp>
      <p:grpSp>
        <p:nvGrpSpPr>
          <p:cNvPr id="453" name="Group 57">
            <a:extLst>
              <a:ext uri="{FF2B5EF4-FFF2-40B4-BE49-F238E27FC236}">
                <a16:creationId xmlns:a16="http://schemas.microsoft.com/office/drawing/2014/main" id="{FF7A853E-D0DE-8A67-07D5-D1C88AE8147F}"/>
              </a:ext>
            </a:extLst>
          </p:cNvPr>
          <p:cNvGrpSpPr/>
          <p:nvPr/>
        </p:nvGrpSpPr>
        <p:grpSpPr>
          <a:xfrm>
            <a:off x="5981562" y="4568260"/>
            <a:ext cx="2110812" cy="1587310"/>
            <a:chOff x="-163030" y="3233590"/>
            <a:chExt cx="2907216" cy="1801431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8C02A208-B353-68EF-0B5D-BD2D3CF53BD9}"/>
                </a:ext>
              </a:extLst>
            </p:cNvPr>
            <p:cNvSpPr txBox="1"/>
            <p:nvPr/>
          </p:nvSpPr>
          <p:spPr>
            <a:xfrm>
              <a:off x="-163030" y="3463196"/>
              <a:ext cx="2907216" cy="1571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Identify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risks like indexing issues, poor query design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, and </a:t>
              </a:r>
              <a:r>
                <a:rPr kumimoji="0" lang="en-US" altLang="en-US" sz="100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data migration challenges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.</a:t>
              </a: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+mn-lt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Plan mitigations: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 query reviews, iterative testing, and rollback strategies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  <a:r>
                <a:rPr lang="en-US" altLang="en-US" sz="1000">
                  <a:latin typeface="Arial" panose="020B0604020202020204" pitchFamily="34" charset="0"/>
                </a:rPr>
                <a:t> </a:t>
              </a:r>
              <a:r>
                <a:rPr lang="en-US" alt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Refer to the </a:t>
              </a:r>
              <a:r>
                <a:rPr lang="en-US" altLang="en-US" sz="1000" b="1">
                  <a:solidFill>
                    <a:srgbClr val="8B0000"/>
                  </a:solidFill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SQL Best Practices </a:t>
              </a:r>
              <a:r>
                <a:rPr lang="en-US" alt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document.</a:t>
              </a:r>
              <a:endPara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+mn-lt"/>
              </a:endParaRP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1BBAA51E-4A6C-1E63-4D48-9FDF1A225F76}"/>
                </a:ext>
              </a:extLst>
            </p:cNvPr>
            <p:cNvSpPr/>
            <p:nvPr/>
          </p:nvSpPr>
          <p:spPr>
            <a:xfrm>
              <a:off x="63534" y="3233590"/>
              <a:ext cx="1370385" cy="2445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Risk Assessment</a:t>
              </a:r>
            </a:p>
          </p:txBody>
        </p:sp>
      </p:grpSp>
      <p:grpSp>
        <p:nvGrpSpPr>
          <p:cNvPr id="456" name="Group 58">
            <a:extLst>
              <a:ext uri="{FF2B5EF4-FFF2-40B4-BE49-F238E27FC236}">
                <a16:creationId xmlns:a16="http://schemas.microsoft.com/office/drawing/2014/main" id="{B1B5F1A7-BD09-3A18-AAE5-98D8087457C7}"/>
              </a:ext>
            </a:extLst>
          </p:cNvPr>
          <p:cNvGrpSpPr/>
          <p:nvPr/>
        </p:nvGrpSpPr>
        <p:grpSpPr>
          <a:xfrm>
            <a:off x="7149415" y="1731416"/>
            <a:ext cx="2040373" cy="1234819"/>
            <a:chOff x="7126639" y="1336468"/>
            <a:chExt cx="1613202" cy="644771"/>
          </a:xfrm>
        </p:grpSpPr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4C06F39-3E67-3ECD-F6A5-36956E55F155}"/>
                </a:ext>
              </a:extLst>
            </p:cNvPr>
            <p:cNvSpPr txBox="1"/>
            <p:nvPr/>
          </p:nvSpPr>
          <p:spPr>
            <a:xfrm>
              <a:off x="7126639" y="1499115"/>
              <a:ext cx="1613202" cy="482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Define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dev, testing, UAT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, and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production environments.</a:t>
              </a: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+mn-lt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Configure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database parameters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 (e.g., memory, timeouts) and set up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version control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.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B53436A-DD45-4B95-8165-D7EE1479F1D5}"/>
                </a:ext>
              </a:extLst>
            </p:cNvPr>
            <p:cNvSpPr/>
            <p:nvPr/>
          </p:nvSpPr>
          <p:spPr>
            <a:xfrm>
              <a:off x="7126639" y="1336468"/>
              <a:ext cx="1578778" cy="112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1400" b="1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Environment Setup</a:t>
              </a:r>
            </a:p>
          </p:txBody>
        </p:sp>
      </p:grpSp>
      <p:grpSp>
        <p:nvGrpSpPr>
          <p:cNvPr id="459" name="Group 56">
            <a:extLst>
              <a:ext uri="{FF2B5EF4-FFF2-40B4-BE49-F238E27FC236}">
                <a16:creationId xmlns:a16="http://schemas.microsoft.com/office/drawing/2014/main" id="{34FFA66A-6F07-8066-E894-31BDF9F29EFA}"/>
              </a:ext>
            </a:extLst>
          </p:cNvPr>
          <p:cNvGrpSpPr/>
          <p:nvPr/>
        </p:nvGrpSpPr>
        <p:grpSpPr>
          <a:xfrm>
            <a:off x="4588362" y="1703983"/>
            <a:ext cx="2249108" cy="1575995"/>
            <a:chOff x="-1023820" y="1421983"/>
            <a:chExt cx="3114432" cy="1788581"/>
          </a:xfrm>
        </p:grpSpPr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9C2A6631-7C29-60B4-F898-087489AA07A9}"/>
                </a:ext>
              </a:extLst>
            </p:cNvPr>
            <p:cNvSpPr txBox="1"/>
            <p:nvPr/>
          </p:nvSpPr>
          <p:spPr>
            <a:xfrm>
              <a:off x="-1023558" y="1813394"/>
              <a:ext cx="2456859" cy="13971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+mn-lt"/>
              </a:endParaRPr>
            </a:p>
            <a:p>
              <a:pPr marL="171450" indent="-171450" algn="l">
                <a:spcBef>
                  <a:spcPct val="0"/>
                </a:spcBef>
                <a:buClrTx/>
                <a:buFont typeface="Arial" panose="020B0604020202020204" pitchFamily="34" charset="0"/>
                <a:buChar char="•"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Assign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roles, identify tools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, and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schedule SQL training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 as needed. 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+mn-lt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Plan </a:t>
              </a: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DDL and DML tasks</a:t>
              </a: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</a:rPr>
                <a:t> with timelines for procedures, triggers, and optimizations.</a:t>
              </a: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8C993D1D-4135-FB31-EF2C-E9CBEAAB8E46}"/>
                </a:ext>
              </a:extLst>
            </p:cNvPr>
            <p:cNvSpPr/>
            <p:nvPr/>
          </p:nvSpPr>
          <p:spPr>
            <a:xfrm>
              <a:off x="-1023820" y="1421983"/>
              <a:ext cx="3114432" cy="45408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1300" b="1">
                  <a:solidFill>
                    <a:schemeClr val="tx2"/>
                  </a:solidFill>
                  <a:latin typeface="+mj-lt"/>
                </a:rPr>
                <a:t>Development Roadmap &amp; Resource planning</a:t>
              </a:r>
            </a:p>
          </p:txBody>
        </p:sp>
      </p:grpSp>
      <p:grpSp>
        <p:nvGrpSpPr>
          <p:cNvPr id="462" name="Group 57">
            <a:extLst>
              <a:ext uri="{FF2B5EF4-FFF2-40B4-BE49-F238E27FC236}">
                <a16:creationId xmlns:a16="http://schemas.microsoft.com/office/drawing/2014/main" id="{9261D6ED-939A-5DC3-513F-C7122BD84866}"/>
              </a:ext>
            </a:extLst>
          </p:cNvPr>
          <p:cNvGrpSpPr/>
          <p:nvPr/>
        </p:nvGrpSpPr>
        <p:grpSpPr>
          <a:xfrm>
            <a:off x="8415457" y="4568260"/>
            <a:ext cx="2114311" cy="804553"/>
            <a:chOff x="187299" y="3172195"/>
            <a:chExt cx="1562052" cy="913082"/>
          </a:xfrm>
        </p:grpSpPr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0A9EB1A3-64B3-4E15-DBEA-63EC3F54E249}"/>
                </a:ext>
              </a:extLst>
            </p:cNvPr>
            <p:cNvSpPr txBox="1"/>
            <p:nvPr/>
          </p:nvSpPr>
          <p:spPr>
            <a:xfrm>
              <a:off x="188790" y="3561336"/>
              <a:ext cx="1560561" cy="5239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Plan for </a:t>
              </a:r>
              <a:r>
                <a:rPr lang="en-US" sz="100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collation, partitioning, backups</a:t>
              </a: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, and </a:t>
              </a:r>
              <a:r>
                <a:rPr lang="en-US" sz="100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disaster recovery readiness</a:t>
              </a:r>
              <a:r>
                <a:rPr lang="en-US" sz="100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.</a:t>
              </a: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F2F55E7-B12E-F37C-3B69-45D50F82FFCD}"/>
                </a:ext>
              </a:extLst>
            </p:cNvPr>
            <p:cNvSpPr/>
            <p:nvPr/>
          </p:nvSpPr>
          <p:spPr>
            <a:xfrm>
              <a:off x="187299" y="3172195"/>
              <a:ext cx="1513643" cy="2445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1400" b="1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Database Configuration</a:t>
              </a: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44E1200B-F794-42FF-93AA-C8738C08BD81}"/>
              </a:ext>
            </a:extLst>
          </p:cNvPr>
          <p:cNvGrpSpPr/>
          <p:nvPr/>
        </p:nvGrpSpPr>
        <p:grpSpPr>
          <a:xfrm>
            <a:off x="8882208" y="3309745"/>
            <a:ext cx="784038" cy="743466"/>
            <a:chOff x="7472810" y="3740486"/>
            <a:chExt cx="784038" cy="743466"/>
          </a:xfrm>
        </p:grpSpPr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D939EA53-A387-D3C4-0166-01EAE5D86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2810" y="3740486"/>
              <a:ext cx="784038" cy="7434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164B74FA-E7FD-F4B5-A4FB-06F696658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3209" y="3826270"/>
              <a:ext cx="603106" cy="57189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latin typeface="+mj-lt"/>
                </a:rPr>
                <a:t>04</a:t>
              </a:r>
            </a:p>
          </p:txBody>
        </p:sp>
      </p:grpSp>
      <p:sp>
        <p:nvSpPr>
          <p:cNvPr id="489" name="Oval 488">
            <a:extLst>
              <a:ext uri="{FF2B5EF4-FFF2-40B4-BE49-F238E27FC236}">
                <a16:creationId xmlns:a16="http://schemas.microsoft.com/office/drawing/2014/main" id="{76B016E2-81AA-CD99-E022-C5608B9CA56F}"/>
              </a:ext>
            </a:extLst>
          </p:cNvPr>
          <p:cNvSpPr>
            <a:spLocks noChangeAspect="1"/>
          </p:cNvSpPr>
          <p:nvPr/>
        </p:nvSpPr>
        <p:spPr>
          <a:xfrm>
            <a:off x="7618107" y="3776633"/>
            <a:ext cx="784038" cy="743466"/>
          </a:xfrm>
          <a:prstGeom prst="ellipse">
            <a:avLst/>
          </a:prstGeom>
          <a:solidFill>
            <a:schemeClr val="accent3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F9160A2F-FE4D-EC10-3E28-4EAB742FD99A}"/>
              </a:ext>
            </a:extLst>
          </p:cNvPr>
          <p:cNvCxnSpPr>
            <a:cxnSpLocks/>
          </p:cNvCxnSpPr>
          <p:nvPr/>
        </p:nvCxnSpPr>
        <p:spPr bwMode="auto">
          <a:xfrm>
            <a:off x="5480818" y="3343092"/>
            <a:ext cx="495" cy="47942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6" name="Oval 505">
            <a:extLst>
              <a:ext uri="{FF2B5EF4-FFF2-40B4-BE49-F238E27FC236}">
                <a16:creationId xmlns:a16="http://schemas.microsoft.com/office/drawing/2014/main" id="{733463A8-1011-F9AD-4EBC-E16E2778AC64}"/>
              </a:ext>
            </a:extLst>
          </p:cNvPr>
          <p:cNvSpPr>
            <a:spLocks noChangeAspect="1"/>
          </p:cNvSpPr>
          <p:nvPr/>
        </p:nvSpPr>
        <p:spPr>
          <a:xfrm>
            <a:off x="6370258" y="3304770"/>
            <a:ext cx="784038" cy="743466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CEE874C9-6A83-9767-7654-CC87C1B14C3D}"/>
              </a:ext>
            </a:extLst>
          </p:cNvPr>
          <p:cNvSpPr>
            <a:spLocks noChangeAspect="1"/>
          </p:cNvSpPr>
          <p:nvPr/>
        </p:nvSpPr>
        <p:spPr>
          <a:xfrm>
            <a:off x="6463605" y="3391599"/>
            <a:ext cx="603106" cy="571897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+mj-lt"/>
              </a:rPr>
              <a:t>02</a:t>
            </a:r>
          </a:p>
        </p:txBody>
      </p:sp>
      <p:sp>
        <p:nvSpPr>
          <p:cNvPr id="513" name="Flowchart: Connector 512">
            <a:extLst>
              <a:ext uri="{FF2B5EF4-FFF2-40B4-BE49-F238E27FC236}">
                <a16:creationId xmlns:a16="http://schemas.microsoft.com/office/drawing/2014/main" id="{EAA231CD-76B1-03FE-8C45-0E0A28C85F5A}"/>
              </a:ext>
            </a:extLst>
          </p:cNvPr>
          <p:cNvSpPr/>
          <p:nvPr/>
        </p:nvSpPr>
        <p:spPr bwMode="auto">
          <a:xfrm>
            <a:off x="7694418" y="3853892"/>
            <a:ext cx="649888" cy="586013"/>
          </a:xfrm>
          <a:prstGeom prst="flowChartConnector">
            <a:avLst/>
          </a:prstGeom>
          <a:solidFill>
            <a:srgbClr val="8F8F4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>
                <a:solidFill>
                  <a:schemeClr val="bg1"/>
                </a:solidFill>
                <a:latin typeface="Segoe UI (Headings)"/>
              </a:rPr>
              <a:t>03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2F6BA16-2279-4F62-264F-12127CF523CC}"/>
              </a:ext>
            </a:extLst>
          </p:cNvPr>
          <p:cNvSpPr txBox="1"/>
          <p:nvPr/>
        </p:nvSpPr>
        <p:spPr>
          <a:xfrm>
            <a:off x="5089733" y="6433999"/>
            <a:ext cx="5624450" cy="27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1">
                <a:latin typeface="+mn-lt"/>
              </a:rPr>
              <a:t>**Note :</a:t>
            </a:r>
            <a:r>
              <a:rPr lang="en-US" sz="1200"/>
              <a:t> </a:t>
            </a:r>
            <a:r>
              <a:rPr lang="en-US" sz="1000" b="1" i="1">
                <a:solidFill>
                  <a:srgbClr val="8B0000"/>
                </a:solidFill>
                <a:latin typeface="+mn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</a:t>
            </a:r>
            <a:r>
              <a:rPr lang="en-US" sz="1000" i="1">
                <a:solidFill>
                  <a:srgbClr val="8B0000"/>
                </a:solidFill>
                <a:latin typeface="+mn-lt"/>
              </a:rPr>
              <a:t>to view the effort estimation for SQL development based on a sample mockup..</a:t>
            </a:r>
            <a:endParaRPr lang="en-US" sz="1000" b="1" i="1">
              <a:solidFill>
                <a:srgbClr val="8B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90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6AD5C-EE46-F764-7919-A3E02C32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CFC47-A1B1-8DC3-43FD-DC05287F2602}"/>
              </a:ext>
            </a:extLst>
          </p:cNvPr>
          <p:cNvSpPr txBox="1"/>
          <p:nvPr/>
        </p:nvSpPr>
        <p:spPr>
          <a:xfrm>
            <a:off x="609600" y="2905780"/>
            <a:ext cx="6934200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 03 - Design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04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BFBE-A4EC-E760-12A8-B9830A48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212FD7DA-4CD1-1347-8B45-C167B228B08E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000">
                <a:solidFill>
                  <a:srgbClr val="8B0000"/>
                </a:solidFill>
                <a:ea typeface="+mn-ea"/>
                <a:cs typeface="Times New Roman" pitchFamily="18" charset="0"/>
              </a:rPr>
              <a:t>Design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FB21DD-3056-A036-1FB0-1B4E0A719E4E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33575-7522-C219-216C-4EFF1D43004E}"/>
              </a:ext>
            </a:extLst>
          </p:cNvPr>
          <p:cNvSpPr txBox="1"/>
          <p:nvPr/>
        </p:nvSpPr>
        <p:spPr>
          <a:xfrm>
            <a:off x="327928" y="795130"/>
            <a:ext cx="11276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>
                <a:solidFill>
                  <a:srgbClr val="0D0D0D"/>
                </a:solidFill>
                <a:effectLst/>
                <a:latin typeface="+mj-lt"/>
                <a:cs typeface="Arial" panose="020B0604020202020204" pitchFamily="34" charset="0"/>
              </a:rPr>
              <a:t>The </a:t>
            </a:r>
            <a:r>
              <a:rPr lang="en-US" sz="1300" b="1" i="0">
                <a:solidFill>
                  <a:srgbClr val="0D0D0D"/>
                </a:solidFill>
                <a:effectLst/>
                <a:latin typeface="+mj-lt"/>
                <a:cs typeface="Arial" panose="020B0604020202020204" pitchFamily="34" charset="0"/>
              </a:rPr>
              <a:t>Design Phase</a:t>
            </a:r>
            <a:r>
              <a:rPr lang="en-US" sz="1300" b="0" i="0">
                <a:solidFill>
                  <a:srgbClr val="0D0D0D"/>
                </a:solidFill>
                <a:effectLst/>
                <a:latin typeface="+mj-lt"/>
                <a:cs typeface="Arial" panose="020B0604020202020204" pitchFamily="34" charset="0"/>
              </a:rPr>
              <a:t> translates the requirements gathered in the previous stage into a structured blueprint for the database. It ensures the system is logically sound, scalable, and optimized for performance while meeting the functional and technical needs.</a:t>
            </a:r>
            <a:endParaRPr lang="en-US" sz="1300" b="1">
              <a:latin typeface="+mj-lt"/>
              <a:cs typeface="Arial" panose="020B0604020202020204" pitchFamily="34" charset="0"/>
            </a:endParaRPr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3F2CA2B3-BB14-C3B3-97D2-2C1D555A7EF9}"/>
              </a:ext>
            </a:extLst>
          </p:cNvPr>
          <p:cNvSpPr/>
          <p:nvPr/>
        </p:nvSpPr>
        <p:spPr>
          <a:xfrm>
            <a:off x="446993" y="3507465"/>
            <a:ext cx="2366005" cy="2572043"/>
          </a:xfrm>
          <a:prstGeom prst="roundRect">
            <a:avLst/>
          </a:prstGeom>
          <a:solidFill>
            <a:srgbClr val="006666"/>
          </a:solidFill>
          <a:ln w="38100">
            <a:solidFill>
              <a:srgbClr val="0066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5D5DEEB-1B5C-C36B-494D-0E8C34D2C3BB}"/>
              </a:ext>
            </a:extLst>
          </p:cNvPr>
          <p:cNvGrpSpPr/>
          <p:nvPr/>
        </p:nvGrpSpPr>
        <p:grpSpPr>
          <a:xfrm>
            <a:off x="3398982" y="1435349"/>
            <a:ext cx="8297556" cy="3651182"/>
            <a:chOff x="3108537" y="1595276"/>
            <a:chExt cx="8641034" cy="3733005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B86B9658-5F0B-675E-6AEF-D791D1E85143}"/>
                </a:ext>
              </a:extLst>
            </p:cNvPr>
            <p:cNvSpPr/>
            <p:nvPr/>
          </p:nvSpPr>
          <p:spPr>
            <a:xfrm>
              <a:off x="8863838" y="1948110"/>
              <a:ext cx="2885733" cy="3079390"/>
            </a:xfrm>
            <a:prstGeom prst="rect">
              <a:avLst/>
            </a:prstGeom>
            <a:solidFill>
              <a:srgbClr val="00666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AAB66536-5E4F-A239-A5BE-E676EECC76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82351" y="1606675"/>
              <a:ext cx="709152" cy="709745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66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B6144EB-685C-18EB-99A9-6ADF0477A10B}"/>
                </a:ext>
              </a:extLst>
            </p:cNvPr>
            <p:cNvSpPr/>
            <p:nvPr/>
          </p:nvSpPr>
          <p:spPr>
            <a:xfrm>
              <a:off x="5878973" y="1943616"/>
              <a:ext cx="2987772" cy="3079390"/>
            </a:xfrm>
            <a:prstGeom prst="rect">
              <a:avLst/>
            </a:prstGeom>
            <a:solidFill>
              <a:srgbClr val="60606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0" name="Isosceles Triangle 469">
              <a:extLst>
                <a:ext uri="{FF2B5EF4-FFF2-40B4-BE49-F238E27FC236}">
                  <a16:creationId xmlns:a16="http://schemas.microsoft.com/office/drawing/2014/main" id="{1DAB90F5-6923-DF90-1A17-030CCB9D3F2B}"/>
                </a:ext>
              </a:extLst>
            </p:cNvPr>
            <p:cNvSpPr/>
            <p:nvPr/>
          </p:nvSpPr>
          <p:spPr>
            <a:xfrm rot="5400000">
              <a:off x="8632927" y="4025068"/>
              <a:ext cx="769848" cy="302212"/>
            </a:xfrm>
            <a:prstGeom prst="triangle">
              <a:avLst/>
            </a:prstGeom>
            <a:solidFill>
              <a:srgbClr val="60606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78E62930-C6BC-B96A-3D27-4C78A0429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871" y="4625563"/>
              <a:ext cx="702131" cy="702718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60606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1A7E284B-AC1D-C408-53C3-318CB8719074}"/>
                </a:ext>
              </a:extLst>
            </p:cNvPr>
            <p:cNvSpPr/>
            <p:nvPr/>
          </p:nvSpPr>
          <p:spPr>
            <a:xfrm>
              <a:off x="3108537" y="1948110"/>
              <a:ext cx="2770587" cy="3079390"/>
            </a:xfrm>
            <a:prstGeom prst="rect">
              <a:avLst/>
            </a:prstGeom>
            <a:solidFill>
              <a:srgbClr val="8B00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3" name="Isosceles Triangle 472">
              <a:extLst>
                <a:ext uri="{FF2B5EF4-FFF2-40B4-BE49-F238E27FC236}">
                  <a16:creationId xmlns:a16="http://schemas.microsoft.com/office/drawing/2014/main" id="{906409DE-2B3A-6DD3-B5D5-EB1FCB776564}"/>
                </a:ext>
              </a:extLst>
            </p:cNvPr>
            <p:cNvSpPr/>
            <p:nvPr/>
          </p:nvSpPr>
          <p:spPr>
            <a:xfrm rot="5400000">
              <a:off x="5634322" y="2500851"/>
              <a:ext cx="769848" cy="280244"/>
            </a:xfrm>
            <a:prstGeom prst="triangle">
              <a:avLst/>
            </a:prstGeom>
            <a:solidFill>
              <a:srgbClr val="8B00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4" name="Text Placeholder 3">
              <a:extLst>
                <a:ext uri="{FF2B5EF4-FFF2-40B4-BE49-F238E27FC236}">
                  <a16:creationId xmlns:a16="http://schemas.microsoft.com/office/drawing/2014/main" id="{A22B9D39-5B42-9CDD-526C-ECC3012DC016}"/>
                </a:ext>
              </a:extLst>
            </p:cNvPr>
            <p:cNvSpPr txBox="1">
              <a:spLocks/>
            </p:cNvSpPr>
            <p:nvPr/>
          </p:nvSpPr>
          <p:spPr>
            <a:xfrm>
              <a:off x="3251761" y="2389360"/>
              <a:ext cx="2516440" cy="22027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b="1" u="sng">
                  <a:solidFill>
                    <a:prstClr val="white"/>
                  </a:solidFill>
                  <a:latin typeface="+mj-lt"/>
                  <a:ea typeface="Bogle" charset="0"/>
                  <a:cs typeface="Bogle" charset="0"/>
                </a:rPr>
                <a:t>Conceptual Design </a:t>
              </a:r>
            </a:p>
          </p:txBody>
        </p:sp>
        <p:sp>
          <p:nvSpPr>
            <p:cNvPr id="475" name="Text Placeholder 3">
              <a:extLst>
                <a:ext uri="{FF2B5EF4-FFF2-40B4-BE49-F238E27FC236}">
                  <a16:creationId xmlns:a16="http://schemas.microsoft.com/office/drawing/2014/main" id="{259009E3-B908-E8FE-8C06-D767D917BB52}"/>
                </a:ext>
              </a:extLst>
            </p:cNvPr>
            <p:cNvSpPr txBox="1">
              <a:spLocks/>
            </p:cNvSpPr>
            <p:nvPr/>
          </p:nvSpPr>
          <p:spPr>
            <a:xfrm>
              <a:off x="3333988" y="2770225"/>
              <a:ext cx="2441457" cy="218069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Definition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Create a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high-level database structure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 to capture entities, attributes, and relationships without implementation details.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Purpose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To Align the design with business needs and clarify for stakeholders.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Deliverable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ER diagrams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depicting entities and their relationships.</a:t>
              </a:r>
            </a:p>
            <a:p>
              <a:pPr marL="171450" indent="-171450" algn="l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endParaRPr kumimoji="1" lang="en-US" sz="1100">
                <a:solidFill>
                  <a:schemeClr val="bg1"/>
                </a:solidFill>
                <a:latin typeface="+mn-lt"/>
                <a:ea typeface="Bogle" charset="0"/>
                <a:cs typeface="Bogle" charset="0"/>
              </a:endParaRPr>
            </a:p>
          </p:txBody>
        </p:sp>
        <p:sp>
          <p:nvSpPr>
            <p:cNvPr id="476" name="Text Placeholder 3">
              <a:extLst>
                <a:ext uri="{FF2B5EF4-FFF2-40B4-BE49-F238E27FC236}">
                  <a16:creationId xmlns:a16="http://schemas.microsoft.com/office/drawing/2014/main" id="{686A6A06-FC63-0019-B0C3-01D3FA8682F3}"/>
                </a:ext>
              </a:extLst>
            </p:cNvPr>
            <p:cNvSpPr txBox="1">
              <a:spLocks/>
            </p:cNvSpPr>
            <p:nvPr/>
          </p:nvSpPr>
          <p:spPr>
            <a:xfrm>
              <a:off x="6620948" y="2059670"/>
              <a:ext cx="1557156" cy="23600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1500" b="1" u="sng">
                  <a:solidFill>
                    <a:prstClr val="white"/>
                  </a:solidFill>
                  <a:latin typeface="+mj-lt"/>
                  <a:ea typeface="Bogle" charset="0"/>
                  <a:cs typeface="Bogle" charset="0"/>
                </a:rPr>
                <a:t>Logical Design</a:t>
              </a:r>
            </a:p>
          </p:txBody>
        </p:sp>
        <p:sp>
          <p:nvSpPr>
            <p:cNvPr id="477" name="Text Placeholder 3">
              <a:extLst>
                <a:ext uri="{FF2B5EF4-FFF2-40B4-BE49-F238E27FC236}">
                  <a16:creationId xmlns:a16="http://schemas.microsoft.com/office/drawing/2014/main" id="{981023EC-9644-D7A1-8330-851F7E34D30B}"/>
                </a:ext>
              </a:extLst>
            </p:cNvPr>
            <p:cNvSpPr txBox="1">
              <a:spLocks/>
            </p:cNvSpPr>
            <p:nvPr/>
          </p:nvSpPr>
          <p:spPr>
            <a:xfrm>
              <a:off x="6222285" y="2442996"/>
              <a:ext cx="2434702" cy="21460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Definition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Transform the conceptual design into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a detailed schema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 with tables, columns, keys, and constraints, ensuring data integrity and normalization.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Purpose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To offer a flexible framework for implementation across database platforms.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Deliverable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Normalized schema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and relational diagrams.</a:t>
              </a:r>
            </a:p>
          </p:txBody>
        </p:sp>
        <p:sp>
          <p:nvSpPr>
            <p:cNvPr id="478" name="Text Placeholder 3">
              <a:extLst>
                <a:ext uri="{FF2B5EF4-FFF2-40B4-BE49-F238E27FC236}">
                  <a16:creationId xmlns:a16="http://schemas.microsoft.com/office/drawing/2014/main" id="{56C32EED-0601-3B77-F4DC-56D4F123B6BC}"/>
                </a:ext>
              </a:extLst>
            </p:cNvPr>
            <p:cNvSpPr txBox="1">
              <a:spLocks/>
            </p:cNvSpPr>
            <p:nvPr/>
          </p:nvSpPr>
          <p:spPr>
            <a:xfrm>
              <a:off x="9636305" y="2419432"/>
              <a:ext cx="1362198" cy="22027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b="1" u="sng">
                  <a:solidFill>
                    <a:prstClr val="white"/>
                  </a:solidFill>
                  <a:latin typeface="+mj-lt"/>
                  <a:ea typeface="Bogle" charset="0"/>
                  <a:cs typeface="Bogle" charset="0"/>
                </a:rPr>
                <a:t>Physical Design</a:t>
              </a:r>
            </a:p>
          </p:txBody>
        </p:sp>
        <p:sp>
          <p:nvSpPr>
            <p:cNvPr id="479" name="Text Placeholder 3">
              <a:extLst>
                <a:ext uri="{FF2B5EF4-FFF2-40B4-BE49-F238E27FC236}">
                  <a16:creationId xmlns:a16="http://schemas.microsoft.com/office/drawing/2014/main" id="{9BCEE9F4-A0DC-B3D7-74D6-B1F7AEC4F7A5}"/>
                </a:ext>
              </a:extLst>
            </p:cNvPr>
            <p:cNvSpPr txBox="1">
              <a:spLocks/>
            </p:cNvSpPr>
            <p:nvPr/>
          </p:nvSpPr>
          <p:spPr>
            <a:xfrm>
              <a:off x="9168956" y="2789329"/>
              <a:ext cx="2535698" cy="20076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Definition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Optimize the logical design by defining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storage, indexing, partitions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, and configurations.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Purpose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To ensure efficient performance and resource optimization.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Deliverable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Physical schema scripts,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indexing strategies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, and deployment configurations.</a:t>
              </a:r>
            </a:p>
            <a:p>
              <a:pPr marL="285750" indent="-285750" algn="l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endParaRPr kumimoji="1" lang="en-US" sz="1100">
                <a:solidFill>
                  <a:schemeClr val="bg1"/>
                </a:solidFill>
                <a:latin typeface="+mn-lt"/>
                <a:ea typeface="Bogle" charset="0"/>
                <a:cs typeface="Arial" panose="020B0604020202020204" pitchFamily="34" charset="0"/>
              </a:endParaRPr>
            </a:p>
          </p:txBody>
        </p:sp>
        <p:pic>
          <p:nvPicPr>
            <p:cNvPr id="224" name="Picture 223" descr="A black background with a black square&#10;&#10;Description automatically generated">
              <a:hlinkClick r:id="" action="ppaction://noaction"/>
              <a:extLst>
                <a:ext uri="{FF2B5EF4-FFF2-40B4-BE49-F238E27FC236}">
                  <a16:creationId xmlns:a16="http://schemas.microsoft.com/office/drawing/2014/main" id="{6C782FAB-6BBA-A32E-01FD-56FD77D2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666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124938" y="1678600"/>
              <a:ext cx="530033" cy="530033"/>
            </a:xfrm>
            <a:prstGeom prst="rect">
              <a:avLst/>
            </a:prstGeom>
          </p:spPr>
        </p:pic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27D440A-8A46-674B-3C0C-22F19C1A2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9423" y="1595276"/>
              <a:ext cx="705080" cy="705669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Bogle" charset="0"/>
                <a:cs typeface="Bogle" charset="0"/>
              </a:endParaRPr>
            </a:p>
          </p:txBody>
        </p:sp>
        <p:sp>
          <p:nvSpPr>
            <p:cNvPr id="226" name="Freeform 103">
              <a:extLst>
                <a:ext uri="{FF2B5EF4-FFF2-40B4-BE49-F238E27FC236}">
                  <a16:creationId xmlns:a16="http://schemas.microsoft.com/office/drawing/2014/main" id="{695D6177-E28B-4A2D-BE44-8747085AD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418" y="1723698"/>
              <a:ext cx="277091" cy="448826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Bogle" charset="0"/>
                <a:cs typeface="Bogle" charset="0"/>
              </a:endParaRPr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EE27D002-91D0-A33E-E48B-43683479F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525" y="4693463"/>
              <a:ext cx="543370" cy="455805"/>
            </a:xfrm>
            <a:custGeom>
              <a:avLst/>
              <a:gdLst>
                <a:gd name="T0" fmla="*/ 1912 w 2156"/>
                <a:gd name="T1" fmla="*/ 1159 h 1722"/>
                <a:gd name="T2" fmla="*/ 1912 w 2156"/>
                <a:gd name="T3" fmla="*/ 1159 h 1722"/>
                <a:gd name="T4" fmla="*/ 1913 w 2156"/>
                <a:gd name="T5" fmla="*/ 1155 h 1722"/>
                <a:gd name="T6" fmla="*/ 1913 w 2156"/>
                <a:gd name="T7" fmla="*/ 856 h 1722"/>
                <a:gd name="T8" fmla="*/ 1881 w 2156"/>
                <a:gd name="T9" fmla="*/ 824 h 1722"/>
                <a:gd name="T10" fmla="*/ 1110 w 2156"/>
                <a:gd name="T11" fmla="*/ 824 h 1722"/>
                <a:gd name="T12" fmla="*/ 1110 w 2156"/>
                <a:gd name="T13" fmla="*/ 562 h 1722"/>
                <a:gd name="T14" fmla="*/ 1354 w 2156"/>
                <a:gd name="T15" fmla="*/ 562 h 1722"/>
                <a:gd name="T16" fmla="*/ 1354 w 2156"/>
                <a:gd name="T17" fmla="*/ 0 h 1722"/>
                <a:gd name="T18" fmla="*/ 803 w 2156"/>
                <a:gd name="T19" fmla="*/ 0 h 1722"/>
                <a:gd name="T20" fmla="*/ 803 w 2156"/>
                <a:gd name="T21" fmla="*/ 562 h 1722"/>
                <a:gd name="T22" fmla="*/ 1046 w 2156"/>
                <a:gd name="T23" fmla="*/ 562 h 1722"/>
                <a:gd name="T24" fmla="*/ 1046 w 2156"/>
                <a:gd name="T25" fmla="*/ 824 h 1722"/>
                <a:gd name="T26" fmla="*/ 275 w 2156"/>
                <a:gd name="T27" fmla="*/ 824 h 1722"/>
                <a:gd name="T28" fmla="*/ 243 w 2156"/>
                <a:gd name="T29" fmla="*/ 856 h 1722"/>
                <a:gd name="T30" fmla="*/ 243 w 2156"/>
                <a:gd name="T31" fmla="*/ 1155 h 1722"/>
                <a:gd name="T32" fmla="*/ 244 w 2156"/>
                <a:gd name="T33" fmla="*/ 1159 h 1722"/>
                <a:gd name="T34" fmla="*/ 0 w 2156"/>
                <a:gd name="T35" fmla="*/ 1159 h 1722"/>
                <a:gd name="T36" fmla="*/ 0 w 2156"/>
                <a:gd name="T37" fmla="*/ 1722 h 1722"/>
                <a:gd name="T38" fmla="*/ 551 w 2156"/>
                <a:gd name="T39" fmla="*/ 1722 h 1722"/>
                <a:gd name="T40" fmla="*/ 551 w 2156"/>
                <a:gd name="T41" fmla="*/ 1159 h 1722"/>
                <a:gd name="T42" fmla="*/ 307 w 2156"/>
                <a:gd name="T43" fmla="*/ 1159 h 1722"/>
                <a:gd name="T44" fmla="*/ 308 w 2156"/>
                <a:gd name="T45" fmla="*/ 1155 h 1722"/>
                <a:gd name="T46" fmla="*/ 308 w 2156"/>
                <a:gd name="T47" fmla="*/ 888 h 1722"/>
                <a:gd name="T48" fmla="*/ 1046 w 2156"/>
                <a:gd name="T49" fmla="*/ 888 h 1722"/>
                <a:gd name="T50" fmla="*/ 1046 w 2156"/>
                <a:gd name="T51" fmla="*/ 1155 h 1722"/>
                <a:gd name="T52" fmla="*/ 1047 w 2156"/>
                <a:gd name="T53" fmla="*/ 1159 h 1722"/>
                <a:gd name="T54" fmla="*/ 803 w 2156"/>
                <a:gd name="T55" fmla="*/ 1159 h 1722"/>
                <a:gd name="T56" fmla="*/ 803 w 2156"/>
                <a:gd name="T57" fmla="*/ 1722 h 1722"/>
                <a:gd name="T58" fmla="*/ 1354 w 2156"/>
                <a:gd name="T59" fmla="*/ 1722 h 1722"/>
                <a:gd name="T60" fmla="*/ 1354 w 2156"/>
                <a:gd name="T61" fmla="*/ 1159 h 1722"/>
                <a:gd name="T62" fmla="*/ 1110 w 2156"/>
                <a:gd name="T63" fmla="*/ 1159 h 1722"/>
                <a:gd name="T64" fmla="*/ 1110 w 2156"/>
                <a:gd name="T65" fmla="*/ 1155 h 1722"/>
                <a:gd name="T66" fmla="*/ 1110 w 2156"/>
                <a:gd name="T67" fmla="*/ 888 h 1722"/>
                <a:gd name="T68" fmla="*/ 1849 w 2156"/>
                <a:gd name="T69" fmla="*/ 888 h 1722"/>
                <a:gd name="T70" fmla="*/ 1849 w 2156"/>
                <a:gd name="T71" fmla="*/ 1155 h 1722"/>
                <a:gd name="T72" fmla="*/ 1849 w 2156"/>
                <a:gd name="T73" fmla="*/ 1159 h 1722"/>
                <a:gd name="T74" fmla="*/ 1606 w 2156"/>
                <a:gd name="T75" fmla="*/ 1159 h 1722"/>
                <a:gd name="T76" fmla="*/ 1606 w 2156"/>
                <a:gd name="T77" fmla="*/ 1722 h 1722"/>
                <a:gd name="T78" fmla="*/ 2156 w 2156"/>
                <a:gd name="T79" fmla="*/ 1722 h 1722"/>
                <a:gd name="T80" fmla="*/ 2156 w 2156"/>
                <a:gd name="T81" fmla="*/ 1159 h 1722"/>
                <a:gd name="T82" fmla="*/ 1912 w 2156"/>
                <a:gd name="T83" fmla="*/ 1159 h 1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56" h="1722">
                  <a:moveTo>
                    <a:pt x="1912" y="1159"/>
                  </a:moveTo>
                  <a:lnTo>
                    <a:pt x="1912" y="1159"/>
                  </a:lnTo>
                  <a:cubicBezTo>
                    <a:pt x="1913" y="1158"/>
                    <a:pt x="1913" y="1157"/>
                    <a:pt x="1913" y="1155"/>
                  </a:cubicBezTo>
                  <a:lnTo>
                    <a:pt x="1913" y="856"/>
                  </a:lnTo>
                  <a:cubicBezTo>
                    <a:pt x="1913" y="838"/>
                    <a:pt x="1899" y="824"/>
                    <a:pt x="1881" y="824"/>
                  </a:cubicBezTo>
                  <a:lnTo>
                    <a:pt x="1110" y="824"/>
                  </a:lnTo>
                  <a:lnTo>
                    <a:pt x="1110" y="562"/>
                  </a:lnTo>
                  <a:lnTo>
                    <a:pt x="1354" y="562"/>
                  </a:lnTo>
                  <a:lnTo>
                    <a:pt x="1354" y="0"/>
                  </a:lnTo>
                  <a:lnTo>
                    <a:pt x="803" y="0"/>
                  </a:lnTo>
                  <a:lnTo>
                    <a:pt x="803" y="562"/>
                  </a:lnTo>
                  <a:lnTo>
                    <a:pt x="1046" y="562"/>
                  </a:lnTo>
                  <a:lnTo>
                    <a:pt x="1046" y="824"/>
                  </a:lnTo>
                  <a:lnTo>
                    <a:pt x="275" y="824"/>
                  </a:lnTo>
                  <a:cubicBezTo>
                    <a:pt x="258" y="824"/>
                    <a:pt x="243" y="838"/>
                    <a:pt x="243" y="856"/>
                  </a:cubicBezTo>
                  <a:lnTo>
                    <a:pt x="243" y="1155"/>
                  </a:lnTo>
                  <a:cubicBezTo>
                    <a:pt x="243" y="1157"/>
                    <a:pt x="244" y="1158"/>
                    <a:pt x="244" y="1159"/>
                  </a:cubicBezTo>
                  <a:lnTo>
                    <a:pt x="0" y="1159"/>
                  </a:lnTo>
                  <a:lnTo>
                    <a:pt x="0" y="1722"/>
                  </a:lnTo>
                  <a:lnTo>
                    <a:pt x="551" y="1722"/>
                  </a:lnTo>
                  <a:lnTo>
                    <a:pt x="551" y="1159"/>
                  </a:lnTo>
                  <a:lnTo>
                    <a:pt x="307" y="1159"/>
                  </a:lnTo>
                  <a:cubicBezTo>
                    <a:pt x="307" y="1158"/>
                    <a:pt x="308" y="1157"/>
                    <a:pt x="308" y="1155"/>
                  </a:cubicBezTo>
                  <a:lnTo>
                    <a:pt x="308" y="888"/>
                  </a:lnTo>
                  <a:lnTo>
                    <a:pt x="1046" y="888"/>
                  </a:lnTo>
                  <a:lnTo>
                    <a:pt x="1046" y="1155"/>
                  </a:lnTo>
                  <a:cubicBezTo>
                    <a:pt x="1046" y="1157"/>
                    <a:pt x="1047" y="1158"/>
                    <a:pt x="1047" y="1159"/>
                  </a:cubicBezTo>
                  <a:lnTo>
                    <a:pt x="803" y="1159"/>
                  </a:lnTo>
                  <a:lnTo>
                    <a:pt x="803" y="1722"/>
                  </a:lnTo>
                  <a:lnTo>
                    <a:pt x="1354" y="1722"/>
                  </a:lnTo>
                  <a:lnTo>
                    <a:pt x="1354" y="1159"/>
                  </a:lnTo>
                  <a:lnTo>
                    <a:pt x="1110" y="1159"/>
                  </a:lnTo>
                  <a:cubicBezTo>
                    <a:pt x="1110" y="1158"/>
                    <a:pt x="1110" y="1157"/>
                    <a:pt x="1110" y="1155"/>
                  </a:cubicBezTo>
                  <a:lnTo>
                    <a:pt x="1110" y="888"/>
                  </a:lnTo>
                  <a:lnTo>
                    <a:pt x="1849" y="888"/>
                  </a:lnTo>
                  <a:lnTo>
                    <a:pt x="1849" y="1155"/>
                  </a:lnTo>
                  <a:cubicBezTo>
                    <a:pt x="1849" y="1157"/>
                    <a:pt x="1849" y="1158"/>
                    <a:pt x="1849" y="1159"/>
                  </a:cubicBezTo>
                  <a:lnTo>
                    <a:pt x="1606" y="1159"/>
                  </a:lnTo>
                  <a:lnTo>
                    <a:pt x="1606" y="1722"/>
                  </a:lnTo>
                  <a:lnTo>
                    <a:pt x="2156" y="1722"/>
                  </a:lnTo>
                  <a:lnTo>
                    <a:pt x="2156" y="1159"/>
                  </a:lnTo>
                  <a:lnTo>
                    <a:pt x="1912" y="1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05950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A3073-C43F-2388-D1B3-E70737D1BBE4}"/>
              </a:ext>
            </a:extLst>
          </p:cNvPr>
          <p:cNvSpPr/>
          <p:nvPr/>
        </p:nvSpPr>
        <p:spPr>
          <a:xfrm>
            <a:off x="461376" y="1724809"/>
            <a:ext cx="2351623" cy="1493239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11E98E3-CC59-0342-C0DC-D2ADC33C57B5}"/>
              </a:ext>
            </a:extLst>
          </p:cNvPr>
          <p:cNvSpPr txBox="1"/>
          <p:nvPr/>
        </p:nvSpPr>
        <p:spPr>
          <a:xfrm>
            <a:off x="446993" y="1734026"/>
            <a:ext cx="2422461" cy="1476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Entry Criteria : </a:t>
            </a:r>
          </a:p>
          <a:p>
            <a:pPr algn="l"/>
            <a:endParaRPr lang="en-US" b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solidFill>
                  <a:schemeClr val="bg1"/>
                </a:solidFill>
                <a:latin typeface="+mn-lt"/>
              </a:rPr>
              <a:t>Completed </a:t>
            </a:r>
            <a:r>
              <a:rPr lang="en-US" b="1">
                <a:solidFill>
                  <a:srgbClr val="FFFF00"/>
                </a:solidFill>
                <a:latin typeface="+mn-lt"/>
              </a:rPr>
              <a:t>planning</a:t>
            </a:r>
            <a:r>
              <a:rPr lang="en-US">
                <a:solidFill>
                  <a:schemeClr val="bg1"/>
                </a:solidFill>
                <a:latin typeface="+mn-lt"/>
              </a:rPr>
              <a:t>, including </a:t>
            </a:r>
            <a:r>
              <a:rPr lang="en-US" b="1">
                <a:solidFill>
                  <a:srgbClr val="FFFF00"/>
                </a:solidFill>
                <a:latin typeface="+mn-lt"/>
              </a:rPr>
              <a:t>resource allocation </a:t>
            </a:r>
            <a:r>
              <a:rPr lang="en-US">
                <a:solidFill>
                  <a:schemeClr val="bg1"/>
                </a:solidFill>
                <a:latin typeface="+mn-lt"/>
              </a:rPr>
              <a:t>and </a:t>
            </a:r>
            <a:r>
              <a:rPr lang="en-US" b="1">
                <a:solidFill>
                  <a:schemeClr val="bg1"/>
                </a:solidFill>
                <a:latin typeface="+mn-lt"/>
              </a:rPr>
              <a:t>environment setup</a:t>
            </a:r>
            <a:r>
              <a:rPr lang="en-US">
                <a:solidFill>
                  <a:schemeClr val="bg1"/>
                </a:solidFill>
                <a:latin typeface="+mn-lt"/>
              </a:rPr>
              <a:t>. 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Stakeholder approval </a:t>
            </a:r>
            <a:r>
              <a:rPr lang="en-US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for the direction of database design</a:t>
            </a:r>
            <a:r>
              <a:rPr lang="en-US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b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D85451C-53F1-3620-885A-33CA4361BA38}"/>
              </a:ext>
            </a:extLst>
          </p:cNvPr>
          <p:cNvSpPr txBox="1"/>
          <p:nvPr/>
        </p:nvSpPr>
        <p:spPr>
          <a:xfrm>
            <a:off x="450279" y="3654764"/>
            <a:ext cx="2469088" cy="244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Exit Criteria : </a:t>
            </a:r>
          </a:p>
          <a:p>
            <a:pPr algn="l"/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ER diagram, normalized schema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, and index strategy are finalized.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Backup, recovery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, and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security plans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are documented and approved.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Design documents are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signed off by stakeholders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69A69DF2-817E-6913-F49B-DFA46A1F3E88}"/>
              </a:ext>
            </a:extLst>
          </p:cNvPr>
          <p:cNvSpPr/>
          <p:nvPr/>
        </p:nvSpPr>
        <p:spPr>
          <a:xfrm>
            <a:off x="6836152" y="5578976"/>
            <a:ext cx="2628787" cy="419674"/>
          </a:xfrm>
          <a:prstGeom prst="rightArrow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Flowchart for the Design Phase </a:t>
            </a:r>
          </a:p>
        </p:txBody>
      </p:sp>
      <p:sp>
        <p:nvSpPr>
          <p:cNvPr id="233" name="Arrow: Chevron 232">
            <a:extLst>
              <a:ext uri="{FF2B5EF4-FFF2-40B4-BE49-F238E27FC236}">
                <a16:creationId xmlns:a16="http://schemas.microsoft.com/office/drawing/2014/main" id="{32152D5D-89E3-4C4A-D59A-6B87AA6404A9}"/>
              </a:ext>
            </a:extLst>
          </p:cNvPr>
          <p:cNvSpPr/>
          <p:nvPr/>
        </p:nvSpPr>
        <p:spPr>
          <a:xfrm>
            <a:off x="2928833" y="2367226"/>
            <a:ext cx="352104" cy="325057"/>
          </a:xfrm>
          <a:prstGeom prst="chevron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Arrow: Chevron 234">
            <a:extLst>
              <a:ext uri="{FF2B5EF4-FFF2-40B4-BE49-F238E27FC236}">
                <a16:creationId xmlns:a16="http://schemas.microsoft.com/office/drawing/2014/main" id="{1446A8C3-B757-CE5B-7CC0-0EEAF22042AB}"/>
              </a:ext>
            </a:extLst>
          </p:cNvPr>
          <p:cNvSpPr/>
          <p:nvPr/>
        </p:nvSpPr>
        <p:spPr>
          <a:xfrm rot="10800000">
            <a:off x="2924871" y="4541317"/>
            <a:ext cx="352104" cy="325057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1288113-B97C-0820-A5AE-9FEAA20AA6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47391"/>
                  </p:ext>
                </p:extLst>
              </p:nvPr>
            </p:nvGraphicFramePr>
            <p:xfrm>
              <a:off x="9689187" y="5231184"/>
              <a:ext cx="1982679" cy="1115257"/>
            </p:xfrm>
            <a:graphic>
              <a:graphicData uri="http://schemas.microsoft.com/office/powerpoint/2016/slidezoom">
                <pslz:sldZm>
                  <pslz:sldZmObj sldId="2145703901" cId="4206862977">
                    <pslz:zmPr id="{54A3A26A-AAE7-47D9-B529-C7B5B06AB3A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9" cy="1115257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006666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1288113-B97C-0820-A5AE-9FEAA20AA6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9187" y="5231184"/>
                <a:ext cx="1982679" cy="1115257"/>
              </a:xfrm>
              <a:prstGeom prst="rect">
                <a:avLst/>
              </a:prstGeom>
              <a:ln w="3175">
                <a:solidFill>
                  <a:srgbClr val="006666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1617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BFBE-A4EC-E760-12A8-B9830A48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212FD7DA-4CD1-1347-8B45-C167B228B08E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000">
                <a:solidFill>
                  <a:srgbClr val="8B0000"/>
                </a:solidFill>
                <a:ea typeface="+mn-ea"/>
                <a:cs typeface="Times New Roman" pitchFamily="18" charset="0"/>
              </a:rPr>
              <a:t>Design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FB21DD-3056-A036-1FB0-1B4E0A719E4E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33575-7522-C219-216C-4EFF1D43004E}"/>
              </a:ext>
            </a:extLst>
          </p:cNvPr>
          <p:cNvSpPr txBox="1"/>
          <p:nvPr/>
        </p:nvSpPr>
        <p:spPr>
          <a:xfrm>
            <a:off x="327928" y="795130"/>
            <a:ext cx="11276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>
                <a:solidFill>
                  <a:srgbClr val="0D0D0D"/>
                </a:solidFill>
                <a:effectLst/>
                <a:latin typeface="+mj-lt"/>
                <a:cs typeface="Arial" panose="020B0604020202020204" pitchFamily="34" charset="0"/>
              </a:rPr>
              <a:t>The </a:t>
            </a:r>
            <a:r>
              <a:rPr lang="en-US" sz="1300" b="1" i="0">
                <a:solidFill>
                  <a:srgbClr val="0D0D0D"/>
                </a:solidFill>
                <a:effectLst/>
                <a:latin typeface="+mj-lt"/>
                <a:cs typeface="Arial" panose="020B0604020202020204" pitchFamily="34" charset="0"/>
              </a:rPr>
              <a:t>Design Phase</a:t>
            </a:r>
            <a:r>
              <a:rPr lang="en-US" sz="1300" b="0" i="0">
                <a:solidFill>
                  <a:srgbClr val="0D0D0D"/>
                </a:solidFill>
                <a:effectLst/>
                <a:latin typeface="+mj-lt"/>
                <a:cs typeface="Arial" panose="020B0604020202020204" pitchFamily="34" charset="0"/>
              </a:rPr>
              <a:t> translates the requirements gathered in the previous stage into a structured blueprint for the database. It ensures the system is logically sound, scalable, and optimized for performance while meeting the functional and technical needs.</a:t>
            </a:r>
            <a:endParaRPr lang="en-US" sz="1300" b="1">
              <a:latin typeface="+mj-lt"/>
              <a:cs typeface="Arial" panose="020B0604020202020204" pitchFamily="34" charset="0"/>
            </a:endParaRPr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3F2CA2B3-BB14-C3B3-97D2-2C1D555A7EF9}"/>
              </a:ext>
            </a:extLst>
          </p:cNvPr>
          <p:cNvSpPr/>
          <p:nvPr/>
        </p:nvSpPr>
        <p:spPr>
          <a:xfrm>
            <a:off x="446993" y="3507465"/>
            <a:ext cx="2366005" cy="2572043"/>
          </a:xfrm>
          <a:prstGeom prst="roundRect">
            <a:avLst/>
          </a:prstGeom>
          <a:solidFill>
            <a:srgbClr val="006666"/>
          </a:solidFill>
          <a:ln w="38100">
            <a:solidFill>
              <a:srgbClr val="0066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5D5DEEB-1B5C-C36B-494D-0E8C34D2C3BB}"/>
              </a:ext>
            </a:extLst>
          </p:cNvPr>
          <p:cNvGrpSpPr/>
          <p:nvPr/>
        </p:nvGrpSpPr>
        <p:grpSpPr>
          <a:xfrm>
            <a:off x="3398982" y="1435349"/>
            <a:ext cx="8297556" cy="3651182"/>
            <a:chOff x="3108537" y="1595276"/>
            <a:chExt cx="8641034" cy="3733005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B86B9658-5F0B-675E-6AEF-D791D1E85143}"/>
                </a:ext>
              </a:extLst>
            </p:cNvPr>
            <p:cNvSpPr/>
            <p:nvPr/>
          </p:nvSpPr>
          <p:spPr>
            <a:xfrm>
              <a:off x="8863838" y="1948110"/>
              <a:ext cx="2885733" cy="3079390"/>
            </a:xfrm>
            <a:prstGeom prst="rect">
              <a:avLst/>
            </a:prstGeom>
            <a:solidFill>
              <a:srgbClr val="00666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AAB66536-5E4F-A239-A5BE-E676EECC76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82351" y="1606675"/>
              <a:ext cx="709152" cy="709745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66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B6144EB-685C-18EB-99A9-6ADF0477A10B}"/>
                </a:ext>
              </a:extLst>
            </p:cNvPr>
            <p:cNvSpPr/>
            <p:nvPr/>
          </p:nvSpPr>
          <p:spPr>
            <a:xfrm>
              <a:off x="5878973" y="1943616"/>
              <a:ext cx="2987772" cy="3079390"/>
            </a:xfrm>
            <a:prstGeom prst="rect">
              <a:avLst/>
            </a:prstGeom>
            <a:solidFill>
              <a:srgbClr val="60606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0" name="Isosceles Triangle 469">
              <a:extLst>
                <a:ext uri="{FF2B5EF4-FFF2-40B4-BE49-F238E27FC236}">
                  <a16:creationId xmlns:a16="http://schemas.microsoft.com/office/drawing/2014/main" id="{1DAB90F5-6923-DF90-1A17-030CCB9D3F2B}"/>
                </a:ext>
              </a:extLst>
            </p:cNvPr>
            <p:cNvSpPr/>
            <p:nvPr/>
          </p:nvSpPr>
          <p:spPr>
            <a:xfrm rot="5400000">
              <a:off x="8632927" y="4025068"/>
              <a:ext cx="769848" cy="302212"/>
            </a:xfrm>
            <a:prstGeom prst="triangle">
              <a:avLst/>
            </a:prstGeom>
            <a:solidFill>
              <a:srgbClr val="60606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78E62930-C6BC-B96A-3D27-4C78A0429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871" y="4625563"/>
              <a:ext cx="702131" cy="702718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60606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1A7E284B-AC1D-C408-53C3-318CB8719074}"/>
                </a:ext>
              </a:extLst>
            </p:cNvPr>
            <p:cNvSpPr/>
            <p:nvPr/>
          </p:nvSpPr>
          <p:spPr>
            <a:xfrm>
              <a:off x="3108537" y="1948110"/>
              <a:ext cx="2770587" cy="3079390"/>
            </a:xfrm>
            <a:prstGeom prst="rect">
              <a:avLst/>
            </a:prstGeom>
            <a:solidFill>
              <a:srgbClr val="8B00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3" name="Isosceles Triangle 472">
              <a:extLst>
                <a:ext uri="{FF2B5EF4-FFF2-40B4-BE49-F238E27FC236}">
                  <a16:creationId xmlns:a16="http://schemas.microsoft.com/office/drawing/2014/main" id="{906409DE-2B3A-6DD3-B5D5-EB1FCB776564}"/>
                </a:ext>
              </a:extLst>
            </p:cNvPr>
            <p:cNvSpPr/>
            <p:nvPr/>
          </p:nvSpPr>
          <p:spPr>
            <a:xfrm rot="5400000">
              <a:off x="5634322" y="2500851"/>
              <a:ext cx="769848" cy="280244"/>
            </a:xfrm>
            <a:prstGeom prst="triangle">
              <a:avLst/>
            </a:prstGeom>
            <a:solidFill>
              <a:srgbClr val="8B00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Bogle" charset="0"/>
                <a:cs typeface="Bogle" charset="0"/>
              </a:endParaRPr>
            </a:p>
          </p:txBody>
        </p:sp>
        <p:sp>
          <p:nvSpPr>
            <p:cNvPr id="474" name="Text Placeholder 3">
              <a:extLst>
                <a:ext uri="{FF2B5EF4-FFF2-40B4-BE49-F238E27FC236}">
                  <a16:creationId xmlns:a16="http://schemas.microsoft.com/office/drawing/2014/main" id="{A22B9D39-5B42-9CDD-526C-ECC3012DC016}"/>
                </a:ext>
              </a:extLst>
            </p:cNvPr>
            <p:cNvSpPr txBox="1">
              <a:spLocks/>
            </p:cNvSpPr>
            <p:nvPr/>
          </p:nvSpPr>
          <p:spPr>
            <a:xfrm>
              <a:off x="3251761" y="2389360"/>
              <a:ext cx="2516440" cy="22027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b="1" u="sng">
                  <a:solidFill>
                    <a:prstClr val="white"/>
                  </a:solidFill>
                  <a:latin typeface="+mj-lt"/>
                  <a:ea typeface="Bogle" charset="0"/>
                  <a:cs typeface="Bogle" charset="0"/>
                </a:rPr>
                <a:t>Conceptual Design </a:t>
              </a:r>
            </a:p>
          </p:txBody>
        </p:sp>
        <p:sp>
          <p:nvSpPr>
            <p:cNvPr id="475" name="Text Placeholder 3">
              <a:extLst>
                <a:ext uri="{FF2B5EF4-FFF2-40B4-BE49-F238E27FC236}">
                  <a16:creationId xmlns:a16="http://schemas.microsoft.com/office/drawing/2014/main" id="{259009E3-B908-E8FE-8C06-D767D917BB52}"/>
                </a:ext>
              </a:extLst>
            </p:cNvPr>
            <p:cNvSpPr txBox="1">
              <a:spLocks/>
            </p:cNvSpPr>
            <p:nvPr/>
          </p:nvSpPr>
          <p:spPr>
            <a:xfrm>
              <a:off x="3333988" y="2770225"/>
              <a:ext cx="2441457" cy="218069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Definition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Create a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high-level database structure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 to capture entities, attributes, and relationships without implementation details.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Purpose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To Align the design with business needs and clarify for stakeholders.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Deliverable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ER diagrams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depicting entities and their relationships.</a:t>
              </a:r>
            </a:p>
            <a:p>
              <a:pPr marL="171450" indent="-171450" algn="l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endParaRPr kumimoji="1" lang="en-US" sz="1100">
                <a:solidFill>
                  <a:schemeClr val="bg1"/>
                </a:solidFill>
                <a:latin typeface="+mn-lt"/>
                <a:ea typeface="Bogle" charset="0"/>
                <a:cs typeface="Bogle" charset="0"/>
              </a:endParaRPr>
            </a:p>
          </p:txBody>
        </p:sp>
        <p:sp>
          <p:nvSpPr>
            <p:cNvPr id="476" name="Text Placeholder 3">
              <a:extLst>
                <a:ext uri="{FF2B5EF4-FFF2-40B4-BE49-F238E27FC236}">
                  <a16:creationId xmlns:a16="http://schemas.microsoft.com/office/drawing/2014/main" id="{686A6A06-FC63-0019-B0C3-01D3FA8682F3}"/>
                </a:ext>
              </a:extLst>
            </p:cNvPr>
            <p:cNvSpPr txBox="1">
              <a:spLocks/>
            </p:cNvSpPr>
            <p:nvPr/>
          </p:nvSpPr>
          <p:spPr>
            <a:xfrm>
              <a:off x="6620948" y="2059670"/>
              <a:ext cx="1557156" cy="23600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1500" b="1" u="sng">
                  <a:solidFill>
                    <a:prstClr val="white"/>
                  </a:solidFill>
                  <a:latin typeface="+mj-lt"/>
                  <a:ea typeface="Bogle" charset="0"/>
                  <a:cs typeface="Bogle" charset="0"/>
                </a:rPr>
                <a:t>Logical Design</a:t>
              </a:r>
            </a:p>
          </p:txBody>
        </p:sp>
        <p:sp>
          <p:nvSpPr>
            <p:cNvPr id="477" name="Text Placeholder 3">
              <a:extLst>
                <a:ext uri="{FF2B5EF4-FFF2-40B4-BE49-F238E27FC236}">
                  <a16:creationId xmlns:a16="http://schemas.microsoft.com/office/drawing/2014/main" id="{981023EC-9644-D7A1-8330-851F7E34D30B}"/>
                </a:ext>
              </a:extLst>
            </p:cNvPr>
            <p:cNvSpPr txBox="1">
              <a:spLocks/>
            </p:cNvSpPr>
            <p:nvPr/>
          </p:nvSpPr>
          <p:spPr>
            <a:xfrm>
              <a:off x="6222285" y="2442996"/>
              <a:ext cx="2434702" cy="21460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Definition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Transform the conceptual design into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a detailed schema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 with tables, columns, keys, and constraints, ensuring data integrity and normalization.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Purpose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To offer a flexible framework for implementation across database platforms.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Deliverable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Normalized schema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and relational diagrams.</a:t>
              </a:r>
            </a:p>
          </p:txBody>
        </p:sp>
        <p:sp>
          <p:nvSpPr>
            <p:cNvPr id="478" name="Text Placeholder 3">
              <a:extLst>
                <a:ext uri="{FF2B5EF4-FFF2-40B4-BE49-F238E27FC236}">
                  <a16:creationId xmlns:a16="http://schemas.microsoft.com/office/drawing/2014/main" id="{56C32EED-0601-3B77-F4DC-56D4F123B6BC}"/>
                </a:ext>
              </a:extLst>
            </p:cNvPr>
            <p:cNvSpPr txBox="1">
              <a:spLocks/>
            </p:cNvSpPr>
            <p:nvPr/>
          </p:nvSpPr>
          <p:spPr>
            <a:xfrm>
              <a:off x="9636305" y="2419432"/>
              <a:ext cx="1362198" cy="22027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b="1" u="sng">
                  <a:solidFill>
                    <a:prstClr val="white"/>
                  </a:solidFill>
                  <a:latin typeface="+mj-lt"/>
                  <a:ea typeface="Bogle" charset="0"/>
                  <a:cs typeface="Bogle" charset="0"/>
                </a:rPr>
                <a:t>Physical Design</a:t>
              </a:r>
            </a:p>
          </p:txBody>
        </p:sp>
        <p:sp>
          <p:nvSpPr>
            <p:cNvPr id="479" name="Text Placeholder 3">
              <a:extLst>
                <a:ext uri="{FF2B5EF4-FFF2-40B4-BE49-F238E27FC236}">
                  <a16:creationId xmlns:a16="http://schemas.microsoft.com/office/drawing/2014/main" id="{9BCEE9F4-A0DC-B3D7-74D6-B1F7AEC4F7A5}"/>
                </a:ext>
              </a:extLst>
            </p:cNvPr>
            <p:cNvSpPr txBox="1">
              <a:spLocks/>
            </p:cNvSpPr>
            <p:nvPr/>
          </p:nvSpPr>
          <p:spPr>
            <a:xfrm>
              <a:off x="9168956" y="2789329"/>
              <a:ext cx="2535698" cy="20076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Definition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Optimize the logical design by defining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storage, indexing, partitions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, and configurations.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Purpose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To ensure efficient performance and resource optimization.</a:t>
              </a:r>
            </a:p>
            <a:p>
              <a:pPr algn="l"/>
              <a:endParaRPr lang="en-US" sz="1100">
                <a:solidFill>
                  <a:schemeClr val="bg1"/>
                </a:solidFill>
                <a:latin typeface="+mn-lt"/>
              </a:endParaRPr>
            </a:p>
            <a:p>
              <a:pPr algn="l"/>
              <a:r>
                <a:rPr lang="en-US" sz="1100" b="1">
                  <a:solidFill>
                    <a:schemeClr val="bg1"/>
                  </a:solidFill>
                  <a:latin typeface="+mn-lt"/>
                </a:rPr>
                <a:t>Deliverable 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: Physical schema scripts, </a:t>
              </a:r>
              <a:r>
                <a:rPr lang="en-US" sz="1100" b="1">
                  <a:solidFill>
                    <a:srgbClr val="FFFF00"/>
                  </a:solidFill>
                  <a:latin typeface="+mn-lt"/>
                </a:rPr>
                <a:t>indexing strategies</a:t>
              </a:r>
              <a:r>
                <a:rPr lang="en-US" sz="1100">
                  <a:solidFill>
                    <a:schemeClr val="bg1"/>
                  </a:solidFill>
                  <a:latin typeface="+mn-lt"/>
                </a:rPr>
                <a:t>, and deployment configurations.</a:t>
              </a:r>
            </a:p>
            <a:p>
              <a:pPr marL="285750" indent="-285750" algn="l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endParaRPr kumimoji="1" lang="en-US" sz="1100">
                <a:solidFill>
                  <a:schemeClr val="bg1"/>
                </a:solidFill>
                <a:latin typeface="+mn-lt"/>
                <a:ea typeface="Bogle" charset="0"/>
                <a:cs typeface="Arial" panose="020B0604020202020204" pitchFamily="34" charset="0"/>
              </a:endParaRPr>
            </a:p>
          </p:txBody>
        </p:sp>
        <p:pic>
          <p:nvPicPr>
            <p:cNvPr id="224" name="Picture 223" descr="A black background with a black square&#10;&#10;Description automatically generated">
              <a:hlinkClick r:id="" action="ppaction://noaction"/>
              <a:extLst>
                <a:ext uri="{FF2B5EF4-FFF2-40B4-BE49-F238E27FC236}">
                  <a16:creationId xmlns:a16="http://schemas.microsoft.com/office/drawing/2014/main" id="{6C782FAB-6BBA-A32E-01FD-56FD77D2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666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124938" y="1678600"/>
              <a:ext cx="530033" cy="530033"/>
            </a:xfrm>
            <a:prstGeom prst="rect">
              <a:avLst/>
            </a:prstGeom>
          </p:spPr>
        </p:pic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27D440A-8A46-674B-3C0C-22F19C1A2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9423" y="1595276"/>
              <a:ext cx="705080" cy="705669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Bogle" charset="0"/>
                <a:cs typeface="Bogle" charset="0"/>
              </a:endParaRPr>
            </a:p>
          </p:txBody>
        </p:sp>
        <p:sp>
          <p:nvSpPr>
            <p:cNvPr id="226" name="Freeform 103">
              <a:extLst>
                <a:ext uri="{FF2B5EF4-FFF2-40B4-BE49-F238E27FC236}">
                  <a16:creationId xmlns:a16="http://schemas.microsoft.com/office/drawing/2014/main" id="{695D6177-E28B-4A2D-BE44-8747085AD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418" y="1723698"/>
              <a:ext cx="277091" cy="448826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Bogle" charset="0"/>
                <a:cs typeface="Bogle" charset="0"/>
              </a:endParaRPr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EE27D002-91D0-A33E-E48B-43683479F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525" y="4693463"/>
              <a:ext cx="543370" cy="455805"/>
            </a:xfrm>
            <a:custGeom>
              <a:avLst/>
              <a:gdLst>
                <a:gd name="T0" fmla="*/ 1912 w 2156"/>
                <a:gd name="T1" fmla="*/ 1159 h 1722"/>
                <a:gd name="T2" fmla="*/ 1912 w 2156"/>
                <a:gd name="T3" fmla="*/ 1159 h 1722"/>
                <a:gd name="T4" fmla="*/ 1913 w 2156"/>
                <a:gd name="T5" fmla="*/ 1155 h 1722"/>
                <a:gd name="T6" fmla="*/ 1913 w 2156"/>
                <a:gd name="T7" fmla="*/ 856 h 1722"/>
                <a:gd name="T8" fmla="*/ 1881 w 2156"/>
                <a:gd name="T9" fmla="*/ 824 h 1722"/>
                <a:gd name="T10" fmla="*/ 1110 w 2156"/>
                <a:gd name="T11" fmla="*/ 824 h 1722"/>
                <a:gd name="T12" fmla="*/ 1110 w 2156"/>
                <a:gd name="T13" fmla="*/ 562 h 1722"/>
                <a:gd name="T14" fmla="*/ 1354 w 2156"/>
                <a:gd name="T15" fmla="*/ 562 h 1722"/>
                <a:gd name="T16" fmla="*/ 1354 w 2156"/>
                <a:gd name="T17" fmla="*/ 0 h 1722"/>
                <a:gd name="T18" fmla="*/ 803 w 2156"/>
                <a:gd name="T19" fmla="*/ 0 h 1722"/>
                <a:gd name="T20" fmla="*/ 803 w 2156"/>
                <a:gd name="T21" fmla="*/ 562 h 1722"/>
                <a:gd name="T22" fmla="*/ 1046 w 2156"/>
                <a:gd name="T23" fmla="*/ 562 h 1722"/>
                <a:gd name="T24" fmla="*/ 1046 w 2156"/>
                <a:gd name="T25" fmla="*/ 824 h 1722"/>
                <a:gd name="T26" fmla="*/ 275 w 2156"/>
                <a:gd name="T27" fmla="*/ 824 h 1722"/>
                <a:gd name="T28" fmla="*/ 243 w 2156"/>
                <a:gd name="T29" fmla="*/ 856 h 1722"/>
                <a:gd name="T30" fmla="*/ 243 w 2156"/>
                <a:gd name="T31" fmla="*/ 1155 h 1722"/>
                <a:gd name="T32" fmla="*/ 244 w 2156"/>
                <a:gd name="T33" fmla="*/ 1159 h 1722"/>
                <a:gd name="T34" fmla="*/ 0 w 2156"/>
                <a:gd name="T35" fmla="*/ 1159 h 1722"/>
                <a:gd name="T36" fmla="*/ 0 w 2156"/>
                <a:gd name="T37" fmla="*/ 1722 h 1722"/>
                <a:gd name="T38" fmla="*/ 551 w 2156"/>
                <a:gd name="T39" fmla="*/ 1722 h 1722"/>
                <a:gd name="T40" fmla="*/ 551 w 2156"/>
                <a:gd name="T41" fmla="*/ 1159 h 1722"/>
                <a:gd name="T42" fmla="*/ 307 w 2156"/>
                <a:gd name="T43" fmla="*/ 1159 h 1722"/>
                <a:gd name="T44" fmla="*/ 308 w 2156"/>
                <a:gd name="T45" fmla="*/ 1155 h 1722"/>
                <a:gd name="T46" fmla="*/ 308 w 2156"/>
                <a:gd name="T47" fmla="*/ 888 h 1722"/>
                <a:gd name="T48" fmla="*/ 1046 w 2156"/>
                <a:gd name="T49" fmla="*/ 888 h 1722"/>
                <a:gd name="T50" fmla="*/ 1046 w 2156"/>
                <a:gd name="T51" fmla="*/ 1155 h 1722"/>
                <a:gd name="T52" fmla="*/ 1047 w 2156"/>
                <a:gd name="T53" fmla="*/ 1159 h 1722"/>
                <a:gd name="T54" fmla="*/ 803 w 2156"/>
                <a:gd name="T55" fmla="*/ 1159 h 1722"/>
                <a:gd name="T56" fmla="*/ 803 w 2156"/>
                <a:gd name="T57" fmla="*/ 1722 h 1722"/>
                <a:gd name="T58" fmla="*/ 1354 w 2156"/>
                <a:gd name="T59" fmla="*/ 1722 h 1722"/>
                <a:gd name="T60" fmla="*/ 1354 w 2156"/>
                <a:gd name="T61" fmla="*/ 1159 h 1722"/>
                <a:gd name="T62" fmla="*/ 1110 w 2156"/>
                <a:gd name="T63" fmla="*/ 1159 h 1722"/>
                <a:gd name="T64" fmla="*/ 1110 w 2156"/>
                <a:gd name="T65" fmla="*/ 1155 h 1722"/>
                <a:gd name="T66" fmla="*/ 1110 w 2156"/>
                <a:gd name="T67" fmla="*/ 888 h 1722"/>
                <a:gd name="T68" fmla="*/ 1849 w 2156"/>
                <a:gd name="T69" fmla="*/ 888 h 1722"/>
                <a:gd name="T70" fmla="*/ 1849 w 2156"/>
                <a:gd name="T71" fmla="*/ 1155 h 1722"/>
                <a:gd name="T72" fmla="*/ 1849 w 2156"/>
                <a:gd name="T73" fmla="*/ 1159 h 1722"/>
                <a:gd name="T74" fmla="*/ 1606 w 2156"/>
                <a:gd name="T75" fmla="*/ 1159 h 1722"/>
                <a:gd name="T76" fmla="*/ 1606 w 2156"/>
                <a:gd name="T77" fmla="*/ 1722 h 1722"/>
                <a:gd name="T78" fmla="*/ 2156 w 2156"/>
                <a:gd name="T79" fmla="*/ 1722 h 1722"/>
                <a:gd name="T80" fmla="*/ 2156 w 2156"/>
                <a:gd name="T81" fmla="*/ 1159 h 1722"/>
                <a:gd name="T82" fmla="*/ 1912 w 2156"/>
                <a:gd name="T83" fmla="*/ 1159 h 1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56" h="1722">
                  <a:moveTo>
                    <a:pt x="1912" y="1159"/>
                  </a:moveTo>
                  <a:lnTo>
                    <a:pt x="1912" y="1159"/>
                  </a:lnTo>
                  <a:cubicBezTo>
                    <a:pt x="1913" y="1158"/>
                    <a:pt x="1913" y="1157"/>
                    <a:pt x="1913" y="1155"/>
                  </a:cubicBezTo>
                  <a:lnTo>
                    <a:pt x="1913" y="856"/>
                  </a:lnTo>
                  <a:cubicBezTo>
                    <a:pt x="1913" y="838"/>
                    <a:pt x="1899" y="824"/>
                    <a:pt x="1881" y="824"/>
                  </a:cubicBezTo>
                  <a:lnTo>
                    <a:pt x="1110" y="824"/>
                  </a:lnTo>
                  <a:lnTo>
                    <a:pt x="1110" y="562"/>
                  </a:lnTo>
                  <a:lnTo>
                    <a:pt x="1354" y="562"/>
                  </a:lnTo>
                  <a:lnTo>
                    <a:pt x="1354" y="0"/>
                  </a:lnTo>
                  <a:lnTo>
                    <a:pt x="803" y="0"/>
                  </a:lnTo>
                  <a:lnTo>
                    <a:pt x="803" y="562"/>
                  </a:lnTo>
                  <a:lnTo>
                    <a:pt x="1046" y="562"/>
                  </a:lnTo>
                  <a:lnTo>
                    <a:pt x="1046" y="824"/>
                  </a:lnTo>
                  <a:lnTo>
                    <a:pt x="275" y="824"/>
                  </a:lnTo>
                  <a:cubicBezTo>
                    <a:pt x="258" y="824"/>
                    <a:pt x="243" y="838"/>
                    <a:pt x="243" y="856"/>
                  </a:cubicBezTo>
                  <a:lnTo>
                    <a:pt x="243" y="1155"/>
                  </a:lnTo>
                  <a:cubicBezTo>
                    <a:pt x="243" y="1157"/>
                    <a:pt x="244" y="1158"/>
                    <a:pt x="244" y="1159"/>
                  </a:cubicBezTo>
                  <a:lnTo>
                    <a:pt x="0" y="1159"/>
                  </a:lnTo>
                  <a:lnTo>
                    <a:pt x="0" y="1722"/>
                  </a:lnTo>
                  <a:lnTo>
                    <a:pt x="551" y="1722"/>
                  </a:lnTo>
                  <a:lnTo>
                    <a:pt x="551" y="1159"/>
                  </a:lnTo>
                  <a:lnTo>
                    <a:pt x="307" y="1159"/>
                  </a:lnTo>
                  <a:cubicBezTo>
                    <a:pt x="307" y="1158"/>
                    <a:pt x="308" y="1157"/>
                    <a:pt x="308" y="1155"/>
                  </a:cubicBezTo>
                  <a:lnTo>
                    <a:pt x="308" y="888"/>
                  </a:lnTo>
                  <a:lnTo>
                    <a:pt x="1046" y="888"/>
                  </a:lnTo>
                  <a:lnTo>
                    <a:pt x="1046" y="1155"/>
                  </a:lnTo>
                  <a:cubicBezTo>
                    <a:pt x="1046" y="1157"/>
                    <a:pt x="1047" y="1158"/>
                    <a:pt x="1047" y="1159"/>
                  </a:cubicBezTo>
                  <a:lnTo>
                    <a:pt x="803" y="1159"/>
                  </a:lnTo>
                  <a:lnTo>
                    <a:pt x="803" y="1722"/>
                  </a:lnTo>
                  <a:lnTo>
                    <a:pt x="1354" y="1722"/>
                  </a:lnTo>
                  <a:lnTo>
                    <a:pt x="1354" y="1159"/>
                  </a:lnTo>
                  <a:lnTo>
                    <a:pt x="1110" y="1159"/>
                  </a:lnTo>
                  <a:cubicBezTo>
                    <a:pt x="1110" y="1158"/>
                    <a:pt x="1110" y="1157"/>
                    <a:pt x="1110" y="1155"/>
                  </a:cubicBezTo>
                  <a:lnTo>
                    <a:pt x="1110" y="888"/>
                  </a:lnTo>
                  <a:lnTo>
                    <a:pt x="1849" y="888"/>
                  </a:lnTo>
                  <a:lnTo>
                    <a:pt x="1849" y="1155"/>
                  </a:lnTo>
                  <a:cubicBezTo>
                    <a:pt x="1849" y="1157"/>
                    <a:pt x="1849" y="1158"/>
                    <a:pt x="1849" y="1159"/>
                  </a:cubicBezTo>
                  <a:lnTo>
                    <a:pt x="1606" y="1159"/>
                  </a:lnTo>
                  <a:lnTo>
                    <a:pt x="1606" y="1722"/>
                  </a:lnTo>
                  <a:lnTo>
                    <a:pt x="2156" y="1722"/>
                  </a:lnTo>
                  <a:lnTo>
                    <a:pt x="2156" y="1159"/>
                  </a:lnTo>
                  <a:lnTo>
                    <a:pt x="1912" y="1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05950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A3073-C43F-2388-D1B3-E70737D1BBE4}"/>
              </a:ext>
            </a:extLst>
          </p:cNvPr>
          <p:cNvSpPr/>
          <p:nvPr/>
        </p:nvSpPr>
        <p:spPr>
          <a:xfrm>
            <a:off x="461376" y="1724809"/>
            <a:ext cx="2351623" cy="1493239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11E98E3-CC59-0342-C0DC-D2ADC33C57B5}"/>
              </a:ext>
            </a:extLst>
          </p:cNvPr>
          <p:cNvSpPr txBox="1"/>
          <p:nvPr/>
        </p:nvSpPr>
        <p:spPr>
          <a:xfrm>
            <a:off x="446993" y="1734026"/>
            <a:ext cx="2422461" cy="1476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Entry Criteria : </a:t>
            </a:r>
          </a:p>
          <a:p>
            <a:pPr algn="l"/>
            <a:endParaRPr lang="en-US" b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solidFill>
                  <a:schemeClr val="bg1"/>
                </a:solidFill>
                <a:latin typeface="+mn-lt"/>
              </a:rPr>
              <a:t>Completed </a:t>
            </a:r>
            <a:r>
              <a:rPr lang="en-US" b="1">
                <a:solidFill>
                  <a:srgbClr val="FFFF00"/>
                </a:solidFill>
                <a:latin typeface="+mn-lt"/>
              </a:rPr>
              <a:t>planning</a:t>
            </a:r>
            <a:r>
              <a:rPr lang="en-US">
                <a:solidFill>
                  <a:schemeClr val="bg1"/>
                </a:solidFill>
                <a:latin typeface="+mn-lt"/>
              </a:rPr>
              <a:t>, including </a:t>
            </a:r>
            <a:r>
              <a:rPr lang="en-US" b="1">
                <a:solidFill>
                  <a:srgbClr val="FFFF00"/>
                </a:solidFill>
                <a:latin typeface="+mn-lt"/>
              </a:rPr>
              <a:t>resource allocation </a:t>
            </a:r>
            <a:r>
              <a:rPr lang="en-US">
                <a:solidFill>
                  <a:schemeClr val="bg1"/>
                </a:solidFill>
                <a:latin typeface="+mn-lt"/>
              </a:rPr>
              <a:t>and </a:t>
            </a:r>
            <a:r>
              <a:rPr lang="en-US" b="1">
                <a:solidFill>
                  <a:schemeClr val="bg1"/>
                </a:solidFill>
                <a:latin typeface="+mn-lt"/>
              </a:rPr>
              <a:t>environment setup</a:t>
            </a:r>
            <a:r>
              <a:rPr lang="en-US">
                <a:solidFill>
                  <a:schemeClr val="bg1"/>
                </a:solidFill>
                <a:latin typeface="+mn-lt"/>
              </a:rPr>
              <a:t>. 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Stakeholder approval </a:t>
            </a:r>
            <a:r>
              <a:rPr lang="en-US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for the direction of database design</a:t>
            </a:r>
            <a:r>
              <a:rPr lang="en-US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b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D85451C-53F1-3620-885A-33CA4361BA38}"/>
              </a:ext>
            </a:extLst>
          </p:cNvPr>
          <p:cNvSpPr txBox="1"/>
          <p:nvPr/>
        </p:nvSpPr>
        <p:spPr>
          <a:xfrm>
            <a:off x="450279" y="3654764"/>
            <a:ext cx="2469088" cy="244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Exit Criteria : </a:t>
            </a:r>
          </a:p>
          <a:p>
            <a:pPr algn="l"/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ER diagram, normalized schema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, and index strategy are finalized.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Backup, recovery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, and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security plans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are documented and approved.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Design documents are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signed off by stakeholders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69A69DF2-817E-6913-F49B-DFA46A1F3E88}"/>
              </a:ext>
            </a:extLst>
          </p:cNvPr>
          <p:cNvSpPr/>
          <p:nvPr/>
        </p:nvSpPr>
        <p:spPr>
          <a:xfrm>
            <a:off x="6836152" y="5578976"/>
            <a:ext cx="2628787" cy="419674"/>
          </a:xfrm>
          <a:prstGeom prst="rightArrow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Flowchart for the Design Phase </a:t>
            </a:r>
          </a:p>
        </p:txBody>
      </p:sp>
      <p:sp>
        <p:nvSpPr>
          <p:cNvPr id="233" name="Arrow: Chevron 232">
            <a:extLst>
              <a:ext uri="{FF2B5EF4-FFF2-40B4-BE49-F238E27FC236}">
                <a16:creationId xmlns:a16="http://schemas.microsoft.com/office/drawing/2014/main" id="{32152D5D-89E3-4C4A-D59A-6B87AA6404A9}"/>
              </a:ext>
            </a:extLst>
          </p:cNvPr>
          <p:cNvSpPr/>
          <p:nvPr/>
        </p:nvSpPr>
        <p:spPr>
          <a:xfrm>
            <a:off x="2928833" y="2367226"/>
            <a:ext cx="352104" cy="325057"/>
          </a:xfrm>
          <a:prstGeom prst="chevron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Arrow: Chevron 234">
            <a:extLst>
              <a:ext uri="{FF2B5EF4-FFF2-40B4-BE49-F238E27FC236}">
                <a16:creationId xmlns:a16="http://schemas.microsoft.com/office/drawing/2014/main" id="{1446A8C3-B757-CE5B-7CC0-0EEAF22042AB}"/>
              </a:ext>
            </a:extLst>
          </p:cNvPr>
          <p:cNvSpPr/>
          <p:nvPr/>
        </p:nvSpPr>
        <p:spPr>
          <a:xfrm rot="10800000">
            <a:off x="2924871" y="4541317"/>
            <a:ext cx="352104" cy="325057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1288113-B97C-0820-A5AE-9FEAA20AA6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647391"/>
                  </p:ext>
                </p:extLst>
              </p:nvPr>
            </p:nvGraphicFramePr>
            <p:xfrm>
              <a:off x="9689187" y="5231184"/>
              <a:ext cx="1982679" cy="1115257"/>
            </p:xfrm>
            <a:graphic>
              <a:graphicData uri="http://schemas.microsoft.com/office/powerpoint/2016/slidezoom">
                <pslz:sldZm>
                  <pslz:sldZmObj sldId="2145703901" cId="4206862977">
                    <pslz:zmPr id="{54A3A26A-AAE7-47D9-B529-C7B5B06AB3A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9" cy="1115257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006666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1288113-B97C-0820-A5AE-9FEAA20AA6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9187" y="5231184"/>
                <a:ext cx="1982679" cy="1115257"/>
              </a:xfrm>
              <a:prstGeom prst="rect">
                <a:avLst/>
              </a:prstGeom>
              <a:ln w="3175">
                <a:solidFill>
                  <a:srgbClr val="006666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16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58DCF-E754-4F1A-CDA0-0D171826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EF0EE-006A-AB44-FA7F-865D8F36CE28}"/>
              </a:ext>
            </a:extLst>
          </p:cNvPr>
          <p:cNvSpPr txBox="1"/>
          <p:nvPr/>
        </p:nvSpPr>
        <p:spPr>
          <a:xfrm>
            <a:off x="609600" y="290578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</a:t>
            </a: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04 - Development</a:t>
            </a:r>
          </a:p>
        </p:txBody>
      </p:sp>
    </p:spTree>
    <p:extLst>
      <p:ext uri="{BB962C8B-B14F-4D97-AF65-F5344CB8AC3E}">
        <p14:creationId xmlns:p14="http://schemas.microsoft.com/office/powerpoint/2010/main" val="160297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365EC1-37F6-E487-5C8D-DD9B1351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ED448D08-0BD4-5B43-6CE9-4D116A1F7EC9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000">
                <a:solidFill>
                  <a:srgbClr val="8B0000"/>
                </a:solidFill>
                <a:ea typeface="+mn-ea"/>
                <a:cs typeface="Times New Roman" pitchFamily="18" charset="0"/>
              </a:rPr>
              <a:t>Development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A447D-94DF-0EFF-C365-E67121931F6F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AD40C-EFD4-DF70-0BF1-A6846F9B6274}"/>
              </a:ext>
            </a:extLst>
          </p:cNvPr>
          <p:cNvSpPr txBox="1"/>
          <p:nvPr/>
        </p:nvSpPr>
        <p:spPr>
          <a:xfrm>
            <a:off x="327928" y="749818"/>
            <a:ext cx="11276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The </a:t>
            </a:r>
            <a:r>
              <a:rPr lang="en-US" sz="130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purpose of the </a:t>
            </a:r>
            <a:r>
              <a:rPr lang="en-US" sz="1300" b="1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Development </a:t>
            </a:r>
            <a:r>
              <a:rPr lang="en-US" sz="1300" b="1">
                <a:solidFill>
                  <a:srgbClr val="0D0D0D"/>
                </a:solidFill>
                <a:latin typeface="+mn-lt"/>
                <a:cs typeface="Arial" panose="020B0604020202020204" pitchFamily="34" charset="0"/>
              </a:rPr>
              <a:t>Phase</a:t>
            </a:r>
            <a:r>
              <a:rPr lang="en-US" sz="1300" b="0" i="0">
                <a:solidFill>
                  <a:srgbClr val="0D0D0D"/>
                </a:solidFill>
                <a:effectLst/>
                <a:latin typeface="+mn-lt"/>
                <a:cs typeface="Arial" panose="020B0604020202020204" pitchFamily="34" charset="0"/>
              </a:rPr>
              <a:t> is to build the actual database components and implement the design specifications into a working system. This stage focuses on creating, optimizing, and securing the database to meet functional, technical, and performance requirements.</a:t>
            </a:r>
            <a:endParaRPr lang="en-US" sz="1300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19618C5-3310-3655-6ED3-884DC468C2A1}"/>
              </a:ext>
            </a:extLst>
          </p:cNvPr>
          <p:cNvSpPr/>
          <p:nvPr/>
        </p:nvSpPr>
        <p:spPr>
          <a:xfrm>
            <a:off x="467523" y="1566105"/>
            <a:ext cx="3503629" cy="1454355"/>
          </a:xfrm>
          <a:prstGeom prst="roundRect">
            <a:avLst/>
          </a:prstGeom>
          <a:solidFill>
            <a:srgbClr val="8B0000"/>
          </a:solidFill>
          <a:ln w="38100" cap="flat" cmpd="sng" algn="ctr">
            <a:solidFill>
              <a:srgbClr val="8B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B0000"/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380C210C-F70B-F26D-44DC-1ABDDF999663}"/>
              </a:ext>
            </a:extLst>
          </p:cNvPr>
          <p:cNvSpPr txBox="1"/>
          <p:nvPr/>
        </p:nvSpPr>
        <p:spPr>
          <a:xfrm>
            <a:off x="547011" y="6032067"/>
            <a:ext cx="10990729" cy="246221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1">
                <a:solidFill>
                  <a:srgbClr val="8B0000"/>
                </a:solidFill>
                <a:cs typeface="Arial" panose="020B0604020202020204" pitchFamily="34" charset="0"/>
              </a:rPr>
              <a:t>**Note : </a:t>
            </a:r>
            <a:r>
              <a:rPr lang="en-US" sz="1000" b="0" i="1">
                <a:solidFill>
                  <a:srgbClr val="8B0000"/>
                </a:solidFill>
                <a:effectLst/>
                <a:cs typeface="Arial" panose="020B0604020202020204" pitchFamily="34" charset="0"/>
              </a:rPr>
              <a:t>Refer to the detailed </a:t>
            </a:r>
            <a:r>
              <a:rPr lang="en-US" sz="1000" b="1" i="1">
                <a:solidFill>
                  <a:srgbClr val="8B0000"/>
                </a:solidFill>
                <a:effectLst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</a:t>
            </a:r>
            <a:r>
              <a:rPr lang="en-US" sz="1000" b="1" i="1">
                <a:solidFill>
                  <a:srgbClr val="8B0000"/>
                </a:solidFill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lang="en-US" sz="1000" b="1" i="1">
                <a:solidFill>
                  <a:srgbClr val="8B0000"/>
                </a:solidFill>
                <a:effectLst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 practices</a:t>
            </a:r>
            <a:r>
              <a:rPr lang="en-US" sz="1000" b="1" i="1">
                <a:solidFill>
                  <a:srgbClr val="8B0000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1000" i="1">
                <a:solidFill>
                  <a:srgbClr val="8B0000"/>
                </a:solidFill>
                <a:effectLst/>
                <a:cs typeface="Arial" panose="020B0604020202020204" pitchFamily="34" charset="0"/>
              </a:rPr>
              <a:t>document</a:t>
            </a:r>
            <a:r>
              <a:rPr lang="en-US" sz="1000" b="0" i="1">
                <a:solidFill>
                  <a:srgbClr val="8B0000"/>
                </a:solidFill>
                <a:effectLst/>
                <a:cs typeface="Arial" panose="020B0604020202020204" pitchFamily="34" charset="0"/>
              </a:rPr>
              <a:t>.</a:t>
            </a:r>
            <a:endParaRPr lang="en-US" sz="1000" b="1" i="1">
              <a:solidFill>
                <a:srgbClr val="8B0000"/>
              </a:solidFill>
              <a:cs typeface="Arial" panose="020B0604020202020204" pitchFamily="34" charset="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A0D9DD69-F0B8-18D5-26A6-56CED863814D}"/>
              </a:ext>
            </a:extLst>
          </p:cNvPr>
          <p:cNvSpPr txBox="1"/>
          <p:nvPr/>
        </p:nvSpPr>
        <p:spPr>
          <a:xfrm>
            <a:off x="575465" y="1681901"/>
            <a:ext cx="3303808" cy="11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Entry Criteria : </a:t>
            </a:r>
          </a:p>
          <a:p>
            <a:pPr algn="l"/>
            <a:endParaRPr lang="en-US" b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Database design 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(ER diagrams, schema) and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security/recovery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plans are finalized.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Project approval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to begin development.</a:t>
            </a:r>
          </a:p>
        </p:txBody>
      </p: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FFAE1004-1AB7-8E1F-94E5-8B0B69258E37}"/>
              </a:ext>
            </a:extLst>
          </p:cNvPr>
          <p:cNvSpPr/>
          <p:nvPr/>
        </p:nvSpPr>
        <p:spPr>
          <a:xfrm>
            <a:off x="467523" y="3845202"/>
            <a:ext cx="3503629" cy="1865894"/>
          </a:xfrm>
          <a:prstGeom prst="roundRect">
            <a:avLst/>
          </a:prstGeom>
          <a:solidFill>
            <a:srgbClr val="006666"/>
          </a:solidFill>
          <a:ln w="381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B0000"/>
              </a:solidFill>
            </a:endParaRPr>
          </a:p>
        </p:txBody>
      </p:sp>
      <p:sp>
        <p:nvSpPr>
          <p:cNvPr id="452" name="Arrow: Chevron 451">
            <a:extLst>
              <a:ext uri="{FF2B5EF4-FFF2-40B4-BE49-F238E27FC236}">
                <a16:creationId xmlns:a16="http://schemas.microsoft.com/office/drawing/2014/main" id="{64AEDA2A-66EE-E3C3-318F-288D3B64AAB7}"/>
              </a:ext>
            </a:extLst>
          </p:cNvPr>
          <p:cNvSpPr/>
          <p:nvPr/>
        </p:nvSpPr>
        <p:spPr>
          <a:xfrm>
            <a:off x="4317087" y="2074853"/>
            <a:ext cx="352104" cy="325057"/>
          </a:xfrm>
          <a:prstGeom prst="chevron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3" name="Arrow: Chevron 452">
            <a:extLst>
              <a:ext uri="{FF2B5EF4-FFF2-40B4-BE49-F238E27FC236}">
                <a16:creationId xmlns:a16="http://schemas.microsoft.com/office/drawing/2014/main" id="{9CBD24E5-27A1-048B-D087-1B00C53C180B}"/>
              </a:ext>
            </a:extLst>
          </p:cNvPr>
          <p:cNvSpPr/>
          <p:nvPr/>
        </p:nvSpPr>
        <p:spPr>
          <a:xfrm rot="10800000">
            <a:off x="4317087" y="4926516"/>
            <a:ext cx="352104" cy="325057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F5012048-9904-0B18-4B0B-9C3C4695BC53}"/>
              </a:ext>
            </a:extLst>
          </p:cNvPr>
          <p:cNvGrpSpPr/>
          <p:nvPr/>
        </p:nvGrpSpPr>
        <p:grpSpPr>
          <a:xfrm>
            <a:off x="4976771" y="1592652"/>
            <a:ext cx="6560969" cy="3819798"/>
            <a:chOff x="4930589" y="1915722"/>
            <a:chExt cx="6560969" cy="3819798"/>
          </a:xfrm>
        </p:grpSpPr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293F3D48-740A-BD21-31BB-A4B37C1B9663}"/>
                </a:ext>
              </a:extLst>
            </p:cNvPr>
            <p:cNvGrpSpPr/>
            <p:nvPr/>
          </p:nvGrpSpPr>
          <p:grpSpPr>
            <a:xfrm>
              <a:off x="4930589" y="1915722"/>
              <a:ext cx="4995160" cy="1003289"/>
              <a:chOff x="-2146214" y="854829"/>
              <a:chExt cx="5131800" cy="1003289"/>
            </a:xfrm>
            <a:solidFill>
              <a:srgbClr val="8B0000"/>
            </a:solidFill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86703DC0-AE57-DDAB-76C2-B4121D2A275A}"/>
                  </a:ext>
                </a:extLst>
              </p:cNvPr>
              <p:cNvSpPr/>
              <p:nvPr/>
            </p:nvSpPr>
            <p:spPr bwMode="auto">
              <a:xfrm>
                <a:off x="2258480" y="854829"/>
                <a:ext cx="727106" cy="72710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scene3d>
                <a:camera prst="isometricTopUp"/>
                <a:lightRig rig="threePt" dir="t"/>
              </a:scene3d>
              <a:sp3d extrusionH="787400"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861C318-E829-4A7F-D6C9-94394B090C30}"/>
                  </a:ext>
                </a:extLst>
              </p:cNvPr>
              <p:cNvSpPr/>
              <p:nvPr/>
            </p:nvSpPr>
            <p:spPr bwMode="auto">
              <a:xfrm>
                <a:off x="-2146214" y="1218038"/>
                <a:ext cx="4252721" cy="6400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3D5A59F7-6241-DC45-6C5E-63E638A00879}"/>
                </a:ext>
              </a:extLst>
            </p:cNvPr>
            <p:cNvGrpSpPr/>
            <p:nvPr/>
          </p:nvGrpSpPr>
          <p:grpSpPr>
            <a:xfrm>
              <a:off x="5800166" y="3790861"/>
              <a:ext cx="5169732" cy="1003289"/>
              <a:chOff x="-1139997" y="2729968"/>
              <a:chExt cx="5169732" cy="1003289"/>
            </a:xfrm>
            <a:solidFill>
              <a:srgbClr val="E2E1C0"/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98B5114-2EF4-8137-F1EE-00B1C29B2BFA}"/>
                  </a:ext>
                </a:extLst>
              </p:cNvPr>
              <p:cNvSpPr/>
              <p:nvPr/>
            </p:nvSpPr>
            <p:spPr bwMode="auto">
              <a:xfrm>
                <a:off x="3302629" y="2729968"/>
                <a:ext cx="727106" cy="727107"/>
              </a:xfrm>
              <a:prstGeom prst="rect">
                <a:avLst/>
              </a:prstGeom>
              <a:solidFill>
                <a:srgbClr val="D1D09B"/>
              </a:solidFill>
              <a:ln w="9525">
                <a:noFill/>
                <a:round/>
                <a:headEnd/>
                <a:tailEnd/>
              </a:ln>
              <a:scene3d>
                <a:camera prst="isometricTopUp"/>
                <a:lightRig rig="threePt" dir="t"/>
              </a:scene3d>
              <a:sp3d extrusionH="787400"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BF8E989-C4F3-2207-D928-F9DC22D4B6EB}"/>
                  </a:ext>
                </a:extLst>
              </p:cNvPr>
              <p:cNvSpPr/>
              <p:nvPr/>
            </p:nvSpPr>
            <p:spPr bwMode="auto">
              <a:xfrm>
                <a:off x="-1139997" y="3093177"/>
                <a:ext cx="4290654" cy="640080"/>
              </a:xfrm>
              <a:prstGeom prst="rect">
                <a:avLst/>
              </a:prstGeom>
              <a:solidFill>
                <a:srgbClr val="D1D09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r>
                  <a:rPr lang="en-US" sz="1000" b="1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rPr>
                  <a:t>QUERY OPTIMIZATION </a:t>
                </a:r>
              </a:p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50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</a:pPr>
                <a:r>
                  <a:rPr lang="en-US" sz="1000" b="0" i="0">
                    <a:solidFill>
                      <a:schemeClr val="bg1"/>
                    </a:solidFill>
                    <a:effectLst/>
                    <a:latin typeface="+mn-lt"/>
                    <a:cs typeface="Arial" panose="020B0604020202020204" pitchFamily="34" charset="0"/>
                  </a:rPr>
                  <a:t>Ensure SQL queries are optimized for performance through indexing and tuning</a:t>
                </a:r>
                <a:endParaRPr lang="en-US" sz="1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632B9C45-4B69-0261-D30F-4CC55D0F49E5}"/>
                </a:ext>
              </a:extLst>
            </p:cNvPr>
            <p:cNvGrpSpPr/>
            <p:nvPr/>
          </p:nvGrpSpPr>
          <p:grpSpPr>
            <a:xfrm>
              <a:off x="6321826" y="4732231"/>
              <a:ext cx="5169732" cy="1003289"/>
              <a:chOff x="-618337" y="3671338"/>
              <a:chExt cx="5169732" cy="1003289"/>
            </a:xfrm>
            <a:solidFill>
              <a:schemeClr val="bg2">
                <a:lumMod val="50000"/>
              </a:schemeClr>
            </a:solidFill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8A5AB14E-1367-A047-D890-73031328B89E}"/>
                  </a:ext>
                </a:extLst>
              </p:cNvPr>
              <p:cNvSpPr/>
              <p:nvPr/>
            </p:nvSpPr>
            <p:spPr bwMode="auto">
              <a:xfrm>
                <a:off x="3824289" y="3671338"/>
                <a:ext cx="727106" cy="72710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scene3d>
                <a:camera prst="isometricTopUp"/>
                <a:lightRig rig="threePt" dir="t"/>
              </a:scene3d>
              <a:sp3d extrusionH="787400"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07ECD552-E95A-C243-46B9-EA59CD4974C1}"/>
                  </a:ext>
                </a:extLst>
              </p:cNvPr>
              <p:cNvSpPr/>
              <p:nvPr/>
            </p:nvSpPr>
            <p:spPr bwMode="auto">
              <a:xfrm>
                <a:off x="-618337" y="4034547"/>
                <a:ext cx="4290654" cy="6400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58" name="TextBox 31">
              <a:extLst>
                <a:ext uri="{FF2B5EF4-FFF2-40B4-BE49-F238E27FC236}">
                  <a16:creationId xmlns:a16="http://schemas.microsoft.com/office/drawing/2014/main" id="{6057C6C8-A89D-410F-4C87-32C69116E13F}"/>
                </a:ext>
              </a:extLst>
            </p:cNvPr>
            <p:cNvSpPr txBox="1"/>
            <p:nvPr/>
          </p:nvSpPr>
          <p:spPr>
            <a:xfrm>
              <a:off x="4955606" y="2136644"/>
              <a:ext cx="42112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1pPr>
              <a:lvl2pPr marL="515813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2pPr>
              <a:lvl3pPr marL="1031626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3pPr>
              <a:lvl4pPr marL="1547439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4pPr>
              <a:lvl5pPr marL="2063252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5pPr>
              <a:lvl6pPr marL="2579065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6pPr>
              <a:lvl7pPr marL="3094878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7pPr>
              <a:lvl8pPr marL="3610691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8pPr>
              <a:lvl9pPr marL="4126504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9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</a:pPr>
              <a:endParaRPr lang="en-US" sz="1000" b="1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</a:pPr>
              <a:r>
                <a:rPr lang="en-US" sz="1000" b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DATABASE CREATION</a:t>
              </a:r>
            </a:p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</a:pPr>
              <a:endParaRPr lang="en-US" sz="500" b="1" i="0"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endParaRPr>
            </a:p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</a:pPr>
              <a:r>
                <a:rPr lang="en-US" sz="1000" b="0" i="0">
                  <a:solidFill>
                    <a:schemeClr val="bg1"/>
                  </a:solidFill>
                  <a:effectLst/>
                  <a:latin typeface="+mn-lt"/>
                  <a:cs typeface="Arial" panose="020B0604020202020204" pitchFamily="34" charset="0"/>
                </a:rPr>
                <a:t>Develop the database schema, including tables, relationships, and constraints.</a:t>
              </a:r>
              <a:endParaRPr lang="en-US" sz="1000">
                <a:solidFill>
                  <a:schemeClr val="bg1"/>
                </a:solidFill>
                <a:latin typeface="+mn-lt"/>
                <a:ea typeface="Bogle" charset="0"/>
                <a:cs typeface="Arial" panose="020B0604020202020204" pitchFamily="34" charset="0"/>
              </a:endParaRPr>
            </a:p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1000">
                <a:solidFill>
                  <a:schemeClr val="bg1"/>
                </a:solidFill>
                <a:latin typeface="+mn-lt"/>
                <a:cs typeface="+mn-cs"/>
              </a:endParaRPr>
            </a:p>
            <a:p>
              <a:endParaRPr lang="en-US" sz="100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23F9B521-CFC2-FA07-FEFB-0C93E891FE1A}"/>
                </a:ext>
              </a:extLst>
            </p:cNvPr>
            <p:cNvGrpSpPr/>
            <p:nvPr/>
          </p:nvGrpSpPr>
          <p:grpSpPr>
            <a:xfrm>
              <a:off x="5342965" y="2850934"/>
              <a:ext cx="5103168" cy="1003288"/>
              <a:chOff x="-1597198" y="1790043"/>
              <a:chExt cx="5103168" cy="1003290"/>
            </a:xfrm>
            <a:solidFill>
              <a:srgbClr val="006666"/>
            </a:solidFill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88BD9032-C1F6-8302-7732-D328C9BAE929}"/>
                  </a:ext>
                </a:extLst>
              </p:cNvPr>
              <p:cNvSpPr/>
              <p:nvPr/>
            </p:nvSpPr>
            <p:spPr bwMode="auto">
              <a:xfrm>
                <a:off x="-1597198" y="2153252"/>
                <a:ext cx="4224089" cy="640081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984263-73E0-BFA7-0FAE-0800CF607839}"/>
                  </a:ext>
                </a:extLst>
              </p:cNvPr>
              <p:cNvSpPr/>
              <p:nvPr/>
            </p:nvSpPr>
            <p:spPr bwMode="auto">
              <a:xfrm>
                <a:off x="2778864" y="1790043"/>
                <a:ext cx="727106" cy="72710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scene3d>
                <a:camera prst="isometricTopUp"/>
                <a:lightRig rig="threePt" dir="t"/>
              </a:scene3d>
              <a:sp3d extrusionH="787400"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262626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60" name="TextBox 32">
              <a:extLst>
                <a:ext uri="{FF2B5EF4-FFF2-40B4-BE49-F238E27FC236}">
                  <a16:creationId xmlns:a16="http://schemas.microsoft.com/office/drawing/2014/main" id="{498BC36B-D4D0-5E2E-7954-B9A510FD78A6}"/>
                </a:ext>
              </a:extLst>
            </p:cNvPr>
            <p:cNvSpPr txBox="1"/>
            <p:nvPr/>
          </p:nvSpPr>
          <p:spPr>
            <a:xfrm>
              <a:off x="5342965" y="3253956"/>
              <a:ext cx="42848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1pPr>
              <a:lvl2pPr marL="515813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2pPr>
              <a:lvl3pPr marL="1031626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3pPr>
              <a:lvl4pPr marL="1547439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4pPr>
              <a:lvl5pPr marL="2063252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5pPr>
              <a:lvl6pPr marL="2579065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6pPr>
              <a:lvl7pPr marL="3094878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7pPr>
              <a:lvl8pPr marL="3610691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8pPr>
              <a:lvl9pPr marL="4126504" algn="l" defTabSz="1031626" rtl="0" eaLnBrk="1" latinLnBrk="0" hangingPunct="1">
                <a:defRPr sz="2000" kern="1200">
                  <a:solidFill>
                    <a:srgbClr val="262626"/>
                  </a:solidFill>
                  <a:latin typeface="Roboto Condensed"/>
                  <a:cs typeface="FontAwesome"/>
                </a:defRPr>
              </a:lvl9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en-US" sz="1000" b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SCRIPT DEVELOPMENT</a:t>
              </a:r>
            </a:p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50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  <a:p>
              <a:pPr algn="l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sz="1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Write DDL, DML scripts, and create stored procedures, triggers, and views.</a:t>
              </a:r>
              <a:endParaRPr lang="en-US" sz="1000">
                <a:solidFill>
                  <a:schemeClr val="bg1"/>
                </a:solidFill>
                <a:latin typeface="+mn-lt"/>
                <a:ea typeface="Bogle" charset="0"/>
                <a:cs typeface="Arial" panose="020B0604020202020204" pitchFamily="34" charset="0"/>
              </a:endParaRPr>
            </a:p>
            <a:p>
              <a:endPara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0D45469C-3B74-6414-A248-DCC740505BF7}"/>
                </a:ext>
              </a:extLst>
            </p:cNvPr>
            <p:cNvGrpSpPr/>
            <p:nvPr/>
          </p:nvGrpSpPr>
          <p:grpSpPr>
            <a:xfrm>
              <a:off x="9766569" y="2623629"/>
              <a:ext cx="648499" cy="649042"/>
              <a:chOff x="2779491" y="2517212"/>
              <a:chExt cx="648499" cy="649042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E841E60-F3E5-C151-AA16-389326D1D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rgbClr val="4C9494"/>
              </a:solidFill>
              <a:ln w="1905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 sz="100" b="1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C6DEB8A-CAE5-5C95-B5EC-AC9460341D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5044" y="2593873"/>
                <a:ext cx="498845" cy="499263"/>
              </a:xfrm>
              <a:prstGeom prst="ellipse">
                <a:avLst/>
              </a:prstGeom>
              <a:solidFill>
                <a:srgbClr val="006666"/>
              </a:solidFill>
              <a:ln w="1905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02</a:t>
                </a:r>
                <a:endParaRPr lang="en-US" sz="1200" b="1">
                  <a:latin typeface="Roboto Medium"/>
                </a:endParaRPr>
              </a:p>
            </p:txBody>
          </p: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08360CFB-AF4D-38F5-5F92-3A63B3A5A821}"/>
                </a:ext>
              </a:extLst>
            </p:cNvPr>
            <p:cNvGrpSpPr/>
            <p:nvPr/>
          </p:nvGrpSpPr>
          <p:grpSpPr>
            <a:xfrm>
              <a:off x="10321399" y="3570799"/>
              <a:ext cx="648499" cy="649042"/>
              <a:chOff x="3287425" y="3613920"/>
              <a:chExt cx="648499" cy="649042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39BBC2C6-DB24-79D5-0C2A-3B8B749596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rgbClr val="E2E1C0"/>
              </a:solidFill>
              <a:ln w="1905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 sz="100" b="1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422EBE3-7E0A-EDA9-6832-0DC5E96FC9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1" y="3684554"/>
                <a:ext cx="498845" cy="499263"/>
              </a:xfrm>
              <a:prstGeom prst="ellipse">
                <a:avLst/>
              </a:prstGeom>
              <a:solidFill>
                <a:srgbClr val="D1D09B"/>
              </a:solidFill>
              <a:ln w="1905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03</a:t>
                </a:r>
                <a:endParaRPr lang="en-US" sz="1200" b="1">
                  <a:latin typeface="Roboto Medium"/>
                </a:endParaRPr>
              </a:p>
            </p:txBody>
          </p: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F461D4ED-A210-845F-F0E6-E100A9E0B872}"/>
                </a:ext>
              </a:extLst>
            </p:cNvPr>
            <p:cNvGrpSpPr/>
            <p:nvPr/>
          </p:nvGrpSpPr>
          <p:grpSpPr>
            <a:xfrm>
              <a:off x="10843059" y="4517968"/>
              <a:ext cx="648499" cy="649042"/>
              <a:chOff x="5249342" y="1406453"/>
              <a:chExt cx="648499" cy="649042"/>
            </a:xfrm>
          </p:grpSpPr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B98E71BF-6088-E968-D0E1-AAD462EA12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rgbClr val="C2C2C2"/>
              </a:solidFill>
              <a:ln w="1905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endParaRPr lang="en-US" sz="100" b="1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FEA1571-E60E-8089-2C34-AE1A868644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8" y="1472807"/>
                <a:ext cx="498845" cy="49926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905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1pPr>
                <a:lvl2pPr marL="515813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2pPr>
                <a:lvl3pPr marL="1031626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3pPr>
                <a:lvl4pPr marL="1547439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4pPr>
                <a:lvl5pPr marL="2063252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5pPr>
                <a:lvl6pPr marL="2579065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6pPr>
                <a:lvl7pPr marL="3094878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7pPr>
                <a:lvl8pPr marL="3610691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8pPr>
                <a:lvl9pPr marL="4126504" algn="l" defTabSz="1031626" rtl="0" eaLnBrk="1" latinLnBrk="0" hangingPunct="1">
                  <a:defRPr sz="2000" kern="1200">
                    <a:solidFill>
                      <a:srgbClr val="FFFFFF"/>
                    </a:solidFill>
                    <a:latin typeface="Roboto Condensed"/>
                    <a:cs typeface="FontAwesome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04</a:t>
                </a:r>
                <a:endParaRPr lang="en-US" sz="1200" b="1">
                  <a:latin typeface="Roboto Medium"/>
                </a:endParaRPr>
              </a:p>
            </p:txBody>
          </p:sp>
        </p:grp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D3529270-A5E7-94A1-86F2-C0B188C150BF}"/>
              </a:ext>
            </a:extLst>
          </p:cNvPr>
          <p:cNvSpPr txBox="1"/>
          <p:nvPr/>
        </p:nvSpPr>
        <p:spPr>
          <a:xfrm>
            <a:off x="6380576" y="4790241"/>
            <a:ext cx="4093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000" b="1">
                <a:solidFill>
                  <a:schemeClr val="bg1"/>
                </a:solidFill>
                <a:latin typeface="+mj-lt"/>
                <a:cs typeface="+mn-cs"/>
              </a:rPr>
              <a:t>SECURITY IMPLEMENTATION</a:t>
            </a:r>
            <a:endParaRPr lang="en-US" sz="1000">
              <a:solidFill>
                <a:schemeClr val="bg1"/>
              </a:solidFill>
              <a:latin typeface="+mj-lt"/>
              <a:cs typeface="+mn-cs"/>
            </a:endParaRPr>
          </a:p>
          <a:p>
            <a:pPr algn="l" eaLnBrk="1" fontAlgn="auto" hangingPunct="1">
              <a:spcBef>
                <a:spcPct val="200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000" b="0" i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Apply role-based access controls (RBAC), encryption, and other security measures to protect data.</a:t>
            </a:r>
            <a:endParaRPr lang="en-US" sz="1000">
              <a:solidFill>
                <a:schemeClr val="bg1"/>
              </a:solidFill>
              <a:latin typeface="+mn-lt"/>
              <a:ea typeface="Bogle" charset="0"/>
              <a:cs typeface="Arial" panose="020B0604020202020204" pitchFamily="34" charset="0"/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4A1CACA-192F-76CD-A418-69FAE5DA43E3}"/>
              </a:ext>
            </a:extLst>
          </p:cNvPr>
          <p:cNvGrpSpPr/>
          <p:nvPr/>
        </p:nvGrpSpPr>
        <p:grpSpPr>
          <a:xfrm>
            <a:off x="9288986" y="1445550"/>
            <a:ext cx="648499" cy="649042"/>
            <a:chOff x="3287425" y="1417883"/>
            <a:chExt cx="648499" cy="649042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358D4FCF-2891-5E60-9285-3B511FA371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rgbClr val="A64C4C"/>
            </a:solidFill>
            <a:ln w="1905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1pPr>
              <a:lvl2pPr marL="515813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2pPr>
              <a:lvl3pPr marL="1031626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3pPr>
              <a:lvl4pPr marL="1547439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4pPr>
              <a:lvl5pPr marL="2063252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5pPr>
              <a:lvl6pPr marL="2579065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6pPr>
              <a:lvl7pPr marL="3094878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7pPr>
              <a:lvl8pPr marL="3610691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8pPr>
              <a:lvl9pPr marL="4126504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9pPr>
            </a:lstStyle>
            <a:p>
              <a:pPr algn="ctr"/>
              <a:endParaRPr lang="en-US" sz="100" b="1">
                <a:solidFill>
                  <a:srgbClr val="FFFFFF"/>
                </a:solidFill>
                <a:latin typeface="Roboto Medium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CD7B498-01C9-CAF9-9BE7-7CE2B3D8A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1" y="1493136"/>
              <a:ext cx="498845" cy="499263"/>
            </a:xfrm>
            <a:prstGeom prst="ellipse">
              <a:avLst/>
            </a:prstGeom>
            <a:solidFill>
              <a:srgbClr val="8B0000"/>
            </a:solidFill>
            <a:ln w="1905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1pPr>
              <a:lvl2pPr marL="515813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2pPr>
              <a:lvl3pPr marL="1031626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3pPr>
              <a:lvl4pPr marL="1547439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4pPr>
              <a:lvl5pPr marL="2063252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5pPr>
              <a:lvl6pPr marL="2579065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6pPr>
              <a:lvl7pPr marL="3094878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7pPr>
              <a:lvl8pPr marL="3610691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8pPr>
              <a:lvl9pPr marL="4126504" algn="l" defTabSz="1031626" rtl="0" eaLnBrk="1" latinLnBrk="0" hangingPunct="1">
                <a:defRPr sz="2000" kern="1200">
                  <a:solidFill>
                    <a:srgbClr val="FFFFFF"/>
                  </a:solidFill>
                  <a:latin typeface="Roboto Condensed"/>
                  <a:cs typeface="FontAwesome"/>
                </a:defRPr>
              </a:lvl9pPr>
            </a:lstStyle>
            <a:p>
              <a:pPr algn="ctr"/>
              <a:r>
                <a:rPr lang="en-US" sz="1200" b="1">
                  <a:solidFill>
                    <a:srgbClr val="FFFFFF"/>
                  </a:solidFill>
                </a:rPr>
                <a:t>01</a:t>
              </a:r>
              <a:endParaRPr lang="en-US" sz="100" b="1">
                <a:solidFill>
                  <a:srgbClr val="FFFFFF"/>
                </a:solidFill>
                <a:latin typeface="Roboto Medium"/>
              </a:endParaRPr>
            </a:p>
          </p:txBody>
        </p:sp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89075DE7-0AF7-4905-CF60-6BAA7B64716F}"/>
              </a:ext>
            </a:extLst>
          </p:cNvPr>
          <p:cNvSpPr txBox="1"/>
          <p:nvPr/>
        </p:nvSpPr>
        <p:spPr>
          <a:xfrm>
            <a:off x="580336" y="3984415"/>
            <a:ext cx="3298937" cy="14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Exit Criteria : </a:t>
            </a:r>
          </a:p>
          <a:p>
            <a:pPr algn="l"/>
            <a:endParaRPr lang="en-US" b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All required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SQL scripts are written, tested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, and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stored in version control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All database components (tables, stored procedures, triggers) are </a:t>
            </a:r>
            <a:r>
              <a:rPr lang="en-US" b="1" kern="100">
                <a:solidFill>
                  <a:srgbClr val="FFFF00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implemented and tested </a:t>
            </a:r>
            <a:r>
              <a:rPr lang="en-US" kern="100">
                <a:solidFill>
                  <a:schemeClr val="bg1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in the development environment.</a:t>
            </a:r>
          </a:p>
        </p:txBody>
      </p:sp>
    </p:spTree>
    <p:extLst>
      <p:ext uri="{BB962C8B-B14F-4D97-AF65-F5344CB8AC3E}">
        <p14:creationId xmlns:p14="http://schemas.microsoft.com/office/powerpoint/2010/main" val="13939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C43BA-A036-C0BA-2EF1-4E9ACE72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D7FAF-D2EA-9050-EB3D-0AE6CCDF3FCB}"/>
              </a:ext>
            </a:extLst>
          </p:cNvPr>
          <p:cNvSpPr txBox="1"/>
          <p:nvPr/>
        </p:nvSpPr>
        <p:spPr>
          <a:xfrm>
            <a:off x="609600" y="290578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</a:t>
            </a: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05 – Testing</a:t>
            </a:r>
          </a:p>
        </p:txBody>
      </p:sp>
    </p:spTree>
    <p:extLst>
      <p:ext uri="{BB962C8B-B14F-4D97-AF65-F5344CB8AC3E}">
        <p14:creationId xmlns:p14="http://schemas.microsoft.com/office/powerpoint/2010/main" val="28025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4CCB9-9C0D-2A31-F472-0BDF0378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32A1ED-FECF-D8AA-0661-30A520DACBF9}"/>
              </a:ext>
            </a:extLst>
          </p:cNvPr>
          <p:cNvSpPr/>
          <p:nvPr/>
        </p:nvSpPr>
        <p:spPr>
          <a:xfrm>
            <a:off x="6033943" y="1390220"/>
            <a:ext cx="5650567" cy="49907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itle 1">
            <a:extLst>
              <a:ext uri="{FF2B5EF4-FFF2-40B4-BE49-F238E27FC236}">
                <a16:creationId xmlns:a16="http://schemas.microsoft.com/office/drawing/2014/main" id="{1C76F869-9761-625D-8F44-82B7C0ABD6D8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Testing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A7B5F6-AEEE-1BEA-4559-570AECB04BE1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89B0E-CD5A-0B33-C90D-10DE92EC38A3}"/>
              </a:ext>
            </a:extLst>
          </p:cNvPr>
          <p:cNvSpPr txBox="1"/>
          <p:nvPr/>
        </p:nvSpPr>
        <p:spPr>
          <a:xfrm>
            <a:off x="327928" y="795130"/>
            <a:ext cx="11276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The primary objective of the </a:t>
            </a:r>
            <a:r>
              <a:rPr lang="en-US" sz="1300" b="1">
                <a:solidFill>
                  <a:schemeClr val="bg2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testing phase 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is to validate the database’s functionality, performance  and security. This ensures that the database operates as intended, meets user requirements and safeguards data integrity.</a:t>
            </a:r>
            <a:endParaRPr lang="en-US" sz="1300" b="1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90E89-1EA5-55BC-289C-197F02C98320}"/>
              </a:ext>
            </a:extLst>
          </p:cNvPr>
          <p:cNvSpPr txBox="1"/>
          <p:nvPr/>
        </p:nvSpPr>
        <p:spPr>
          <a:xfrm>
            <a:off x="7131538" y="1613386"/>
            <a:ext cx="4629104" cy="1517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Unit Testing</a:t>
            </a:r>
            <a:endParaRPr lang="en-US" sz="1200" kern="100">
              <a:solidFill>
                <a:schemeClr val="bg2">
                  <a:lumMod val="10000"/>
                </a:schemeClr>
              </a:solidFill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Validate individual database components, such as</a:t>
            </a:r>
            <a:r>
              <a:rPr lang="en-US" b="1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b="1" kern="100">
                <a:solidFill>
                  <a:srgbClr val="006666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stored procedures, triggers, and views</a:t>
            </a:r>
            <a:r>
              <a:rPr lang="en-US" kern="100">
                <a:solidFill>
                  <a:srgbClr val="006666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Ensure that each script executes correctly and produces the expected results.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Test for compliance with defined constraints (e.g., primary/foreign keys, NOT NULL).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2B008-6528-B40B-308C-93859F549B1E}"/>
              </a:ext>
            </a:extLst>
          </p:cNvPr>
          <p:cNvSpPr txBox="1"/>
          <p:nvPr/>
        </p:nvSpPr>
        <p:spPr>
          <a:xfrm>
            <a:off x="7177359" y="3319899"/>
            <a:ext cx="4581100" cy="20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Performance Testing</a:t>
            </a:r>
            <a:endParaRPr lang="en-US" sz="1200" kern="100">
              <a:solidFill>
                <a:schemeClr val="bg2">
                  <a:lumMod val="10000"/>
                </a:schemeClr>
              </a:solidFill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Load Testing</a:t>
            </a:r>
            <a:r>
              <a:rPr lang="en-US" kern="100">
                <a:solidFill>
                  <a:srgbClr val="006666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+mn-lt"/>
              </a:rPr>
              <a:t>Simulate high user or transaction loads to measure database performance under heavy demand. Popular tools include </a:t>
            </a:r>
            <a:r>
              <a:rPr lang="en-US" b="1">
                <a:solidFill>
                  <a:srgbClr val="006666"/>
                </a:solidFill>
                <a:latin typeface="+mn-lt"/>
              </a:rPr>
              <a:t>SQL Server Distributed Replay, Apache JMeter, LoadRunner</a:t>
            </a:r>
            <a:r>
              <a:rPr lang="en-US">
                <a:solidFill>
                  <a:srgbClr val="006666"/>
                </a:solidFill>
                <a:latin typeface="+mn-lt"/>
              </a:rPr>
              <a:t>, 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+mn-lt"/>
              </a:rPr>
              <a:t>and</a:t>
            </a:r>
            <a:r>
              <a:rPr lang="en-US">
                <a:solidFill>
                  <a:srgbClr val="006666"/>
                </a:solidFill>
                <a:latin typeface="+mn-lt"/>
              </a:rPr>
              <a:t> </a:t>
            </a:r>
            <a:r>
              <a:rPr lang="en-US" b="1">
                <a:solidFill>
                  <a:srgbClr val="006666"/>
                </a:solidFill>
                <a:latin typeface="+mn-lt"/>
              </a:rPr>
              <a:t>Benchmark Factory</a:t>
            </a:r>
            <a:r>
              <a:rPr lang="en-US">
                <a:solidFill>
                  <a:srgbClr val="006666"/>
                </a:solidFill>
                <a:latin typeface="+mn-lt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kern="100">
              <a:solidFill>
                <a:srgbClr val="006666"/>
              </a:solidFill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Query Optimization: </a:t>
            </a: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Use tools like </a:t>
            </a:r>
            <a:r>
              <a:rPr lang="en-US" b="1" kern="100">
                <a:solidFill>
                  <a:srgbClr val="006666"/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execution plans </a:t>
            </a: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to identify and resolve slow-running queries.</a:t>
            </a:r>
          </a:p>
          <a:p>
            <a:pPr algn="l"/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BDD33-73D6-0039-0253-0139DDDCD790}"/>
              </a:ext>
            </a:extLst>
          </p:cNvPr>
          <p:cNvSpPr txBox="1"/>
          <p:nvPr/>
        </p:nvSpPr>
        <p:spPr>
          <a:xfrm>
            <a:off x="7175176" y="5122380"/>
            <a:ext cx="4435577" cy="12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Backup and Recovery Testing</a:t>
            </a:r>
            <a:endParaRPr lang="en-US" sz="1200" kern="10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Validate full, incremental, and differential backups.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Simulate</a:t>
            </a:r>
            <a:r>
              <a:rPr lang="en-US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b="1" kern="100">
                <a:solidFill>
                  <a:srgbClr val="00666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failure scenarios </a:t>
            </a:r>
            <a:r>
              <a:rPr lang="en-US" kern="10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ensure that data can be restored without loss or corruption.</a:t>
            </a: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DAEDC7-C7C1-0FBF-53D4-5C300E647872}"/>
              </a:ext>
            </a:extLst>
          </p:cNvPr>
          <p:cNvGrpSpPr/>
          <p:nvPr/>
        </p:nvGrpSpPr>
        <p:grpSpPr>
          <a:xfrm>
            <a:off x="6193351" y="5195200"/>
            <a:ext cx="788138" cy="807702"/>
            <a:chOff x="5866511" y="5196271"/>
            <a:chExt cx="987936" cy="9887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AA49E5-10EE-2A49-6505-C7305EA5F4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511" y="5196271"/>
              <a:ext cx="987936" cy="98876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bg2">
                  <a:lumMod val="1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Bogle" charset="0"/>
                <a:cs typeface="Bogle" charset="0"/>
              </a:endParaRPr>
            </a:p>
          </p:txBody>
        </p:sp>
        <p:pic>
          <p:nvPicPr>
            <p:cNvPr id="9" name="Picture 4" descr="Backup, backup server, data transaction, data transfer, server, server ...">
              <a:extLst>
                <a:ext uri="{FF2B5EF4-FFF2-40B4-BE49-F238E27FC236}">
                  <a16:creationId xmlns:a16="http://schemas.microsoft.com/office/drawing/2014/main" id="{FBF3CE9B-0E94-6A61-A996-305CACF4E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608" y="5383148"/>
              <a:ext cx="588340" cy="58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23BE6-596C-1F43-2868-59D8A0194E18}"/>
              </a:ext>
            </a:extLst>
          </p:cNvPr>
          <p:cNvGrpSpPr/>
          <p:nvPr/>
        </p:nvGrpSpPr>
        <p:grpSpPr>
          <a:xfrm>
            <a:off x="6186899" y="3415867"/>
            <a:ext cx="788138" cy="807702"/>
            <a:chOff x="5865398" y="3520974"/>
            <a:chExt cx="987936" cy="9887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A6AAD8-9ACB-1F2E-5D9A-3EF9625E2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5398" y="3520974"/>
              <a:ext cx="987936" cy="98876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Bogle" charset="0"/>
                <a:cs typeface="Bogle" charset="0"/>
              </a:endParaRPr>
            </a:p>
          </p:txBody>
        </p:sp>
        <p:pic>
          <p:nvPicPr>
            <p:cNvPr id="12" name="Picture 6" descr="Web Development | Web Design | Mobile App Company in India">
              <a:extLst>
                <a:ext uri="{FF2B5EF4-FFF2-40B4-BE49-F238E27FC236}">
                  <a16:creationId xmlns:a16="http://schemas.microsoft.com/office/drawing/2014/main" id="{AA015C5B-7BCF-47F0-7DD0-F121F9C02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104" y="3608786"/>
              <a:ext cx="703014" cy="703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C928D99F-6FD9-9253-A88D-C0572366410C}"/>
              </a:ext>
            </a:extLst>
          </p:cNvPr>
          <p:cNvSpPr>
            <a:spLocks noChangeAspect="1"/>
          </p:cNvSpPr>
          <p:nvPr/>
        </p:nvSpPr>
        <p:spPr>
          <a:xfrm>
            <a:off x="6191524" y="1699786"/>
            <a:ext cx="788138" cy="807702"/>
          </a:xfrm>
          <a:prstGeom prst="ellipse">
            <a:avLst/>
          </a:prstGeom>
          <a:noFill/>
          <a:ln w="38100" cap="flat" cmpd="sng" algn="ctr">
            <a:solidFill>
              <a:schemeClr val="bg2">
                <a:lumMod val="1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4FDBD0-CC6B-A37C-CAE2-B1E3191FA742}"/>
              </a:ext>
            </a:extLst>
          </p:cNvPr>
          <p:cNvSpPr/>
          <p:nvPr/>
        </p:nvSpPr>
        <p:spPr>
          <a:xfrm>
            <a:off x="461299" y="1779079"/>
            <a:ext cx="4767874" cy="1337263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8B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Entry Criteria : </a:t>
            </a:r>
          </a:p>
          <a:p>
            <a:pPr algn="l"/>
            <a:endParaRPr lang="en-US" b="1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Completed and Stored SQL Scripts in the Development Phase : 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Ensure all </a:t>
            </a:r>
            <a:r>
              <a:rPr lang="en-US" b="1">
                <a:solidFill>
                  <a:srgbClr val="FFFF00"/>
                </a:solidFill>
                <a:cs typeface="Arial" panose="020B0604020202020204" pitchFamily="34" charset="0"/>
              </a:rPr>
              <a:t>SQL scripts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, including </a:t>
            </a:r>
            <a:r>
              <a:rPr lang="en-US" b="1">
                <a:solidFill>
                  <a:srgbClr val="FFFF00"/>
                </a:solidFill>
                <a:cs typeface="Arial" panose="020B0604020202020204" pitchFamily="34" charset="0"/>
              </a:rPr>
              <a:t>DDL, DML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, and any </a:t>
            </a:r>
            <a:r>
              <a:rPr lang="en-US" b="1">
                <a:solidFill>
                  <a:srgbClr val="FFFF00"/>
                </a:solidFill>
                <a:cs typeface="Arial" panose="020B0604020202020204" pitchFamily="34" charset="0"/>
              </a:rPr>
              <a:t>custom procedures or triggers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, are finalized, stored in a version control system, and ready for execution in the test environment.</a:t>
            </a:r>
            <a:endParaRPr lang="en-US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5E5C77-F70D-6E0C-7477-8681BACE54CF}"/>
              </a:ext>
            </a:extLst>
          </p:cNvPr>
          <p:cNvSpPr/>
          <p:nvPr/>
        </p:nvSpPr>
        <p:spPr>
          <a:xfrm>
            <a:off x="439459" y="3608786"/>
            <a:ext cx="4767874" cy="2576247"/>
          </a:xfrm>
          <a:prstGeom prst="roundRect">
            <a:avLst/>
          </a:prstGeom>
          <a:solidFill>
            <a:srgbClr val="006666"/>
          </a:solidFill>
          <a:ln w="38100">
            <a:solidFill>
              <a:srgbClr val="0066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rgbClr val="8B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DECCE-E7E7-B646-F198-58E4CE5277A2}"/>
              </a:ext>
            </a:extLst>
          </p:cNvPr>
          <p:cNvSpPr txBox="1"/>
          <p:nvPr/>
        </p:nvSpPr>
        <p:spPr>
          <a:xfrm>
            <a:off x="558121" y="3688964"/>
            <a:ext cx="4364205" cy="249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Exit Criteria :</a:t>
            </a:r>
          </a:p>
          <a:p>
            <a:pPr algn="l"/>
            <a:endParaRPr lang="en-US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Ensure All Test Cases are Passed: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Verify that all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Segoe UI" panose="020B0502040204020203" pitchFamily="34" charset="0"/>
              </a:rPr>
              <a:t>functional, integration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, and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Segoe UI" panose="020B0502040204020203" pitchFamily="34" charset="0"/>
              </a:rPr>
              <a:t>performance tests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are completed successfully with no unresolved critical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Confirm Database Stability and Security: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Check that the database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Segoe UI" panose="020B0502040204020203" pitchFamily="34" charset="0"/>
              </a:rPr>
              <a:t>operates reliably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under expected loads and all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Segoe UI" panose="020B0502040204020203" pitchFamily="34" charset="0"/>
              </a:rPr>
              <a:t>security measures are validated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Document Results and Resolve Issues: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Record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Segoe UI" panose="020B0502040204020203" pitchFamily="34" charset="0"/>
              </a:rPr>
              <a:t>all test results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 and ensure any identified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Segoe UI" panose="020B0502040204020203" pitchFamily="34" charset="0"/>
              </a:rPr>
              <a:t>defects are fixed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and re-tested before proceeding.</a:t>
            </a:r>
          </a:p>
          <a:p>
            <a:pPr algn="l"/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D7D618D-8151-4E6A-9198-D583B3463AFF}"/>
              </a:ext>
            </a:extLst>
          </p:cNvPr>
          <p:cNvSpPr/>
          <p:nvPr/>
        </p:nvSpPr>
        <p:spPr>
          <a:xfrm>
            <a:off x="5455506" y="2177528"/>
            <a:ext cx="352104" cy="325057"/>
          </a:xfrm>
          <a:prstGeom prst="chevron">
            <a:avLst/>
          </a:prstGeom>
          <a:solidFill>
            <a:srgbClr val="8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58EDA22-7299-FEFB-BF47-F3F9DAD146AC}"/>
              </a:ext>
            </a:extLst>
          </p:cNvPr>
          <p:cNvSpPr/>
          <p:nvPr/>
        </p:nvSpPr>
        <p:spPr>
          <a:xfrm rot="10800000">
            <a:off x="5455506" y="4750559"/>
            <a:ext cx="352104" cy="325057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65" name="Graphic 464" descr="Clipboard Mixed with solid fill">
            <a:extLst>
              <a:ext uri="{FF2B5EF4-FFF2-40B4-BE49-F238E27FC236}">
                <a16:creationId xmlns:a16="http://schemas.microsoft.com/office/drawing/2014/main" id="{D2B567B2-D14B-1DBE-ADCA-9A3458BDB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9255" y="1868959"/>
            <a:ext cx="469355" cy="469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2918FD-1E33-BB21-8038-29BAAF351162}"/>
              </a:ext>
            </a:extLst>
          </p:cNvPr>
          <p:cNvSpPr txBox="1"/>
          <p:nvPr/>
        </p:nvSpPr>
        <p:spPr>
          <a:xfrm>
            <a:off x="5953610" y="6458118"/>
            <a:ext cx="5650567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**Note:</a:t>
            </a:r>
            <a:r>
              <a:rPr lang="en-US" sz="1200" i="1">
                <a:solidFill>
                  <a:srgbClr val="800000"/>
                </a:solidFill>
                <a:latin typeface="Segoe UI"/>
              </a:rPr>
              <a:t> </a:t>
            </a:r>
            <a:r>
              <a:rPr lang="en-US" sz="1200" b="1" i="1">
                <a:solidFill>
                  <a:srgbClr val="8B0000"/>
                </a:solidFill>
                <a:latin typeface="Segoe U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200" b="1" i="1">
                <a:solidFill>
                  <a:srgbClr val="8B0000"/>
                </a:solidFill>
                <a:latin typeface="Segoe UI"/>
              </a:rPr>
              <a:t> </a:t>
            </a:r>
            <a:r>
              <a:rPr lang="en-US" sz="1200" i="1">
                <a:solidFill>
                  <a:srgbClr val="800000"/>
                </a:solidFill>
                <a:latin typeface="Segoe UI"/>
              </a:rPr>
              <a:t>for more info on the Testing Tools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100" b="0" i="1" u="sng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0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CF673-2A12-5080-E572-159C5613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2055CA-5877-4D73-980D-0B3154A5DA2F}"/>
              </a:ext>
            </a:extLst>
          </p:cNvPr>
          <p:cNvSpPr txBox="1"/>
          <p:nvPr/>
        </p:nvSpPr>
        <p:spPr>
          <a:xfrm>
            <a:off x="609600" y="290578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</a:t>
            </a: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06 – Deployment</a:t>
            </a:r>
          </a:p>
        </p:txBody>
      </p:sp>
    </p:spTree>
    <p:extLst>
      <p:ext uri="{BB962C8B-B14F-4D97-AF65-F5344CB8AC3E}">
        <p14:creationId xmlns:p14="http://schemas.microsoft.com/office/powerpoint/2010/main" val="355442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ACC8-AAD6-1C09-A4AB-D3CCDD5A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6CA694B5-AF9E-E467-02A6-3A5A1A17FCEC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000">
                <a:solidFill>
                  <a:srgbClr val="8B0000"/>
                </a:solidFill>
                <a:ea typeface="+mn-ea"/>
                <a:cs typeface="Times New Roman" pitchFamily="18" charset="0"/>
              </a:rPr>
              <a:t>Table of Contents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026DCB-24A9-21A5-BE68-2DB765405F85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Table of Contents</a:t>
            </a:r>
            <a:endParaRPr kumimoji="1" lang="en-US" sz="12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17A661-4E40-4453-6D88-10C63E6A2A57}"/>
              </a:ext>
            </a:extLst>
          </p:cNvPr>
          <p:cNvGrpSpPr/>
          <p:nvPr/>
        </p:nvGrpSpPr>
        <p:grpSpPr>
          <a:xfrm>
            <a:off x="1964602" y="1045409"/>
            <a:ext cx="8712129" cy="4544102"/>
            <a:chOff x="2529693" y="1157048"/>
            <a:chExt cx="8712129" cy="4544102"/>
          </a:xfrm>
        </p:grpSpPr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BB1F633F-BC40-7CF9-5944-DDB87C638A0E}"/>
                </a:ext>
              </a:extLst>
            </p:cNvPr>
            <p:cNvSpPr txBox="1"/>
            <p:nvPr/>
          </p:nvSpPr>
          <p:spPr>
            <a:xfrm>
              <a:off x="3568135" y="3911479"/>
              <a:ext cx="7428909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300" b="1">
                  <a:solidFill>
                    <a:srgbClr val="666666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Essential</a:t>
              </a:r>
              <a:r>
                <a:rPr lang="en-US" sz="1300" b="1">
                  <a:solidFill>
                    <a:srgbClr val="0563C1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sz="1300" b="1">
                  <a:solidFill>
                    <a:srgbClr val="666666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Tools</a:t>
              </a:r>
              <a:endParaRPr lang="en-US" sz="1300" b="1">
                <a:solidFill>
                  <a:srgbClr val="666666"/>
                </a:solidFill>
              </a:endParaRPr>
            </a:p>
            <a:p>
              <a:pPr algn="l"/>
              <a:endParaRPr lang="en-US" sz="1300" b="1">
                <a:solidFill>
                  <a:srgbClr val="666666"/>
                </a:solidFill>
              </a:endParaRPr>
            </a:p>
            <a:p>
              <a:pPr algn="l"/>
              <a:r>
                <a:rPr lang="en-US" sz="1300">
                  <a:solidFill>
                    <a:schemeClr val="accent3">
                      <a:lumMod val="10000"/>
                    </a:schemeClr>
                  </a:solidFill>
                </a:rPr>
                <a:t>Key tools for SQL development, testing, optimization, and database management.</a:t>
              </a:r>
            </a:p>
          </p:txBody>
        </p:sp>
        <p:sp>
          <p:nvSpPr>
            <p:cNvPr id="458" name="Text Placeholder 3">
              <a:extLst>
                <a:ext uri="{FF2B5EF4-FFF2-40B4-BE49-F238E27FC236}">
                  <a16:creationId xmlns:a16="http://schemas.microsoft.com/office/drawing/2014/main" id="{97170434-2DA7-8356-31F4-AFCB8B04BED5}"/>
                </a:ext>
              </a:extLst>
            </p:cNvPr>
            <p:cNvSpPr txBox="1">
              <a:spLocks/>
            </p:cNvSpPr>
            <p:nvPr/>
          </p:nvSpPr>
          <p:spPr>
            <a:xfrm>
              <a:off x="2529702" y="1157048"/>
              <a:ext cx="828369" cy="8708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800000"/>
                  </a:solidFill>
                  <a:latin typeface="Calibri"/>
                  <a:ea typeface="Bogle" charset="0"/>
                  <a:cs typeface="Bogle" charset="0"/>
                </a:rPr>
                <a:t>01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2228D2B2-1837-E203-374A-C8B34D07AF35}"/>
                </a:ext>
              </a:extLst>
            </p:cNvPr>
            <p:cNvSpPr txBox="1"/>
            <p:nvPr/>
          </p:nvSpPr>
          <p:spPr>
            <a:xfrm>
              <a:off x="3568135" y="2213902"/>
              <a:ext cx="7614294" cy="71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300" b="1">
                  <a:solidFill>
                    <a:srgbClr val="006666"/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Key Considerations for Establishing a Robust Database System</a:t>
              </a:r>
              <a:endParaRPr lang="en-US" sz="1300" b="1">
                <a:solidFill>
                  <a:srgbClr val="006666"/>
                </a:solidFill>
              </a:endParaRPr>
            </a:p>
            <a:p>
              <a:pPr algn="l"/>
              <a:br>
                <a:rPr lang="en-US" sz="1300"/>
              </a:br>
              <a:r>
                <a:rPr lang="en-US" sz="1300">
                  <a:solidFill>
                    <a:schemeClr val="accent3">
                      <a:lumMod val="10000"/>
                    </a:schemeClr>
                  </a:solidFill>
                </a:rPr>
                <a:t>Essential factors for building a scalable, efficient, and secure database system</a:t>
              </a:r>
              <a:r>
                <a:rPr lang="en-US" sz="1300"/>
                <a:t>.</a:t>
              </a:r>
            </a:p>
          </p:txBody>
        </p:sp>
        <p:sp>
          <p:nvSpPr>
            <p:cNvPr id="460" name="Text Placeholder 3">
              <a:extLst>
                <a:ext uri="{FF2B5EF4-FFF2-40B4-BE49-F238E27FC236}">
                  <a16:creationId xmlns:a16="http://schemas.microsoft.com/office/drawing/2014/main" id="{64F1D97C-6915-B8B1-81C3-14923197118F}"/>
                </a:ext>
              </a:extLst>
            </p:cNvPr>
            <p:cNvSpPr txBox="1">
              <a:spLocks/>
            </p:cNvSpPr>
            <p:nvPr/>
          </p:nvSpPr>
          <p:spPr>
            <a:xfrm>
              <a:off x="2529694" y="2029405"/>
              <a:ext cx="828369" cy="8708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006666"/>
                  </a:solidFill>
                  <a:latin typeface="Calibri"/>
                  <a:ea typeface="Bogle" charset="0"/>
                  <a:cs typeface="Bogle" charset="0"/>
                </a:rPr>
                <a:t>02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33BCEB23-5DA5-B649-0999-0A24200388FC}"/>
                </a:ext>
              </a:extLst>
            </p:cNvPr>
            <p:cNvSpPr txBox="1"/>
            <p:nvPr/>
          </p:nvSpPr>
          <p:spPr>
            <a:xfrm>
              <a:off x="3568135" y="1361793"/>
              <a:ext cx="7673687" cy="71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300" b="1">
                  <a:solidFill>
                    <a:srgbClr val="8B0000"/>
                  </a:solidFill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Scope and Focus of SQL Playbook</a:t>
              </a:r>
              <a:endParaRPr lang="en-US" sz="1300" b="1">
                <a:solidFill>
                  <a:srgbClr val="8B0000"/>
                </a:solidFill>
              </a:endParaRPr>
            </a:p>
            <a:p>
              <a:pPr algn="l"/>
              <a:br>
                <a:rPr lang="en-US" sz="1300"/>
              </a:br>
              <a:r>
                <a:rPr lang="en-US" sz="1300">
                  <a:solidFill>
                    <a:schemeClr val="accent3">
                      <a:lumMod val="10000"/>
                    </a:schemeClr>
                  </a:solidFill>
                </a:rPr>
                <a:t>Defines the boundaries and areas of emphasis for the structured SQL playbook.</a:t>
              </a:r>
            </a:p>
          </p:txBody>
        </p:sp>
        <p:sp>
          <p:nvSpPr>
            <p:cNvPr id="462" name="Text Placeholder 3">
              <a:extLst>
                <a:ext uri="{FF2B5EF4-FFF2-40B4-BE49-F238E27FC236}">
                  <a16:creationId xmlns:a16="http://schemas.microsoft.com/office/drawing/2014/main" id="{3DE5E40C-7393-1A6F-1C15-72BF1242199E}"/>
                </a:ext>
              </a:extLst>
            </p:cNvPr>
            <p:cNvSpPr txBox="1">
              <a:spLocks/>
            </p:cNvSpPr>
            <p:nvPr/>
          </p:nvSpPr>
          <p:spPr>
            <a:xfrm>
              <a:off x="2529694" y="3028211"/>
              <a:ext cx="828369" cy="738664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D1D09B"/>
                  </a:solidFill>
                  <a:latin typeface="Calibri"/>
                  <a:ea typeface="Bogle" charset="0"/>
                  <a:cs typeface="Bogle" charset="0"/>
                </a:rPr>
                <a:t>03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774FD7AE-6D61-7699-298B-3F88EDCE5593}"/>
                </a:ext>
              </a:extLst>
            </p:cNvPr>
            <p:cNvSpPr txBox="1"/>
            <p:nvPr/>
          </p:nvSpPr>
          <p:spPr>
            <a:xfrm>
              <a:off x="3568135" y="3054372"/>
              <a:ext cx="7614293" cy="71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300" b="1">
                  <a:solidFill>
                    <a:srgbClr val="D1D09B"/>
                  </a:solidFill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Software Development Lifecycle (SDLC)</a:t>
              </a:r>
              <a:endParaRPr lang="en-US" sz="1300" b="1">
                <a:solidFill>
                  <a:srgbClr val="D1D09B"/>
                </a:solidFill>
              </a:endParaRPr>
            </a:p>
            <a:p>
              <a:pPr algn="l"/>
              <a:br>
                <a:rPr lang="en-US" sz="1300"/>
              </a:br>
              <a:r>
                <a:rPr lang="en-US" sz="1300">
                  <a:solidFill>
                    <a:schemeClr val="accent3">
                      <a:lumMod val="10000"/>
                    </a:schemeClr>
                  </a:solidFill>
                </a:rPr>
                <a:t>An overview of the stages involved in SQL and database project development.</a:t>
              </a:r>
            </a:p>
          </p:txBody>
        </p:sp>
        <p:sp>
          <p:nvSpPr>
            <p:cNvPr id="464" name="Text Placeholder 3">
              <a:extLst>
                <a:ext uri="{FF2B5EF4-FFF2-40B4-BE49-F238E27FC236}">
                  <a16:creationId xmlns:a16="http://schemas.microsoft.com/office/drawing/2014/main" id="{FF874EE5-9174-086F-E5EB-C1517EA85FEE}"/>
                </a:ext>
              </a:extLst>
            </p:cNvPr>
            <p:cNvSpPr txBox="1">
              <a:spLocks/>
            </p:cNvSpPr>
            <p:nvPr/>
          </p:nvSpPr>
          <p:spPr>
            <a:xfrm>
              <a:off x="2529694" y="3754122"/>
              <a:ext cx="828369" cy="8708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666666"/>
                  </a:solidFill>
                  <a:latin typeface="Calibri"/>
                  <a:ea typeface="Bogle" charset="0"/>
                  <a:cs typeface="Bogle" charset="0"/>
                </a:rPr>
                <a:t>04</a:t>
              </a:r>
            </a:p>
          </p:txBody>
        </p:sp>
        <p:sp>
          <p:nvSpPr>
            <p:cNvPr id="465" name="Text Placeholder 3">
              <a:extLst>
                <a:ext uri="{FF2B5EF4-FFF2-40B4-BE49-F238E27FC236}">
                  <a16:creationId xmlns:a16="http://schemas.microsoft.com/office/drawing/2014/main" id="{040FA722-E7A1-D94D-0148-EC4294CA09C8}"/>
                </a:ext>
              </a:extLst>
            </p:cNvPr>
            <p:cNvSpPr txBox="1">
              <a:spLocks/>
            </p:cNvSpPr>
            <p:nvPr/>
          </p:nvSpPr>
          <p:spPr>
            <a:xfrm>
              <a:off x="2529693" y="4649531"/>
              <a:ext cx="828369" cy="8708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 typeface="Arial" pitchFamily="34" charset="0"/>
                <a:buNone/>
                <a:defRPr/>
              </a:pPr>
              <a:r>
                <a:rPr lang="en-US" sz="4800">
                  <a:solidFill>
                    <a:srgbClr val="E8CBCB"/>
                  </a:solidFill>
                  <a:latin typeface="Calibri"/>
                  <a:ea typeface="Bogle" charset="0"/>
                  <a:cs typeface="Bogle" charset="0"/>
                </a:rPr>
                <a:t>05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2DF9DF09-F907-99CB-236B-EDB211B9FC19}"/>
                </a:ext>
              </a:extLst>
            </p:cNvPr>
            <p:cNvSpPr txBox="1"/>
            <p:nvPr/>
          </p:nvSpPr>
          <p:spPr>
            <a:xfrm>
              <a:off x="3597831" y="4788592"/>
              <a:ext cx="5887536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300" b="1">
                  <a:solidFill>
                    <a:srgbClr val="E8CBCB"/>
                  </a:solidFill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Appendix</a:t>
              </a:r>
              <a:endParaRPr lang="en-US" sz="1300" b="1">
                <a:solidFill>
                  <a:srgbClr val="E8CBCB"/>
                </a:solidFill>
              </a:endParaRPr>
            </a:p>
            <a:p>
              <a:pPr algn="l"/>
              <a:br>
                <a:rPr lang="en-US" sz="1300"/>
              </a:br>
              <a:r>
                <a:rPr lang="en-US" sz="1300">
                  <a:solidFill>
                    <a:schemeClr val="accent3">
                      <a:lumMod val="10000"/>
                    </a:schemeClr>
                  </a:solidFill>
                </a:rPr>
                <a:t>Additional resources and supporting materials for reference and further understanding.</a:t>
              </a: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D37599E3-FE0A-B1F4-37EE-41611522479F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39" y="4730218"/>
              <a:ext cx="588753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28E74A5-CC5F-0674-A5FE-0033285B0EBA}"/>
                </a:ext>
              </a:extLst>
            </p:cNvPr>
            <p:cNvCxnSpPr>
              <a:cxnSpLocks/>
            </p:cNvCxnSpPr>
            <p:nvPr/>
          </p:nvCxnSpPr>
          <p:spPr>
            <a:xfrm>
              <a:off x="3659877" y="3842723"/>
              <a:ext cx="5887537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6A3CE044-3A6E-3009-87C3-5364CE179E24}"/>
                </a:ext>
              </a:extLst>
            </p:cNvPr>
            <p:cNvCxnSpPr>
              <a:cxnSpLocks/>
            </p:cNvCxnSpPr>
            <p:nvPr/>
          </p:nvCxnSpPr>
          <p:spPr>
            <a:xfrm>
              <a:off x="3650911" y="3008031"/>
              <a:ext cx="5887537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2E8C6634-8C34-1BAF-D0CD-533546CDD54E}"/>
                </a:ext>
              </a:extLst>
            </p:cNvPr>
            <p:cNvCxnSpPr>
              <a:cxnSpLocks/>
            </p:cNvCxnSpPr>
            <p:nvPr/>
          </p:nvCxnSpPr>
          <p:spPr>
            <a:xfrm>
              <a:off x="3650911" y="2164854"/>
              <a:ext cx="5887537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42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B8FD5-BB37-2BBD-855B-5884EF81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903FC-20CF-C8F6-72BE-B7483ED9B5BA}"/>
              </a:ext>
            </a:extLst>
          </p:cNvPr>
          <p:cNvSpPr/>
          <p:nvPr/>
        </p:nvSpPr>
        <p:spPr>
          <a:xfrm>
            <a:off x="5983909" y="1309703"/>
            <a:ext cx="5622783" cy="49908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itle 1">
            <a:extLst>
              <a:ext uri="{FF2B5EF4-FFF2-40B4-BE49-F238E27FC236}">
                <a16:creationId xmlns:a16="http://schemas.microsoft.com/office/drawing/2014/main" id="{BDA29F74-E68F-A1A0-64F4-C6DBA1C0A793}"/>
              </a:ext>
            </a:extLst>
          </p:cNvPr>
          <p:cNvSpPr txBox="1">
            <a:spLocks/>
          </p:cNvSpPr>
          <p:nvPr/>
        </p:nvSpPr>
        <p:spPr>
          <a:xfrm>
            <a:off x="327928" y="282470"/>
            <a:ext cx="10985531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10000"/>
              </a:spcBef>
              <a:defRPr/>
            </a:pPr>
            <a:r>
              <a:rPr lang="en-US" sz="2000">
                <a:solidFill>
                  <a:srgbClr val="8B0000"/>
                </a:solidFill>
                <a:cs typeface="Segoe UI" panose="020B0502040204020203" pitchFamily="34" charset="0"/>
              </a:rPr>
              <a:t>Deployment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C1A497E7-E7C7-E26A-4F04-AAFB40F9724D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SDLC Phases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FDFE51E9-5D91-2152-8BDE-3F37FCAE42CC}"/>
              </a:ext>
            </a:extLst>
          </p:cNvPr>
          <p:cNvSpPr txBox="1"/>
          <p:nvPr/>
        </p:nvSpPr>
        <p:spPr>
          <a:xfrm>
            <a:off x="327928" y="687213"/>
            <a:ext cx="108613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>
                <a:solidFill>
                  <a:prstClr val="black"/>
                </a:solidFill>
                <a:latin typeface="+mn-lt"/>
                <a:cs typeface="Segoe UI" panose="020B0502040204020203" pitchFamily="34" charset="0"/>
              </a:rPr>
              <a:t>The primary objective of </a:t>
            </a:r>
            <a:r>
              <a:rPr lang="en-US" sz="1300" b="1">
                <a:solidFill>
                  <a:prstClr val="black"/>
                </a:solidFill>
                <a:latin typeface="+mn-lt"/>
                <a:cs typeface="Segoe UI" panose="020B0502040204020203" pitchFamily="34" charset="0"/>
              </a:rPr>
              <a:t>deployment phase </a:t>
            </a:r>
            <a:r>
              <a:rPr lang="en-US" sz="1300">
                <a:solidFill>
                  <a:prstClr val="black"/>
                </a:solidFill>
                <a:latin typeface="+mn-lt"/>
                <a:cs typeface="Segoe UI" panose="020B0502040204020203" pitchFamily="34" charset="0"/>
              </a:rPr>
              <a:t>is to transition the finalized database to the production environment, ensuring seamless integration, data integrity, and optimal performance for end-users.</a:t>
            </a:r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1C965C7B-3872-6BF2-1DC2-4506099F8520}"/>
              </a:ext>
            </a:extLst>
          </p:cNvPr>
          <p:cNvSpPr/>
          <p:nvPr/>
        </p:nvSpPr>
        <p:spPr>
          <a:xfrm>
            <a:off x="476780" y="1309702"/>
            <a:ext cx="4660312" cy="2418245"/>
          </a:xfrm>
          <a:prstGeom prst="roundRect">
            <a:avLst/>
          </a:prstGeom>
          <a:solidFill>
            <a:srgbClr val="8B0000"/>
          </a:solidFill>
          <a:ln w="38100" cap="flat" cmpd="sng" algn="ctr">
            <a:solidFill>
              <a:srgbClr val="8B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91376A20-94BF-DAA3-DA99-3B554F1A44F4}"/>
              </a:ext>
            </a:extLst>
          </p:cNvPr>
          <p:cNvSpPr/>
          <p:nvPr/>
        </p:nvSpPr>
        <p:spPr>
          <a:xfrm>
            <a:off x="476780" y="3882321"/>
            <a:ext cx="4696471" cy="2418245"/>
          </a:xfrm>
          <a:prstGeom prst="roundRect">
            <a:avLst/>
          </a:prstGeom>
          <a:solidFill>
            <a:srgbClr val="006666"/>
          </a:solidFill>
          <a:ln w="38100" cap="flat" cmpd="sng" algn="ctr">
            <a:solidFill>
              <a:srgbClr val="0066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009D8F5F-1B73-8D85-B2EA-4FD0544F8744}"/>
              </a:ext>
            </a:extLst>
          </p:cNvPr>
          <p:cNvSpPr txBox="1"/>
          <p:nvPr/>
        </p:nvSpPr>
        <p:spPr>
          <a:xfrm>
            <a:off x="575114" y="1334030"/>
            <a:ext cx="4566303" cy="262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Entry Criteria : </a:t>
            </a:r>
          </a:p>
          <a:p>
            <a:pPr algn="l"/>
            <a:endParaRPr lang="en-US" kern="100">
              <a:solidFill>
                <a:prstClr val="white"/>
              </a:solidFill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171450" indent="-171450" algn="l">
              <a:lnSpc>
                <a:spcPct val="107000"/>
              </a:lnSpc>
              <a:spcAft>
                <a:spcPts val="800"/>
              </a:spcAft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b="1" kern="100">
                <a:solidFill>
                  <a:prstClr val="white"/>
                </a:solidFill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Approval for Production Deployment:</a:t>
            </a:r>
            <a:br>
              <a:rPr lang="en-US" kern="100">
                <a:solidFill>
                  <a:prstClr val="white"/>
                </a:solidFill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</a:b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Ensure all </a:t>
            </a:r>
            <a:r>
              <a:rPr lang="en-US" b="1" kern="100">
                <a:solidFill>
                  <a:srgbClr val="FFFF00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stakeholders have reviewed and approved </a:t>
            </a: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the deployment plan and final database structure.</a:t>
            </a:r>
          </a:p>
          <a:p>
            <a:pPr marL="171450" indent="-171450" algn="l">
              <a:lnSpc>
                <a:spcPct val="107000"/>
              </a:lnSpc>
              <a:spcAft>
                <a:spcPts val="800"/>
              </a:spcAft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b="1" kern="100">
                <a:solidFill>
                  <a:prstClr val="white"/>
                </a:solidFill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Thorough Testing Completed:</a:t>
            </a:r>
            <a:br>
              <a:rPr lang="en-US" kern="100">
                <a:solidFill>
                  <a:prstClr val="white"/>
                </a:solidFill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</a:b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All </a:t>
            </a:r>
            <a:r>
              <a:rPr lang="en-US" b="1" kern="100">
                <a:solidFill>
                  <a:srgbClr val="FFFF00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functional, performance</a:t>
            </a: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, and </a:t>
            </a:r>
            <a:r>
              <a:rPr lang="en-US" b="1" kern="100">
                <a:solidFill>
                  <a:srgbClr val="FFFF00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security tests</a:t>
            </a: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 are passed, with no unresolved critical issues.</a:t>
            </a:r>
          </a:p>
          <a:p>
            <a:pPr marL="171450" indent="-171450" algn="l">
              <a:lnSpc>
                <a:spcPct val="107000"/>
              </a:lnSpc>
              <a:spcAft>
                <a:spcPts val="800"/>
              </a:spcAft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b="1" kern="100">
                <a:solidFill>
                  <a:prstClr val="white"/>
                </a:solidFill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Backup of Current Database:</a:t>
            </a:r>
            <a:br>
              <a:rPr lang="en-US" kern="100">
                <a:solidFill>
                  <a:prstClr val="white"/>
                </a:solidFill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</a:b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Take a </a:t>
            </a:r>
            <a:r>
              <a:rPr lang="en-US" b="1" kern="100">
                <a:solidFill>
                  <a:srgbClr val="FFFF00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full backup </a:t>
            </a: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of the existing production database to ensure a </a:t>
            </a:r>
            <a:r>
              <a:rPr lang="en-US" b="1" kern="100">
                <a:solidFill>
                  <a:srgbClr val="FFFF00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rollback option </a:t>
            </a:r>
            <a:r>
              <a:rPr lang="en-US" kern="100">
                <a:solidFill>
                  <a:prstClr val="white"/>
                </a:solidFill>
                <a:latin typeface="+mn-lt"/>
                <a:ea typeface="Aptos" panose="020B0004020202020204" pitchFamily="34" charset="0"/>
                <a:cs typeface="Segoe UI" panose="020B0502040204020203" pitchFamily="34" charset="0"/>
              </a:rPr>
              <a:t>in case of issues.</a:t>
            </a:r>
          </a:p>
          <a:p>
            <a:pPr algn="l"/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6" name="Arrow: Chevron 495">
            <a:extLst>
              <a:ext uri="{FF2B5EF4-FFF2-40B4-BE49-F238E27FC236}">
                <a16:creationId xmlns:a16="http://schemas.microsoft.com/office/drawing/2014/main" id="{210E2D84-EBDF-A00F-EE23-8F4D966D6757}"/>
              </a:ext>
            </a:extLst>
          </p:cNvPr>
          <p:cNvSpPr/>
          <p:nvPr/>
        </p:nvSpPr>
        <p:spPr>
          <a:xfrm>
            <a:off x="5390503" y="1855849"/>
            <a:ext cx="352104" cy="325057"/>
          </a:xfrm>
          <a:prstGeom prst="chevron">
            <a:avLst/>
          </a:prstGeom>
          <a:solidFill>
            <a:srgbClr val="8B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7" name="Arrow: Chevron 496">
            <a:extLst>
              <a:ext uri="{FF2B5EF4-FFF2-40B4-BE49-F238E27FC236}">
                <a16:creationId xmlns:a16="http://schemas.microsoft.com/office/drawing/2014/main" id="{761F989E-1CB7-388F-DD2A-E2A6FE618AC4}"/>
              </a:ext>
            </a:extLst>
          </p:cNvPr>
          <p:cNvSpPr/>
          <p:nvPr/>
        </p:nvSpPr>
        <p:spPr>
          <a:xfrm rot="10800000">
            <a:off x="5390503" y="4428880"/>
            <a:ext cx="352104" cy="325057"/>
          </a:xfrm>
          <a:prstGeom prst="chevron">
            <a:avLst/>
          </a:prstGeom>
          <a:solidFill>
            <a:srgbClr val="006666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1ECD25F1-6917-0EE6-B4A1-4037F744992A}"/>
              </a:ext>
            </a:extLst>
          </p:cNvPr>
          <p:cNvSpPr txBox="1"/>
          <p:nvPr/>
        </p:nvSpPr>
        <p:spPr>
          <a:xfrm>
            <a:off x="585308" y="3931502"/>
            <a:ext cx="4443256" cy="268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Exit Criteria :</a:t>
            </a:r>
          </a:p>
          <a:p>
            <a:pPr algn="l"/>
            <a:endParaRPr lang="en-US" b="1">
              <a:solidFill>
                <a:prstClr val="white"/>
              </a:solidFill>
              <a:latin typeface="+mj-lt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Validation of Database Functionality:</a:t>
            </a:r>
            <a:br>
              <a:rPr lang="en-US" altLang="en-US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</a:b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Confirm all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queries, stored procedures, and triggers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 are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functioning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 as expected in the production environment.</a:t>
            </a: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>
              <a:solidFill>
                <a:prstClr val="white"/>
              </a:solidFill>
              <a:latin typeface="+mj-lt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Performance Metrics Check:</a:t>
            </a:r>
            <a:br>
              <a:rPr lang="en-US" altLang="en-US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</a:b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Ensure performance metrics such as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query execution times 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and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resource utilization 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meet predefined thresholds</a:t>
            </a: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>
              <a:solidFill>
                <a:prstClr val="white"/>
              </a:solidFill>
              <a:latin typeface="+mj-lt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Stakeholder Approval:</a:t>
            </a:r>
            <a:br>
              <a:rPr lang="en-US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</a:br>
            <a:r>
              <a:rPr 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Obtain </a:t>
            </a:r>
            <a:r>
              <a:rPr 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confirmation from stakeholders</a:t>
            </a:r>
            <a:r>
              <a:rPr 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 that the deployment is successful and meets all project requirements.</a:t>
            </a:r>
            <a:endParaRPr lang="en-US" b="1">
              <a:solidFill>
                <a:prstClr val="white"/>
              </a:solidFill>
              <a:latin typeface="+mn-lt"/>
              <a:cs typeface="Segoe UI" panose="020B0502040204020203" pitchFamily="34" charset="0"/>
            </a:endParaRPr>
          </a:p>
          <a:p>
            <a:pPr algn="l"/>
            <a:endParaRPr lang="en-US" b="1">
              <a:solidFill>
                <a:prstClr val="white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endParaRPr lang="en-US" b="1">
              <a:solidFill>
                <a:prstClr val="white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8BD2358-559C-BE1D-C654-FC8291B0AD57}"/>
              </a:ext>
            </a:extLst>
          </p:cNvPr>
          <p:cNvSpPr>
            <a:spLocks noChangeAspect="1"/>
          </p:cNvSpPr>
          <p:nvPr/>
        </p:nvSpPr>
        <p:spPr>
          <a:xfrm>
            <a:off x="6198369" y="1485386"/>
            <a:ext cx="78813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sz="100" b="1" kern="0">
              <a:solidFill>
                <a:prstClr val="white"/>
              </a:solidFill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8C2BB1B7-C8CA-D1FB-6F19-6FBAEA07A32D}"/>
              </a:ext>
            </a:extLst>
          </p:cNvPr>
          <p:cNvSpPr txBox="1"/>
          <p:nvPr/>
        </p:nvSpPr>
        <p:spPr>
          <a:xfrm>
            <a:off x="7097420" y="1335804"/>
            <a:ext cx="220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Scripts Deployment 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1962D875-5B7A-1FCC-4C51-59D1B5F4786A}"/>
              </a:ext>
            </a:extLst>
          </p:cNvPr>
          <p:cNvSpPr txBox="1"/>
          <p:nvPr/>
        </p:nvSpPr>
        <p:spPr>
          <a:xfrm>
            <a:off x="7146595" y="1588234"/>
            <a:ext cx="4565938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Deploy the database schema, objects (tables, views, stored procedures, etc.), and initial data to the </a:t>
            </a: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Production environment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Use </a:t>
            </a: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CI/CD pipelines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 or migration tools to ensure consistent and error-free deployment.</a:t>
            </a:r>
          </a:p>
          <a:p>
            <a:pPr algn="l"/>
            <a:endParaRPr lang="en-US" sz="125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DA055C6E-AF83-EDF2-6616-3194485AB80B}"/>
              </a:ext>
            </a:extLst>
          </p:cNvPr>
          <p:cNvSpPr txBox="1"/>
          <p:nvPr/>
        </p:nvSpPr>
        <p:spPr>
          <a:xfrm>
            <a:off x="7097420" y="2522682"/>
            <a:ext cx="220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to End Validation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8D24A5CC-F5CF-73ED-EBB1-8FACFEEB7039}"/>
              </a:ext>
            </a:extLst>
          </p:cNvPr>
          <p:cNvSpPr txBox="1"/>
          <p:nvPr/>
        </p:nvSpPr>
        <p:spPr>
          <a:xfrm>
            <a:off x="7133565" y="2813623"/>
            <a:ext cx="4622712" cy="105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Test the database in combination with the </a:t>
            </a: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application or systems it supports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Ensure all SQL queries, scripts, and stored procedures perform correctly in real-world scenarios.</a:t>
            </a:r>
          </a:p>
          <a:p>
            <a:pPr algn="l"/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3881EE63-8B1B-B2CD-7E42-9466687F29AA}"/>
              </a:ext>
            </a:extLst>
          </p:cNvPr>
          <p:cNvSpPr txBox="1"/>
          <p:nvPr/>
        </p:nvSpPr>
        <p:spPr>
          <a:xfrm>
            <a:off x="7133565" y="3769103"/>
            <a:ext cx="220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 testing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9EA52A81-0D5E-B55D-AC16-AA7C74092FF6}"/>
              </a:ext>
            </a:extLst>
          </p:cNvPr>
          <p:cNvSpPr txBox="1"/>
          <p:nvPr/>
        </p:nvSpPr>
        <p:spPr>
          <a:xfrm>
            <a:off x="7133565" y="4029518"/>
            <a:ext cx="4319526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Allow users or business stakeholders to interact with the system to verify that the </a:t>
            </a: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database meets the functional requirements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Validate reports, dashboards, or outputs generated from the database.</a:t>
            </a:r>
          </a:p>
          <a:p>
            <a:pPr algn="l"/>
            <a:endParaRPr lang="en-US" sz="125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7CE50B38-CAE4-A628-D4A3-175828110DB4}"/>
              </a:ext>
            </a:extLst>
          </p:cNvPr>
          <p:cNvSpPr txBox="1"/>
          <p:nvPr/>
        </p:nvSpPr>
        <p:spPr>
          <a:xfrm>
            <a:off x="7133565" y="5035176"/>
            <a:ext cx="2398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Feedbacks &amp; Adjustments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0E9CE886-6748-04F0-0FFD-93B7550F8F0F}"/>
              </a:ext>
            </a:extLst>
          </p:cNvPr>
          <p:cNvSpPr txBox="1"/>
          <p:nvPr/>
        </p:nvSpPr>
        <p:spPr>
          <a:xfrm>
            <a:off x="7103136" y="5301170"/>
            <a:ext cx="4554134" cy="105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Gather feedback from </a:t>
            </a: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users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and </a:t>
            </a: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testers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 regarding functionality, usability, and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Implement necessary changes and validate the adjustments in the UAT environment.</a:t>
            </a:r>
          </a:p>
          <a:p>
            <a:pPr algn="l"/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D2448582-18B7-20CC-F0B5-A410D50BC053}"/>
              </a:ext>
            </a:extLst>
          </p:cNvPr>
          <p:cNvSpPr>
            <a:spLocks noChangeAspect="1"/>
          </p:cNvSpPr>
          <p:nvPr/>
        </p:nvSpPr>
        <p:spPr>
          <a:xfrm>
            <a:off x="6198369" y="2697138"/>
            <a:ext cx="80702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C24DBA78-4404-C393-AE38-CA9F7AADEAAB}"/>
              </a:ext>
            </a:extLst>
          </p:cNvPr>
          <p:cNvSpPr>
            <a:spLocks noChangeAspect="1"/>
          </p:cNvSpPr>
          <p:nvPr/>
        </p:nvSpPr>
        <p:spPr>
          <a:xfrm>
            <a:off x="6192915" y="3882321"/>
            <a:ext cx="80702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29FA1AFF-C89C-A60D-0348-F22C8BFD6360}"/>
              </a:ext>
            </a:extLst>
          </p:cNvPr>
          <p:cNvSpPr>
            <a:spLocks noChangeAspect="1"/>
          </p:cNvSpPr>
          <p:nvPr/>
        </p:nvSpPr>
        <p:spPr>
          <a:xfrm>
            <a:off x="6199038" y="5148796"/>
            <a:ext cx="80702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pic>
        <p:nvPicPr>
          <p:cNvPr id="511" name="Picture 8" descr="Software Testing Icon - Download in Line Style">
            <a:extLst>
              <a:ext uri="{FF2B5EF4-FFF2-40B4-BE49-F238E27FC236}">
                <a16:creationId xmlns:a16="http://schemas.microsoft.com/office/drawing/2014/main" id="{839DEC84-2E13-7419-67C7-642B237A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76" y="4046102"/>
            <a:ext cx="509645" cy="5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" name="Picture 2" descr="Chat, comment, feedback, list, pen, review icon - Download on Iconfinder">
            <a:extLst>
              <a:ext uri="{FF2B5EF4-FFF2-40B4-BE49-F238E27FC236}">
                <a16:creationId xmlns:a16="http://schemas.microsoft.com/office/drawing/2014/main" id="{6EA934E5-0B92-CC2D-350F-A4DA3DD4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36" y="5306802"/>
            <a:ext cx="579921" cy="5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" name="Picture 4" descr="Checkmark, complete, success, validation icon">
            <a:extLst>
              <a:ext uri="{FF2B5EF4-FFF2-40B4-BE49-F238E27FC236}">
                <a16:creationId xmlns:a16="http://schemas.microsoft.com/office/drawing/2014/main" id="{8740F345-3ED3-6255-9DAD-8AFCF051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42" y="2803767"/>
            <a:ext cx="555807" cy="5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" name="Picture 6" descr="Database, data, storage, file, migration icon - Download on Iconfinder">
            <a:extLst>
              <a:ext uri="{FF2B5EF4-FFF2-40B4-BE49-F238E27FC236}">
                <a16:creationId xmlns:a16="http://schemas.microsoft.com/office/drawing/2014/main" id="{2A6BB768-92D0-9F90-EFA2-F8F1B2CF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77" y="1615085"/>
            <a:ext cx="598552" cy="52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9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64381-1AFF-AF56-CCDE-9CDEEF04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C059BB-6392-73B9-A2E8-8B1C0FA52007}"/>
              </a:ext>
            </a:extLst>
          </p:cNvPr>
          <p:cNvSpPr txBox="1"/>
          <p:nvPr/>
        </p:nvSpPr>
        <p:spPr>
          <a:xfrm>
            <a:off x="609600" y="290578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</a:t>
            </a: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07 – Maintenance</a:t>
            </a:r>
          </a:p>
        </p:txBody>
      </p:sp>
    </p:spTree>
    <p:extLst>
      <p:ext uri="{BB962C8B-B14F-4D97-AF65-F5344CB8AC3E}">
        <p14:creationId xmlns:p14="http://schemas.microsoft.com/office/powerpoint/2010/main" val="23842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9DE6-92BD-449F-C947-DC9A3C9F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4B59D8-0B05-6568-C3A5-3198B473DA3E}"/>
              </a:ext>
            </a:extLst>
          </p:cNvPr>
          <p:cNvSpPr/>
          <p:nvPr/>
        </p:nvSpPr>
        <p:spPr>
          <a:xfrm>
            <a:off x="5987499" y="1181739"/>
            <a:ext cx="5646614" cy="52652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Title 1">
            <a:extLst>
              <a:ext uri="{FF2B5EF4-FFF2-40B4-BE49-F238E27FC236}">
                <a16:creationId xmlns:a16="http://schemas.microsoft.com/office/drawing/2014/main" id="{DBC2A69F-81B3-81AF-0AEF-01AA4206BE88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0985531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10000"/>
              </a:spcBef>
              <a:defRPr/>
            </a:pPr>
            <a:r>
              <a:rPr lang="en-US" sz="2000">
                <a:solidFill>
                  <a:srgbClr val="8B0000"/>
                </a:solidFill>
                <a:cs typeface="Segoe UI" panose="020B0502040204020203" pitchFamily="34" charset="0"/>
              </a:rPr>
              <a:t>Maintenance </a:t>
            </a: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A6FF9D7F-6054-EA02-C3EB-883573E9A836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SDLC Phases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79A326A6-B5B7-EF30-362F-056C6D3B11D5}"/>
              </a:ext>
            </a:extLst>
          </p:cNvPr>
          <p:cNvSpPr txBox="1"/>
          <p:nvPr/>
        </p:nvSpPr>
        <p:spPr>
          <a:xfrm>
            <a:off x="327928" y="678711"/>
            <a:ext cx="108613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The primary objective of </a:t>
            </a:r>
            <a:r>
              <a:rPr lang="en-US" sz="1300" b="1">
                <a:solidFill>
                  <a:schemeClr val="bg2">
                    <a:lumMod val="10000"/>
                  </a:schemeClr>
                </a:solidFill>
                <a:latin typeface="+mn-lt"/>
              </a:rPr>
              <a:t>maintenance phase 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is to ensure long-term performance, security, and scalability of the database system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714E209F-2CD2-B612-64A4-2F190C4E9746}"/>
              </a:ext>
            </a:extLst>
          </p:cNvPr>
          <p:cNvSpPr>
            <a:spLocks noChangeAspect="1"/>
          </p:cNvSpPr>
          <p:nvPr/>
        </p:nvSpPr>
        <p:spPr>
          <a:xfrm>
            <a:off x="6247688" y="5246104"/>
            <a:ext cx="80702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88D0404D-52E8-B9BF-9DDA-F03D55E341D1}"/>
              </a:ext>
            </a:extLst>
          </p:cNvPr>
          <p:cNvSpPr>
            <a:spLocks noChangeAspect="1"/>
          </p:cNvSpPr>
          <p:nvPr/>
        </p:nvSpPr>
        <p:spPr>
          <a:xfrm>
            <a:off x="6264200" y="3956472"/>
            <a:ext cx="80702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821E679B-3D53-258F-039E-20989471C7C5}"/>
              </a:ext>
            </a:extLst>
          </p:cNvPr>
          <p:cNvSpPr>
            <a:spLocks noChangeAspect="1"/>
          </p:cNvSpPr>
          <p:nvPr/>
        </p:nvSpPr>
        <p:spPr>
          <a:xfrm>
            <a:off x="6249899" y="2739868"/>
            <a:ext cx="80702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16C1D428-9C63-35A5-1581-B38C056E9652}"/>
              </a:ext>
            </a:extLst>
          </p:cNvPr>
          <p:cNvSpPr>
            <a:spLocks noChangeAspect="1"/>
          </p:cNvSpPr>
          <p:nvPr/>
        </p:nvSpPr>
        <p:spPr>
          <a:xfrm>
            <a:off x="6247019" y="1513461"/>
            <a:ext cx="788138" cy="80770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sz="100" b="1" kern="0">
              <a:solidFill>
                <a:prstClr val="white"/>
              </a:solidFill>
              <a:latin typeface="Calibri"/>
              <a:ea typeface="Bogle" charset="0"/>
              <a:cs typeface="Bogle" charset="0"/>
            </a:endParaRP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A420D339-0A31-93A7-2A13-EB1CA9CA4661}"/>
              </a:ext>
            </a:extLst>
          </p:cNvPr>
          <p:cNvSpPr txBox="1"/>
          <p:nvPr/>
        </p:nvSpPr>
        <p:spPr>
          <a:xfrm>
            <a:off x="7107625" y="1367616"/>
            <a:ext cx="220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 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B3CC5171-7A92-B3A6-41D1-569083BF35C1}"/>
              </a:ext>
            </a:extLst>
          </p:cNvPr>
          <p:cNvSpPr txBox="1"/>
          <p:nvPr/>
        </p:nvSpPr>
        <p:spPr>
          <a:xfrm>
            <a:off x="7187454" y="1608583"/>
            <a:ext cx="4333391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Monitor Key Metrics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Track response times, throughput, and resource utilization to assess database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Proactive Issue Resolution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Identify and address potential issues early to maintain optimal operation and user experience.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71594134-A009-B2A3-B88F-E59DCE31C068}"/>
              </a:ext>
            </a:extLst>
          </p:cNvPr>
          <p:cNvSpPr txBox="1"/>
          <p:nvPr/>
        </p:nvSpPr>
        <p:spPr>
          <a:xfrm>
            <a:off x="7110504" y="2573914"/>
            <a:ext cx="220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 &amp; Recovery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1A16F86-F5B8-9969-ACB7-B595C1F0D5DA}"/>
              </a:ext>
            </a:extLst>
          </p:cNvPr>
          <p:cNvSpPr txBox="1"/>
          <p:nvPr/>
        </p:nvSpPr>
        <p:spPr>
          <a:xfrm>
            <a:off x="7190333" y="2841982"/>
            <a:ext cx="4631836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Backup Strategy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Perform regular backups of critical data to safeguard against data loss.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Recovery Testing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Test recovery procedures and maintain a disaster recovery plan for quick and accurate data restoration.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388FDF06-9AD5-2683-967A-F72772B6D6D0}"/>
              </a:ext>
            </a:extLst>
          </p:cNvPr>
          <p:cNvSpPr txBox="1"/>
          <p:nvPr/>
        </p:nvSpPr>
        <p:spPr>
          <a:xfrm>
            <a:off x="7130259" y="3819046"/>
            <a:ext cx="220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Tuning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9BF53F94-A142-733A-653B-F01181726EB4}"/>
              </a:ext>
            </a:extLst>
          </p:cNvPr>
          <p:cNvSpPr txBox="1"/>
          <p:nvPr/>
        </p:nvSpPr>
        <p:spPr>
          <a:xfrm>
            <a:off x="7210088" y="4117858"/>
            <a:ext cx="4491779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Performance Analysis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Examine query execution plans to identify and resolve inefficiencies.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Optimization Strategies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Enhance speed and efficiency by implementing indexing and rewriting queries.</a:t>
            </a:r>
            <a:endParaRPr lang="en-US">
              <a:solidFill>
                <a:prstClr val="black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E904360B-D634-0F47-18C7-B8AAB6A84BCB}"/>
              </a:ext>
            </a:extLst>
          </p:cNvPr>
          <p:cNvSpPr txBox="1"/>
          <p:nvPr/>
        </p:nvSpPr>
        <p:spPr>
          <a:xfrm>
            <a:off x="7107624" y="5131128"/>
            <a:ext cx="2398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Management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04A3213D-47AA-653B-0D1E-2FC3DE67AEAE}"/>
              </a:ext>
            </a:extLst>
          </p:cNvPr>
          <p:cNvSpPr txBox="1"/>
          <p:nvPr/>
        </p:nvSpPr>
        <p:spPr>
          <a:xfrm>
            <a:off x="7189263" y="5393077"/>
            <a:ext cx="4554134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Change Documentation: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Record all database modifications and obtain necessary approvals.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0D0D0D"/>
              </a:solidFill>
              <a:latin typeface="+mn-lt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Pre-Deployment Testing</a:t>
            </a:r>
            <a:r>
              <a:rPr lang="en-US">
                <a:solidFill>
                  <a:srgbClr val="006666"/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>
                <a:solidFill>
                  <a:srgbClr val="0D0D0D"/>
                </a:solidFill>
                <a:latin typeface="+mn-lt"/>
                <a:cs typeface="Segoe UI" panose="020B0502040204020203" pitchFamily="34" charset="0"/>
              </a:rPr>
              <a:t>Test changes thoroughly to ensure stability and minimize disruptions.</a:t>
            </a: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A98C2715-90E4-FB65-D6B7-FBF6B0C737AA}"/>
              </a:ext>
            </a:extLst>
          </p:cNvPr>
          <p:cNvSpPr/>
          <p:nvPr/>
        </p:nvSpPr>
        <p:spPr>
          <a:xfrm>
            <a:off x="516357" y="1181739"/>
            <a:ext cx="4612210" cy="2542916"/>
          </a:xfrm>
          <a:prstGeom prst="roundRect">
            <a:avLst/>
          </a:prstGeom>
          <a:solidFill>
            <a:srgbClr val="8B0000"/>
          </a:solidFill>
          <a:ln w="38100" cap="flat" cmpd="sng" algn="ctr">
            <a:solidFill>
              <a:srgbClr val="8B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357E3182-2A06-1420-D072-13CF9BB3C139}"/>
              </a:ext>
            </a:extLst>
          </p:cNvPr>
          <p:cNvSpPr/>
          <p:nvPr/>
        </p:nvSpPr>
        <p:spPr>
          <a:xfrm>
            <a:off x="516357" y="3983376"/>
            <a:ext cx="4612210" cy="2463607"/>
          </a:xfrm>
          <a:prstGeom prst="roundRect">
            <a:avLst/>
          </a:prstGeom>
          <a:solidFill>
            <a:srgbClr val="006666"/>
          </a:solidFill>
          <a:ln w="38100" cap="flat" cmpd="sng" algn="ctr">
            <a:solidFill>
              <a:srgbClr val="0066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1B520853-76D8-3672-50E1-767AC09A3E51}"/>
              </a:ext>
            </a:extLst>
          </p:cNvPr>
          <p:cNvSpPr txBox="1"/>
          <p:nvPr/>
        </p:nvSpPr>
        <p:spPr>
          <a:xfrm>
            <a:off x="580522" y="1212255"/>
            <a:ext cx="4443256" cy="303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Criteria : </a:t>
            </a:r>
          </a:p>
          <a:p>
            <a:pPr algn="l"/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 Completion:                                                           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The database is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live in production 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and handed over to the maintenance team.</a:t>
            </a: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+mj-lt"/>
              </a:rPr>
              <a:t>Monitoring Tools Setup:</a:t>
            </a:r>
            <a:r>
              <a:rPr lang="en-US">
                <a:solidFill>
                  <a:schemeClr val="bg1"/>
                </a:solidFill>
                <a:latin typeface="+mj-lt"/>
              </a:rPr>
              <a:t>                                                             </a:t>
            </a:r>
            <a:r>
              <a:rPr lang="en-US">
                <a:solidFill>
                  <a:schemeClr val="bg1"/>
                </a:solidFill>
                <a:latin typeface="+mn-lt"/>
              </a:rPr>
              <a:t>Ensure systems like </a:t>
            </a:r>
            <a:r>
              <a:rPr lang="en-US" b="1">
                <a:solidFill>
                  <a:srgbClr val="FFFF00"/>
                </a:solidFill>
                <a:latin typeface="+mn-lt"/>
              </a:rPr>
              <a:t>SolarWinds, New Relic</a:t>
            </a:r>
            <a:r>
              <a:rPr lang="en-US">
                <a:solidFill>
                  <a:schemeClr val="bg1"/>
                </a:solidFill>
                <a:latin typeface="+mn-lt"/>
              </a:rPr>
              <a:t>, or </a:t>
            </a:r>
            <a:r>
              <a:rPr lang="en-US" b="1">
                <a:solidFill>
                  <a:srgbClr val="FFFF00"/>
                </a:solidFill>
                <a:latin typeface="+mn-lt"/>
              </a:rPr>
              <a:t>Azure Defender</a:t>
            </a:r>
            <a:r>
              <a:rPr lang="en-US">
                <a:solidFill>
                  <a:schemeClr val="bg1"/>
                </a:solidFill>
                <a:latin typeface="+mn-lt"/>
              </a:rPr>
              <a:t> are configured and operational for </a:t>
            </a:r>
            <a:r>
              <a:rPr lang="en-US" b="1">
                <a:solidFill>
                  <a:srgbClr val="FFFF00"/>
                </a:solidFill>
                <a:latin typeface="+mn-lt"/>
              </a:rPr>
              <a:t>tracking performance, errors,</a:t>
            </a:r>
            <a:r>
              <a:rPr lang="en-US">
                <a:solidFill>
                  <a:schemeClr val="bg1"/>
                </a:solidFill>
                <a:latin typeface="+mn-lt"/>
              </a:rPr>
              <a:t> and </a:t>
            </a:r>
            <a:r>
              <a:rPr lang="en-US" b="1">
                <a:solidFill>
                  <a:srgbClr val="FFFF00"/>
                </a:solidFill>
                <a:latin typeface="+mn-lt"/>
              </a:rPr>
              <a:t>security alerts</a:t>
            </a:r>
            <a:r>
              <a:rPr lang="en-US">
                <a:solidFill>
                  <a:schemeClr val="bg1"/>
                </a:solidFill>
                <a:latin typeface="+mn-lt"/>
              </a:rPr>
              <a:t>.</a:t>
            </a: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Documentation Available:                                             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Deployment and operational documentation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, including backups and configuration details, is finalized and shared.</a:t>
            </a:r>
          </a:p>
          <a:p>
            <a:pPr algn="l"/>
            <a:endParaRPr lang="en-US" kern="100">
              <a:solidFill>
                <a:prstClr val="white"/>
              </a:solidFill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algn="l"/>
            <a:endParaRPr lang="en-US" kern="100">
              <a:solidFill>
                <a:prstClr val="white"/>
              </a:solidFill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algn="l"/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0238B086-1DB8-0B38-DC33-8DFFC8E02055}"/>
              </a:ext>
            </a:extLst>
          </p:cNvPr>
          <p:cNvSpPr txBox="1"/>
          <p:nvPr/>
        </p:nvSpPr>
        <p:spPr>
          <a:xfrm>
            <a:off x="634525" y="3993723"/>
            <a:ext cx="4593434" cy="268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Exit Criteria :</a:t>
            </a:r>
          </a:p>
          <a:p>
            <a:pPr algn="l"/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Backups Verified:</a:t>
            </a:r>
            <a:br>
              <a:rPr lang="en-US" altLang="en-US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Regular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backups are conducted, tested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, and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stored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 securely, ensuring recoverability.</a:t>
            </a: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Issues Resolved:</a:t>
            </a:r>
            <a:br>
              <a:rPr lang="en-US" altLang="en-US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All </a:t>
            </a:r>
            <a:r>
              <a:rPr lang="en-US" alt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reported issues are resolved</a:t>
            </a:r>
            <a:r>
              <a:rPr lang="en-US" alt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 promptly with no unresolved critical defects.</a:t>
            </a: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Stakeholder Satisfaction:</a:t>
            </a:r>
            <a:br>
              <a:rPr lang="en-US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Regular updates and resolved issues </a:t>
            </a:r>
            <a:r>
              <a:rPr lang="en-US" b="1">
                <a:solidFill>
                  <a:srgbClr val="FFFF00"/>
                </a:solidFill>
                <a:latin typeface="+mn-lt"/>
                <a:cs typeface="Segoe UI" panose="020B0502040204020203" pitchFamily="34" charset="0"/>
              </a:rPr>
              <a:t>meet stakeholder expectations,</a:t>
            </a:r>
            <a:r>
              <a:rPr lang="en-US">
                <a:solidFill>
                  <a:prstClr val="white"/>
                </a:solidFill>
                <a:latin typeface="+mn-lt"/>
                <a:cs typeface="Segoe UI" panose="020B0502040204020203" pitchFamily="34" charset="0"/>
              </a:rPr>
              <a:t> ensuring business continuity.</a:t>
            </a:r>
            <a:endParaRPr lang="en-US" b="1">
              <a:solidFill>
                <a:prstClr val="white"/>
              </a:solidFill>
              <a:latin typeface="+mn-lt"/>
              <a:cs typeface="Segoe UI" panose="020B0502040204020203" pitchFamily="34" charset="0"/>
            </a:endParaRPr>
          </a:p>
          <a:p>
            <a:pPr algn="l"/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b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1" name="Picture 650" descr="System Monitoring Icon - Download in Glyph Style">
            <a:extLst>
              <a:ext uri="{FF2B5EF4-FFF2-40B4-BE49-F238E27FC236}">
                <a16:creationId xmlns:a16="http://schemas.microsoft.com/office/drawing/2014/main" id="{5E938A36-D2C1-529D-98E0-AA579DCE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22" y="1660750"/>
            <a:ext cx="538501" cy="5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2" name="Picture 4" descr="Backup, backup server, data transaction, data transfer, server, server ...">
            <a:extLst>
              <a:ext uri="{FF2B5EF4-FFF2-40B4-BE49-F238E27FC236}">
                <a16:creationId xmlns:a16="http://schemas.microsoft.com/office/drawing/2014/main" id="{C52B74D8-D669-32A7-9813-836C0704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67" y="2880142"/>
            <a:ext cx="521958" cy="5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3" name="Picture 6" descr="Web Development | Web Design | Mobile App Company in India">
            <a:extLst>
              <a:ext uri="{FF2B5EF4-FFF2-40B4-BE49-F238E27FC236}">
                <a16:creationId xmlns:a16="http://schemas.microsoft.com/office/drawing/2014/main" id="{D17DAE42-5513-CF84-CC5F-408EB75D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92" y="4014230"/>
            <a:ext cx="618830" cy="6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4" name="Picture 4" descr="Change Management - Free business icons">
            <a:extLst>
              <a:ext uri="{FF2B5EF4-FFF2-40B4-BE49-F238E27FC236}">
                <a16:creationId xmlns:a16="http://schemas.microsoft.com/office/drawing/2014/main" id="{7A10249B-EBF5-0585-73A4-0495535C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33" y="5341478"/>
            <a:ext cx="584575" cy="5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" name="Arrow: Chevron 654">
            <a:extLst>
              <a:ext uri="{FF2B5EF4-FFF2-40B4-BE49-F238E27FC236}">
                <a16:creationId xmlns:a16="http://schemas.microsoft.com/office/drawing/2014/main" id="{5737F556-2AC7-48EA-17C4-9BBFC93EFA27}"/>
              </a:ext>
            </a:extLst>
          </p:cNvPr>
          <p:cNvSpPr/>
          <p:nvPr/>
        </p:nvSpPr>
        <p:spPr>
          <a:xfrm>
            <a:off x="5382433" y="2358729"/>
            <a:ext cx="352104" cy="325057"/>
          </a:xfrm>
          <a:prstGeom prst="chevron">
            <a:avLst/>
          </a:prstGeom>
          <a:solidFill>
            <a:srgbClr val="8B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6" name="Arrow: Chevron 655">
            <a:extLst>
              <a:ext uri="{FF2B5EF4-FFF2-40B4-BE49-F238E27FC236}">
                <a16:creationId xmlns:a16="http://schemas.microsoft.com/office/drawing/2014/main" id="{56CFD33B-9814-35EF-FFA1-84A512CB96A2}"/>
              </a:ext>
            </a:extLst>
          </p:cNvPr>
          <p:cNvSpPr/>
          <p:nvPr/>
        </p:nvSpPr>
        <p:spPr>
          <a:xfrm rot="10800000">
            <a:off x="5382433" y="4931760"/>
            <a:ext cx="352104" cy="325057"/>
          </a:xfrm>
          <a:prstGeom prst="chevron">
            <a:avLst/>
          </a:prstGeom>
          <a:solidFill>
            <a:srgbClr val="006666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0B260-B04A-07EE-4497-B3FB001D99F2}"/>
              </a:ext>
            </a:extLst>
          </p:cNvPr>
          <p:cNvSpPr txBox="1"/>
          <p:nvPr/>
        </p:nvSpPr>
        <p:spPr>
          <a:xfrm>
            <a:off x="4681928" y="6505612"/>
            <a:ext cx="7467600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**Note:</a:t>
            </a:r>
            <a:r>
              <a:rPr lang="en-US" sz="1200" i="1" dirty="0">
                <a:solidFill>
                  <a:srgbClr val="800000"/>
                </a:solidFill>
                <a:latin typeface="Segoe UI"/>
              </a:rPr>
              <a:t> </a:t>
            </a:r>
            <a:r>
              <a:rPr lang="en-US" sz="1200" b="1" i="1" dirty="0">
                <a:solidFill>
                  <a:schemeClr val="accent1"/>
                </a:solidFill>
                <a:latin typeface="Segoe U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200" i="1" dirty="0">
                <a:solidFill>
                  <a:schemeClr val="accent1"/>
                </a:solidFill>
                <a:latin typeface="Segoe U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i="1" dirty="0">
                <a:solidFill>
                  <a:srgbClr val="800000"/>
                </a:solidFill>
                <a:latin typeface="Segoe UI"/>
              </a:rPr>
              <a:t>for more info on the Monitoring Tools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100" b="0" i="1" u="sng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1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16198-A70E-5A0C-5D1C-19EBFE4E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F35FB-AEC8-A951-4D33-20EE63220512}"/>
              </a:ext>
            </a:extLst>
          </p:cNvPr>
          <p:cNvSpPr txBox="1"/>
          <p:nvPr/>
        </p:nvSpPr>
        <p:spPr>
          <a:xfrm>
            <a:off x="609600" y="2905780"/>
            <a:ext cx="761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800" b="1" i="1">
                <a:solidFill>
                  <a:srgbClr val="FFFFFF"/>
                </a:solidFill>
                <a:latin typeface="Segoe UI"/>
              </a:rPr>
              <a:t>Essential Tools for development &amp; Testing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6544-08CB-B2A7-DC24-710668AD5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5543999D-BD48-0A70-6167-2CA3287DF0F1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Tool</a:t>
            </a:r>
            <a:r>
              <a:rPr lang="en-US" sz="2000">
                <a:solidFill>
                  <a:srgbClr val="8B0000"/>
                </a:solidFill>
                <a:ea typeface="+mn-ea"/>
                <a:cs typeface="Times New Roman" pitchFamily="18" charset="0"/>
              </a:rPr>
              <a:t>s for Development &amp; Testing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DA6224-8DE3-EBE4-1639-0D754B52D01E}"/>
              </a:ext>
            </a:extLst>
          </p:cNvPr>
          <p:cNvGrpSpPr/>
          <p:nvPr/>
        </p:nvGrpSpPr>
        <p:grpSpPr>
          <a:xfrm>
            <a:off x="7009666" y="806495"/>
            <a:ext cx="3024892" cy="990651"/>
            <a:chOff x="7165037" y="805226"/>
            <a:chExt cx="3024892" cy="990651"/>
          </a:xfrm>
        </p:grpSpPr>
        <p:pic>
          <p:nvPicPr>
            <p:cNvPr id="18" name="Picture 17" descr="A logo of a company&#10;&#10;Description automatically generated with medium confidence">
              <a:extLst>
                <a:ext uri="{FF2B5EF4-FFF2-40B4-BE49-F238E27FC236}">
                  <a16:creationId xmlns:a16="http://schemas.microsoft.com/office/drawing/2014/main" id="{66FDC9E0-DCB9-CFAB-36F5-AF07EC96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774" y="805226"/>
              <a:ext cx="754351" cy="7976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106D09-5A64-0E5B-6A22-8F4A1BF1A557}"/>
                </a:ext>
              </a:extLst>
            </p:cNvPr>
            <p:cNvSpPr txBox="1"/>
            <p:nvPr/>
          </p:nvSpPr>
          <p:spPr>
            <a:xfrm>
              <a:off x="7165037" y="1534267"/>
              <a:ext cx="14838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Lucid Chart</a:t>
              </a:r>
              <a:endParaRPr lang="en-US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pic>
          <p:nvPicPr>
            <p:cNvPr id="22" name="Picture 21" descr="A white and orange sign with a white square&#10;&#10;Description automatically generated with medium confidence">
              <a:extLst>
                <a:ext uri="{FF2B5EF4-FFF2-40B4-BE49-F238E27FC236}">
                  <a16:creationId xmlns:a16="http://schemas.microsoft.com/office/drawing/2014/main" id="{DA4861C1-44FB-1302-2DBF-3449765D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475" y="882884"/>
              <a:ext cx="562188" cy="56218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49CD90-1A57-A99C-390F-2D28F7BCD88C}"/>
                </a:ext>
              </a:extLst>
            </p:cNvPr>
            <p:cNvSpPr txBox="1"/>
            <p:nvPr/>
          </p:nvSpPr>
          <p:spPr>
            <a:xfrm>
              <a:off x="8706103" y="1521925"/>
              <a:ext cx="14838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2">
                      <a:lumMod val="10000"/>
                    </a:schemeClr>
                  </a:solidFill>
                  <a:latin typeface="+mj-l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Draw.io</a:t>
              </a:r>
              <a:endParaRPr lang="en-US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B8194FC3-BFC1-6110-0C92-E6268BCE85DB}"/>
              </a:ext>
            </a:extLst>
          </p:cNvPr>
          <p:cNvSpPr txBox="1"/>
          <p:nvPr/>
        </p:nvSpPr>
        <p:spPr>
          <a:xfrm>
            <a:off x="6366252" y="1946019"/>
            <a:ext cx="4259298" cy="443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+mj-lt"/>
                <a:cs typeface="Arial" panose="020B0604020202020204" pitchFamily="34" charset="0"/>
              </a:rPr>
              <a:t>These tools facilitate the visualizations of complex systems, workflows and processes</a:t>
            </a:r>
            <a:endParaRPr lang="en-US">
              <a:latin typeface="+mj-lt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7298485F-5334-36F7-D74F-D9239743A625}"/>
              </a:ext>
            </a:extLst>
          </p:cNvPr>
          <p:cNvSpPr/>
          <p:nvPr/>
        </p:nvSpPr>
        <p:spPr bwMode="auto">
          <a:xfrm>
            <a:off x="6096000" y="731376"/>
            <a:ext cx="4852228" cy="1819263"/>
          </a:xfrm>
          <a:prstGeom prst="roundRect">
            <a:avLst/>
          </a:prstGeom>
          <a:noFill/>
          <a:ln>
            <a:solidFill>
              <a:srgbClr val="8B0000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BDC7CEFE-D1C6-8466-1ADC-4CFD53BB72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594" y="2795761"/>
            <a:ext cx="615967" cy="628124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AB22CF84-2561-6998-DD44-29EFFEEC36A5}"/>
              </a:ext>
            </a:extLst>
          </p:cNvPr>
          <p:cNvSpPr txBox="1"/>
          <p:nvPr/>
        </p:nvSpPr>
        <p:spPr>
          <a:xfrm>
            <a:off x="6537717" y="3423866"/>
            <a:ext cx="2427719" cy="59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2">
                    <a:lumMod val="10000"/>
                  </a:schemeClr>
                </a:solidFill>
                <a:latin typeface="+mj-lt"/>
              </a:rPr>
              <a:t>SQL Server Management Studio (SSMS)</a:t>
            </a:r>
          </a:p>
          <a:p>
            <a:endParaRPr lang="en-US" sz="1050">
              <a:solidFill>
                <a:srgbClr val="006666"/>
              </a:solidFill>
              <a:latin typeface="+mj-lt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A17BBDA5-B833-DAA8-34FC-3DE362702C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104" y="2872238"/>
            <a:ext cx="562188" cy="562188"/>
          </a:xfrm>
          <a:prstGeom prst="rect">
            <a:avLst/>
          </a:prstGeom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0034D331-42D2-4D0D-D8D0-48CDA7180499}"/>
              </a:ext>
            </a:extLst>
          </p:cNvPr>
          <p:cNvSpPr txBox="1"/>
          <p:nvPr/>
        </p:nvSpPr>
        <p:spPr>
          <a:xfrm>
            <a:off x="8564285" y="3429162"/>
            <a:ext cx="1483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  <a:latin typeface="+mj-lt"/>
              </a:rPr>
              <a:t>PgAdmin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FC302F2-7DC7-24AB-A615-7E731313C28C}"/>
              </a:ext>
            </a:extLst>
          </p:cNvPr>
          <p:cNvSpPr txBox="1"/>
          <p:nvPr/>
        </p:nvSpPr>
        <p:spPr>
          <a:xfrm>
            <a:off x="6382574" y="3882185"/>
            <a:ext cx="4336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006666"/>
                </a:solidFill>
                <a:latin typeface="+mj-lt"/>
                <a:cs typeface="Arial" panose="020B0604020202020204" pitchFamily="34" charset="0"/>
              </a:rPr>
              <a:t>SSMS and </a:t>
            </a:r>
            <a:r>
              <a:rPr lang="en-US" sz="1100" err="1">
                <a:solidFill>
                  <a:srgbClr val="006666"/>
                </a:solidFill>
                <a:latin typeface="+mj-lt"/>
                <a:cs typeface="Arial" panose="020B0604020202020204" pitchFamily="34" charset="0"/>
              </a:rPr>
              <a:t>pgAdmin</a:t>
            </a:r>
            <a:r>
              <a:rPr lang="en-US" sz="1100">
                <a:solidFill>
                  <a:srgbClr val="006666"/>
                </a:solidFill>
                <a:latin typeface="+mj-lt"/>
                <a:cs typeface="Arial" panose="020B0604020202020204" pitchFamily="34" charset="0"/>
              </a:rPr>
              <a:t> are essential tools for managing databases, with SSMS offering a rich interface for SQL Server and </a:t>
            </a:r>
            <a:r>
              <a:rPr lang="en-US" sz="1100" err="1">
                <a:solidFill>
                  <a:srgbClr val="006666"/>
                </a:solidFill>
                <a:latin typeface="+mj-lt"/>
                <a:cs typeface="Arial" panose="020B0604020202020204" pitchFamily="34" charset="0"/>
              </a:rPr>
              <a:t>pgAdmin</a:t>
            </a:r>
            <a:r>
              <a:rPr lang="en-US" sz="1100">
                <a:solidFill>
                  <a:srgbClr val="006666"/>
                </a:solidFill>
                <a:latin typeface="+mj-lt"/>
                <a:cs typeface="Arial" panose="020B0604020202020204" pitchFamily="34" charset="0"/>
              </a:rPr>
              <a:t> serving PostgreSQL</a:t>
            </a:r>
            <a:endParaRPr lang="en-US">
              <a:solidFill>
                <a:srgbClr val="006666"/>
              </a:solidFill>
              <a:latin typeface="+mj-lt"/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A271CA8D-B621-192F-397D-9DD35E277D17}"/>
              </a:ext>
            </a:extLst>
          </p:cNvPr>
          <p:cNvSpPr/>
          <p:nvPr/>
        </p:nvSpPr>
        <p:spPr bwMode="auto">
          <a:xfrm>
            <a:off x="6095999" y="2694104"/>
            <a:ext cx="4852227" cy="1819263"/>
          </a:xfrm>
          <a:prstGeom prst="roundRect">
            <a:avLst/>
          </a:prstGeom>
          <a:noFill/>
          <a:ln>
            <a:solidFill>
              <a:srgbClr val="006666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E20BD91-A565-E707-B1D3-90ACB25E54BD}"/>
              </a:ext>
            </a:extLst>
          </p:cNvPr>
          <p:cNvSpPr txBox="1"/>
          <p:nvPr/>
        </p:nvSpPr>
        <p:spPr>
          <a:xfrm>
            <a:off x="7780199" y="5508305"/>
            <a:ext cx="1483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  <a:latin typeface="+mj-lt"/>
              </a:rPr>
              <a:t>SQL Profiler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3E0D079E-2D5F-3CBF-33BC-5141E4C17CD4}"/>
              </a:ext>
            </a:extLst>
          </p:cNvPr>
          <p:cNvSpPr txBox="1"/>
          <p:nvPr/>
        </p:nvSpPr>
        <p:spPr>
          <a:xfrm>
            <a:off x="6492043" y="5844780"/>
            <a:ext cx="4060137" cy="443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666666"/>
                </a:solidFill>
                <a:latin typeface="+mj-lt"/>
                <a:cs typeface="Arial" panose="020B0604020202020204" pitchFamily="34" charset="0"/>
              </a:rPr>
              <a:t>SQL Profiler allows for the tracking of SQL server events to diagnose performance issues</a:t>
            </a:r>
            <a:endParaRPr lang="en-US">
              <a:solidFill>
                <a:srgbClr val="666666"/>
              </a:solidFill>
              <a:latin typeface="+mj-lt"/>
            </a:endParaRPr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2D8D5698-8F0D-D2CC-DA13-257BA0FDE0F2}"/>
              </a:ext>
            </a:extLst>
          </p:cNvPr>
          <p:cNvSpPr/>
          <p:nvPr/>
        </p:nvSpPr>
        <p:spPr bwMode="auto">
          <a:xfrm>
            <a:off x="6095999" y="4656411"/>
            <a:ext cx="4852227" cy="1819263"/>
          </a:xfrm>
          <a:prstGeom prst="roundRect">
            <a:avLst/>
          </a:prstGeom>
          <a:noFill/>
          <a:ln>
            <a:solidFill>
              <a:srgbClr val="666666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4633A9-BCAB-FD48-BF4C-86AC4C308B88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Arial"/>
                <a:cs typeface="+mn-cs"/>
              </a:rPr>
              <a:t>Essential Tools</a:t>
            </a:r>
            <a:endParaRPr kumimoji="1" lang="en-US" sz="1200" b="1" i="1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5" name="Picture 29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E74320-0702-E4FF-4382-FBAA56FB6E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77" y="3360903"/>
            <a:ext cx="777455" cy="777455"/>
          </a:xfrm>
          <a:prstGeom prst="rect">
            <a:avLst/>
          </a:prstGeom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DCB9F566-565F-1482-05F5-88515E51FAFE}"/>
              </a:ext>
            </a:extLst>
          </p:cNvPr>
          <p:cNvSpPr txBox="1"/>
          <p:nvPr/>
        </p:nvSpPr>
        <p:spPr>
          <a:xfrm>
            <a:off x="2481450" y="3490717"/>
            <a:ext cx="153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6666"/>
                </a:solidFill>
                <a:latin typeface="+mj-lt"/>
              </a:rPr>
              <a:t>Database</a:t>
            </a:r>
          </a:p>
        </p:txBody>
      </p:sp>
      <p:sp>
        <p:nvSpPr>
          <p:cNvPr id="299" name="Arrow: Chevron 298">
            <a:extLst>
              <a:ext uri="{FF2B5EF4-FFF2-40B4-BE49-F238E27FC236}">
                <a16:creationId xmlns:a16="http://schemas.microsoft.com/office/drawing/2014/main" id="{2949FCC0-B1A7-9C92-CDFD-15AEC8947EBF}"/>
              </a:ext>
            </a:extLst>
          </p:cNvPr>
          <p:cNvSpPr/>
          <p:nvPr/>
        </p:nvSpPr>
        <p:spPr>
          <a:xfrm>
            <a:off x="4641261" y="5393457"/>
            <a:ext cx="352104" cy="325057"/>
          </a:xfrm>
          <a:prstGeom prst="chevron">
            <a:avLst/>
          </a:prstGeom>
          <a:solidFill>
            <a:srgbClr val="66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300" name="Arrow: Chevron 299">
            <a:extLst>
              <a:ext uri="{FF2B5EF4-FFF2-40B4-BE49-F238E27FC236}">
                <a16:creationId xmlns:a16="http://schemas.microsoft.com/office/drawing/2014/main" id="{9079BEF0-D975-44A3-978B-77E3CF98171E}"/>
              </a:ext>
            </a:extLst>
          </p:cNvPr>
          <p:cNvSpPr/>
          <p:nvPr/>
        </p:nvSpPr>
        <p:spPr>
          <a:xfrm>
            <a:off x="4641261" y="3528243"/>
            <a:ext cx="352104" cy="325057"/>
          </a:xfrm>
          <a:prstGeom prst="chevron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+mn-lt"/>
              <a:cs typeface="+mn-cs"/>
            </a:endParaRPr>
          </a:p>
        </p:txBody>
      </p:sp>
      <p:pic>
        <p:nvPicPr>
          <p:cNvPr id="302" name="Picture 30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00F74F6-6A02-B114-E749-4D496F8B71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3" y="5074186"/>
            <a:ext cx="1074574" cy="1074574"/>
          </a:xfrm>
          <a:prstGeom prst="rect">
            <a:avLst/>
          </a:prstGeom>
        </p:spPr>
      </p:pic>
      <p:sp>
        <p:nvSpPr>
          <p:cNvPr id="303" name="TextBox 302">
            <a:extLst>
              <a:ext uri="{FF2B5EF4-FFF2-40B4-BE49-F238E27FC236}">
                <a16:creationId xmlns:a16="http://schemas.microsoft.com/office/drawing/2014/main" id="{74975565-39BC-D049-7A6F-C2E085555FF8}"/>
              </a:ext>
            </a:extLst>
          </p:cNvPr>
          <p:cNvSpPr txBox="1"/>
          <p:nvPr/>
        </p:nvSpPr>
        <p:spPr>
          <a:xfrm>
            <a:off x="2519663" y="5365987"/>
            <a:ext cx="171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666666"/>
                </a:solidFill>
                <a:latin typeface="+mj-lt"/>
              </a:rPr>
              <a:t>Monitoring</a:t>
            </a:r>
          </a:p>
        </p:txBody>
      </p:sp>
      <p:pic>
        <p:nvPicPr>
          <p:cNvPr id="305" name="Picture 3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10BBB2-65A6-91BF-22A2-088E7F5967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3" y="1241125"/>
            <a:ext cx="934485" cy="934485"/>
          </a:xfrm>
          <a:prstGeom prst="rect">
            <a:avLst/>
          </a:prstGeom>
        </p:spPr>
      </p:pic>
      <p:sp>
        <p:nvSpPr>
          <p:cNvPr id="306" name="TextBox 305">
            <a:extLst>
              <a:ext uri="{FF2B5EF4-FFF2-40B4-BE49-F238E27FC236}">
                <a16:creationId xmlns:a16="http://schemas.microsoft.com/office/drawing/2014/main" id="{5010E9DE-FC95-A467-D300-991A88757422}"/>
              </a:ext>
            </a:extLst>
          </p:cNvPr>
          <p:cNvSpPr txBox="1"/>
          <p:nvPr/>
        </p:nvSpPr>
        <p:spPr>
          <a:xfrm>
            <a:off x="2487225" y="1472829"/>
            <a:ext cx="153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B0000"/>
                </a:solidFill>
                <a:latin typeface="+mj-lt"/>
              </a:rPr>
              <a:t>Modelling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99E59EC6-5251-DF17-6F81-1E91F08C6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48" y="4798908"/>
            <a:ext cx="615967" cy="628124"/>
          </a:xfrm>
          <a:prstGeom prst="rect">
            <a:avLst/>
          </a:prstGeom>
        </p:spPr>
      </p:pic>
      <p:sp>
        <p:nvSpPr>
          <p:cNvPr id="3" name="Arrow: Chevron 2">
            <a:extLst>
              <a:ext uri="{FF2B5EF4-FFF2-40B4-BE49-F238E27FC236}">
                <a16:creationId xmlns:a16="http://schemas.microsoft.com/office/drawing/2014/main" id="{C08FF026-1675-E766-4A22-60CA37E1A692}"/>
              </a:ext>
            </a:extLst>
          </p:cNvPr>
          <p:cNvSpPr/>
          <p:nvPr/>
        </p:nvSpPr>
        <p:spPr>
          <a:xfrm>
            <a:off x="4641261" y="1514637"/>
            <a:ext cx="352104" cy="325057"/>
          </a:xfrm>
          <a:prstGeom prst="chevron">
            <a:avLst/>
          </a:prstGeom>
          <a:solidFill>
            <a:srgbClr val="8B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4F77B-6E4E-CE02-7950-8E63C0628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8D59C1-1369-41A6-C292-0A763F47863E}"/>
              </a:ext>
            </a:extLst>
          </p:cNvPr>
          <p:cNvSpPr txBox="1"/>
          <p:nvPr/>
        </p:nvSpPr>
        <p:spPr>
          <a:xfrm>
            <a:off x="609600" y="2905780"/>
            <a:ext cx="761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800" b="1" i="1">
                <a:solidFill>
                  <a:srgbClr val="FFFFFF"/>
                </a:solidFill>
                <a:latin typeface="Segoe UI"/>
              </a:rPr>
              <a:t>Appendix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0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9E088-97FB-5B8B-5D69-AAE62E207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99">
            <a:extLst>
              <a:ext uri="{FF2B5EF4-FFF2-40B4-BE49-F238E27FC236}">
                <a16:creationId xmlns:a16="http://schemas.microsoft.com/office/drawing/2014/main" id="{59FF871B-0328-F496-FA14-A9BA1554E375}"/>
              </a:ext>
            </a:extLst>
          </p:cNvPr>
          <p:cNvGrpSpPr/>
          <p:nvPr/>
        </p:nvGrpSpPr>
        <p:grpSpPr>
          <a:xfrm>
            <a:off x="6385593" y="5294437"/>
            <a:ext cx="4240669" cy="1149341"/>
            <a:chOff x="712330" y="1117960"/>
            <a:chExt cx="4240669" cy="872858"/>
          </a:xfrm>
        </p:grpSpPr>
        <p:sp>
          <p:nvSpPr>
            <p:cNvPr id="249" name="Pentagon 35">
              <a:extLst>
                <a:ext uri="{FF2B5EF4-FFF2-40B4-BE49-F238E27FC236}">
                  <a16:creationId xmlns:a16="http://schemas.microsoft.com/office/drawing/2014/main" id="{3C90CBE2-86FE-1F09-C086-E96F813D0EAE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ight Triangle 249">
              <a:extLst>
                <a:ext uri="{FF2B5EF4-FFF2-40B4-BE49-F238E27FC236}">
                  <a16:creationId xmlns:a16="http://schemas.microsoft.com/office/drawing/2014/main" id="{E5125BC0-4F5F-944A-2222-690C91E67849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99">
            <a:extLst>
              <a:ext uri="{FF2B5EF4-FFF2-40B4-BE49-F238E27FC236}">
                <a16:creationId xmlns:a16="http://schemas.microsoft.com/office/drawing/2014/main" id="{3A2F9F92-5A06-159E-7B27-4DFB6509A899}"/>
              </a:ext>
            </a:extLst>
          </p:cNvPr>
          <p:cNvGrpSpPr/>
          <p:nvPr/>
        </p:nvGrpSpPr>
        <p:grpSpPr>
          <a:xfrm>
            <a:off x="6385593" y="3884107"/>
            <a:ext cx="4240669" cy="1149341"/>
            <a:chOff x="712330" y="1117960"/>
            <a:chExt cx="4240669" cy="872858"/>
          </a:xfrm>
          <a:solidFill>
            <a:schemeClr val="tx2"/>
          </a:solidFill>
        </p:grpSpPr>
        <p:sp>
          <p:nvSpPr>
            <p:cNvPr id="245" name="Pentagon 35">
              <a:extLst>
                <a:ext uri="{FF2B5EF4-FFF2-40B4-BE49-F238E27FC236}">
                  <a16:creationId xmlns:a16="http://schemas.microsoft.com/office/drawing/2014/main" id="{77D9FB2E-1D51-3758-EB34-BF81C9AFDC0D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BDE9D0F2-47B9-C59C-957E-AF5199ADAC39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99">
            <a:extLst>
              <a:ext uri="{FF2B5EF4-FFF2-40B4-BE49-F238E27FC236}">
                <a16:creationId xmlns:a16="http://schemas.microsoft.com/office/drawing/2014/main" id="{2D212EC7-AB26-43DD-3B19-11653F7CB357}"/>
              </a:ext>
            </a:extLst>
          </p:cNvPr>
          <p:cNvGrpSpPr/>
          <p:nvPr/>
        </p:nvGrpSpPr>
        <p:grpSpPr>
          <a:xfrm>
            <a:off x="6385594" y="2431298"/>
            <a:ext cx="4240669" cy="1149341"/>
            <a:chOff x="712330" y="1117960"/>
            <a:chExt cx="4240669" cy="872858"/>
          </a:xfrm>
          <a:solidFill>
            <a:schemeClr val="accent4">
              <a:lumMod val="75000"/>
            </a:schemeClr>
          </a:solidFill>
        </p:grpSpPr>
        <p:sp>
          <p:nvSpPr>
            <p:cNvPr id="242" name="Pentagon 35">
              <a:extLst>
                <a:ext uri="{FF2B5EF4-FFF2-40B4-BE49-F238E27FC236}">
                  <a16:creationId xmlns:a16="http://schemas.microsoft.com/office/drawing/2014/main" id="{802F119C-AC9D-C241-84F1-3E9C34CE28BF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ight Triangle 242">
              <a:extLst>
                <a:ext uri="{FF2B5EF4-FFF2-40B4-BE49-F238E27FC236}">
                  <a16:creationId xmlns:a16="http://schemas.microsoft.com/office/drawing/2014/main" id="{F3788F98-AF2C-D0EB-72C5-472890A19992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99">
            <a:extLst>
              <a:ext uri="{FF2B5EF4-FFF2-40B4-BE49-F238E27FC236}">
                <a16:creationId xmlns:a16="http://schemas.microsoft.com/office/drawing/2014/main" id="{E99E4E61-EA16-F7ED-B9BC-58284FB5769A}"/>
              </a:ext>
            </a:extLst>
          </p:cNvPr>
          <p:cNvGrpSpPr/>
          <p:nvPr/>
        </p:nvGrpSpPr>
        <p:grpSpPr>
          <a:xfrm>
            <a:off x="6385593" y="1093460"/>
            <a:ext cx="4240669" cy="1149341"/>
            <a:chOff x="712330" y="1117960"/>
            <a:chExt cx="4240669" cy="872858"/>
          </a:xfrm>
          <a:solidFill>
            <a:srgbClr val="D1D09B"/>
          </a:solidFill>
        </p:grpSpPr>
        <p:sp>
          <p:nvSpPr>
            <p:cNvPr id="233" name="Pentagon 35">
              <a:extLst>
                <a:ext uri="{FF2B5EF4-FFF2-40B4-BE49-F238E27FC236}">
                  <a16:creationId xmlns:a16="http://schemas.microsoft.com/office/drawing/2014/main" id="{69A57AF1-78C5-EAFD-0BC6-BE7B6B6CEA99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ight Triangle 234">
              <a:extLst>
                <a:ext uri="{FF2B5EF4-FFF2-40B4-BE49-F238E27FC236}">
                  <a16:creationId xmlns:a16="http://schemas.microsoft.com/office/drawing/2014/main" id="{110C0AE0-D08D-E685-790E-386FA210B130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Group 99">
            <a:extLst>
              <a:ext uri="{FF2B5EF4-FFF2-40B4-BE49-F238E27FC236}">
                <a16:creationId xmlns:a16="http://schemas.microsoft.com/office/drawing/2014/main" id="{C83A61D3-022E-60C6-6081-04C696160CD6}"/>
              </a:ext>
            </a:extLst>
          </p:cNvPr>
          <p:cNvGrpSpPr/>
          <p:nvPr/>
        </p:nvGrpSpPr>
        <p:grpSpPr>
          <a:xfrm>
            <a:off x="643772" y="5286903"/>
            <a:ext cx="4240669" cy="1149341"/>
            <a:chOff x="712330" y="1117960"/>
            <a:chExt cx="4240669" cy="872858"/>
          </a:xfrm>
          <a:solidFill>
            <a:srgbClr val="D1D09B"/>
          </a:solidFill>
        </p:grpSpPr>
        <p:sp>
          <p:nvSpPr>
            <p:cNvPr id="230" name="Pentagon 35">
              <a:extLst>
                <a:ext uri="{FF2B5EF4-FFF2-40B4-BE49-F238E27FC236}">
                  <a16:creationId xmlns:a16="http://schemas.microsoft.com/office/drawing/2014/main" id="{612E1901-E964-26C7-D228-EFF7C5BCD98C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ight Triangle 230">
              <a:extLst>
                <a:ext uri="{FF2B5EF4-FFF2-40B4-BE49-F238E27FC236}">
                  <a16:creationId xmlns:a16="http://schemas.microsoft.com/office/drawing/2014/main" id="{21554A31-B798-E6A0-5471-801F0D2BAF4E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99">
            <a:extLst>
              <a:ext uri="{FF2B5EF4-FFF2-40B4-BE49-F238E27FC236}">
                <a16:creationId xmlns:a16="http://schemas.microsoft.com/office/drawing/2014/main" id="{B07C5F5E-234C-5071-301E-36EE00814DA6}"/>
              </a:ext>
            </a:extLst>
          </p:cNvPr>
          <p:cNvGrpSpPr/>
          <p:nvPr/>
        </p:nvGrpSpPr>
        <p:grpSpPr>
          <a:xfrm>
            <a:off x="643772" y="3940464"/>
            <a:ext cx="4240669" cy="1149341"/>
            <a:chOff x="712330" y="1117960"/>
            <a:chExt cx="4240669" cy="872858"/>
          </a:xfrm>
          <a:solidFill>
            <a:schemeClr val="accent4">
              <a:lumMod val="75000"/>
            </a:schemeClr>
          </a:solidFill>
        </p:grpSpPr>
        <p:sp>
          <p:nvSpPr>
            <p:cNvPr id="227" name="Pentagon 35">
              <a:extLst>
                <a:ext uri="{FF2B5EF4-FFF2-40B4-BE49-F238E27FC236}">
                  <a16:creationId xmlns:a16="http://schemas.microsoft.com/office/drawing/2014/main" id="{938218E5-ABE2-0622-419B-08A72A980673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ight Triangle 227">
              <a:extLst>
                <a:ext uri="{FF2B5EF4-FFF2-40B4-BE49-F238E27FC236}">
                  <a16:creationId xmlns:a16="http://schemas.microsoft.com/office/drawing/2014/main" id="{8F2CEFF2-765B-DC53-8539-6D53317F21D0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99">
            <a:extLst>
              <a:ext uri="{FF2B5EF4-FFF2-40B4-BE49-F238E27FC236}">
                <a16:creationId xmlns:a16="http://schemas.microsoft.com/office/drawing/2014/main" id="{E708F80C-DFAA-6F38-16AA-550F9A3CA9E4}"/>
              </a:ext>
            </a:extLst>
          </p:cNvPr>
          <p:cNvGrpSpPr/>
          <p:nvPr/>
        </p:nvGrpSpPr>
        <p:grpSpPr>
          <a:xfrm>
            <a:off x="643772" y="2437214"/>
            <a:ext cx="4240669" cy="1149341"/>
            <a:chOff x="712330" y="1117960"/>
            <a:chExt cx="4240669" cy="872858"/>
          </a:xfrm>
          <a:solidFill>
            <a:schemeClr val="tx2"/>
          </a:solidFill>
        </p:grpSpPr>
        <p:sp>
          <p:nvSpPr>
            <p:cNvPr id="224" name="Pentagon 35">
              <a:extLst>
                <a:ext uri="{FF2B5EF4-FFF2-40B4-BE49-F238E27FC236}">
                  <a16:creationId xmlns:a16="http://schemas.microsoft.com/office/drawing/2014/main" id="{4DDBCD0A-6761-2939-7B2D-4F073BFDFAE2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ight Triangle 224">
              <a:extLst>
                <a:ext uri="{FF2B5EF4-FFF2-40B4-BE49-F238E27FC236}">
                  <a16:creationId xmlns:a16="http://schemas.microsoft.com/office/drawing/2014/main" id="{35A7A65C-CED5-5F49-2339-0878F0D3F128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99">
            <a:extLst>
              <a:ext uri="{FF2B5EF4-FFF2-40B4-BE49-F238E27FC236}">
                <a16:creationId xmlns:a16="http://schemas.microsoft.com/office/drawing/2014/main" id="{45AD08E9-AD87-F6C7-DE33-40443367486F}"/>
              </a:ext>
            </a:extLst>
          </p:cNvPr>
          <p:cNvGrpSpPr/>
          <p:nvPr/>
        </p:nvGrpSpPr>
        <p:grpSpPr>
          <a:xfrm>
            <a:off x="643773" y="1096797"/>
            <a:ext cx="4240669" cy="1149341"/>
            <a:chOff x="712330" y="1117960"/>
            <a:chExt cx="4240669" cy="872858"/>
          </a:xfrm>
        </p:grpSpPr>
        <p:sp>
          <p:nvSpPr>
            <p:cNvPr id="21" name="Pentagon 35">
              <a:extLst>
                <a:ext uri="{FF2B5EF4-FFF2-40B4-BE49-F238E27FC236}">
                  <a16:creationId xmlns:a16="http://schemas.microsoft.com/office/drawing/2014/main" id="{9709E2DB-5D0F-EDCB-D858-C21E7EF68714}"/>
                </a:ext>
              </a:extLst>
            </p:cNvPr>
            <p:cNvSpPr/>
            <p:nvPr/>
          </p:nvSpPr>
          <p:spPr>
            <a:xfrm rot="10800000" flipH="1">
              <a:off x="712330" y="1117960"/>
              <a:ext cx="4240669" cy="67749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FBA874EC-68FB-00F5-ADD2-9CF93FDF72CC}"/>
                </a:ext>
              </a:extLst>
            </p:cNvPr>
            <p:cNvSpPr/>
            <p:nvPr/>
          </p:nvSpPr>
          <p:spPr>
            <a:xfrm rot="10800000">
              <a:off x="712330" y="1788667"/>
              <a:ext cx="288033" cy="20215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Title 1">
            <a:extLst>
              <a:ext uri="{FF2B5EF4-FFF2-40B4-BE49-F238E27FC236}">
                <a16:creationId xmlns:a16="http://schemas.microsoft.com/office/drawing/2014/main" id="{61638E31-ACE0-D45B-5C32-B6EDFB8684A6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Appendix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413DB07-547F-AD68-3665-58785647E4C9}"/>
              </a:ext>
            </a:extLst>
          </p:cNvPr>
          <p:cNvSpPr/>
          <p:nvPr/>
        </p:nvSpPr>
        <p:spPr>
          <a:xfrm>
            <a:off x="-9461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+mj-lt"/>
                <a:cs typeface="+mn-cs"/>
              </a:rPr>
              <a:t>Appendix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12290F-39DD-543B-B07F-293F965D7BAA}"/>
              </a:ext>
            </a:extLst>
          </p:cNvPr>
          <p:cNvGrpSpPr/>
          <p:nvPr/>
        </p:nvGrpSpPr>
        <p:grpSpPr>
          <a:xfrm>
            <a:off x="787400" y="1119188"/>
            <a:ext cx="5103813" cy="869950"/>
            <a:chOff x="-3538790" y="103088"/>
            <a:chExt cx="5103813" cy="86995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878FEA89-58BE-6DF5-39E1-096FA81FE5B1}"/>
                </a:ext>
              </a:extLst>
            </p:cNvPr>
            <p:cNvSpPr txBox="1"/>
            <p:nvPr/>
          </p:nvSpPr>
          <p:spPr>
            <a:xfrm>
              <a:off x="-3538790" y="228329"/>
              <a:ext cx="374199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  <a:latin typeface="+mn-lt"/>
                </a:rPr>
                <a:t>This document contains </a:t>
              </a:r>
              <a:r>
                <a:rPr lang="en-US" sz="1000" b="1">
                  <a:solidFill>
                    <a:schemeClr val="bg1"/>
                  </a:solidFill>
                  <a:latin typeface="+mn-lt"/>
                </a:rPr>
                <a:t>technical questions</a:t>
              </a:r>
              <a:r>
                <a:rPr lang="en-US" sz="1000">
                  <a:solidFill>
                    <a:schemeClr val="bg1"/>
                  </a:solidFill>
                  <a:latin typeface="+mn-lt"/>
                </a:rPr>
                <a:t> related to SQL that can be asked during the </a:t>
              </a:r>
              <a:r>
                <a:rPr lang="en-US" sz="1000" b="1">
                  <a:solidFill>
                    <a:schemeClr val="bg1"/>
                  </a:solidFill>
                  <a:latin typeface="+mn-lt"/>
                </a:rPr>
                <a:t>requirements phase </a:t>
              </a:r>
              <a:r>
                <a:rPr lang="en-US" sz="1000">
                  <a:solidFill>
                    <a:schemeClr val="bg1"/>
                  </a:solidFill>
                  <a:latin typeface="+mn-lt"/>
                </a:rPr>
                <a:t>to assess key aspects of database design and functionality</a:t>
              </a:r>
              <a:endParaRPr lang="en-IN" sz="1000">
                <a:solidFill>
                  <a:schemeClr val="bg1"/>
                </a:solidFill>
                <a:latin typeface="+mn-lt"/>
              </a:endParaRPr>
            </a:p>
          </p:txBody>
        </p:sp>
        <p:graphicFrame>
          <p:nvGraphicFramePr>
            <p:cNvPr id="255" name="Object 254">
              <a:extLst>
                <a:ext uri="{FF2B5EF4-FFF2-40B4-BE49-F238E27FC236}">
                  <a16:creationId xmlns:a16="http://schemas.microsoft.com/office/drawing/2014/main" id="{EA3CAE29-9684-52BE-F859-7D2422F9A8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3638156"/>
                </p:ext>
              </p:extLst>
            </p:nvPr>
          </p:nvGraphicFramePr>
          <p:xfrm>
            <a:off x="576010" y="103088"/>
            <a:ext cx="989013" cy="869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showAsIcon="1" r:id="rId3" imgW="914603" imgH="806585" progId="Word.Document.12">
                    <p:embed/>
                  </p:oleObj>
                </mc:Choice>
                <mc:Fallback>
                  <p:oleObj name="Document" showAsIcon="1" r:id="rId3" imgW="914603" imgH="806585" progId="Word.Document.12">
                    <p:embed/>
                    <p:pic>
                      <p:nvPicPr>
                        <p:cNvPr id="255" name="Object 254">
                          <a:extLst>
                            <a:ext uri="{FF2B5EF4-FFF2-40B4-BE49-F238E27FC236}">
                              <a16:creationId xmlns:a16="http://schemas.microsoft.com/office/drawing/2014/main" id="{EA3CAE29-9684-52BE-F859-7D2422F9A8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6010" y="103088"/>
                          <a:ext cx="989013" cy="869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F6959B-A20A-7B13-9F46-D0CA1F3DD02C}"/>
              </a:ext>
            </a:extLst>
          </p:cNvPr>
          <p:cNvGrpSpPr/>
          <p:nvPr/>
        </p:nvGrpSpPr>
        <p:grpSpPr>
          <a:xfrm>
            <a:off x="6703386" y="1104900"/>
            <a:ext cx="4844089" cy="869950"/>
            <a:chOff x="964000" y="373017"/>
            <a:chExt cx="4844089" cy="869950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EAECAF2-3F0D-4E5B-7D07-50D504FD8535}"/>
                </a:ext>
              </a:extLst>
            </p:cNvPr>
            <p:cNvSpPr txBox="1"/>
            <p:nvPr/>
          </p:nvSpPr>
          <p:spPr>
            <a:xfrm>
              <a:off x="964000" y="377779"/>
              <a:ext cx="340915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  <a:latin typeface="+mn-lt"/>
                </a:rPr>
                <a:t>This document contains </a:t>
              </a:r>
              <a:r>
                <a:rPr lang="en-US" sz="1000" b="1">
                  <a:solidFill>
                    <a:schemeClr val="bg1"/>
                  </a:solidFill>
                  <a:latin typeface="+mn-lt"/>
                </a:rPr>
                <a:t>best practices for SQL development</a:t>
              </a:r>
              <a:r>
                <a:rPr lang="en-US" sz="1000">
                  <a:solidFill>
                    <a:schemeClr val="bg1"/>
                  </a:solidFill>
                  <a:latin typeface="+mn-lt"/>
                </a:rPr>
                <a:t>, covering schema design, views, stored procedures, and performance monitoring with SQL Profiler and Extended Events, along with a comparison of these tools and a structured SQL training plan.</a:t>
              </a:r>
            </a:p>
          </p:txBody>
        </p:sp>
        <p:graphicFrame>
          <p:nvGraphicFramePr>
            <p:cNvPr id="256" name="Object 255">
              <a:extLst>
                <a:ext uri="{FF2B5EF4-FFF2-40B4-BE49-F238E27FC236}">
                  <a16:creationId xmlns:a16="http://schemas.microsoft.com/office/drawing/2014/main" id="{6D277622-68FA-E958-0926-3CD080B0F2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7831481"/>
                </p:ext>
              </p:extLst>
            </p:nvPr>
          </p:nvGraphicFramePr>
          <p:xfrm>
            <a:off x="4820664" y="373017"/>
            <a:ext cx="987425" cy="869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showAsIcon="1" r:id="rId5" imgW="914603" imgH="806585" progId="Word.Document.12">
                    <p:embed/>
                  </p:oleObj>
                </mc:Choice>
                <mc:Fallback>
                  <p:oleObj name="Document" showAsIcon="1" r:id="rId5" imgW="914603" imgH="806585" progId="Word.Document.12">
                    <p:embed/>
                    <p:pic>
                      <p:nvPicPr>
                        <p:cNvPr id="256" name="Object 255">
                          <a:extLst>
                            <a:ext uri="{FF2B5EF4-FFF2-40B4-BE49-F238E27FC236}">
                              <a16:creationId xmlns:a16="http://schemas.microsoft.com/office/drawing/2014/main" id="{6D277622-68FA-E958-0926-3CD080B0F2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20664" y="373017"/>
                          <a:ext cx="987425" cy="869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E21C80D5-F706-8792-2C91-E82422C1C40D}"/>
              </a:ext>
            </a:extLst>
          </p:cNvPr>
          <p:cNvSpPr txBox="1"/>
          <p:nvPr/>
        </p:nvSpPr>
        <p:spPr>
          <a:xfrm>
            <a:off x="6555496" y="2523159"/>
            <a:ext cx="3706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n-lt"/>
              </a:rPr>
              <a:t>This document provides examples of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ER diagrams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 for both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star and snowflake schemas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, along with detailed table schemas, to illustrate data modeling techniques and their applications in database design.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F1077-5414-5A95-FA19-283075FFFF13}"/>
              </a:ext>
            </a:extLst>
          </p:cNvPr>
          <p:cNvSpPr txBox="1"/>
          <p:nvPr/>
        </p:nvSpPr>
        <p:spPr>
          <a:xfrm>
            <a:off x="6581499" y="5522699"/>
            <a:ext cx="349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n-lt"/>
              </a:rPr>
              <a:t>This document outlines the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user acceptance criteria 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for the mockup components from a SQL perspective.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CE8BA-D894-34F4-647E-5D7CEF074FFC}"/>
              </a:ext>
            </a:extLst>
          </p:cNvPr>
          <p:cNvSpPr txBox="1"/>
          <p:nvPr/>
        </p:nvSpPr>
        <p:spPr>
          <a:xfrm>
            <a:off x="787400" y="3958990"/>
            <a:ext cx="345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n-lt"/>
              </a:rPr>
              <a:t>The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SQL Troubleshooting Cookbook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 is a focused guide that provides step-by-step methods to debug and resolve issues in SQL Server. It covers practical techniques for diagnosing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query failures 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and helping users efficiently identify and fix SQL Server issues.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86AE4DE-9096-689C-94C5-B5EBAC298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215776"/>
              </p:ext>
            </p:extLst>
          </p:nvPr>
        </p:nvGraphicFramePr>
        <p:xfrm>
          <a:off x="4935538" y="398303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7" imgW="914603" imgH="806585" progId="Word.Document.12">
                  <p:embed/>
                </p:oleObj>
              </mc:Choice>
              <mc:Fallback>
                <p:oleObj name="Document" showAsIcon="1" r:id="rId7" imgW="914603" imgH="806585" progId="Word.Documen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86AE4DE-9096-689C-94C5-B5EBAC2989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5538" y="398303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4D13C8E-9A89-10AA-5914-8F7B87857C6C}"/>
              </a:ext>
            </a:extLst>
          </p:cNvPr>
          <p:cNvSpPr txBox="1"/>
          <p:nvPr/>
        </p:nvSpPr>
        <p:spPr>
          <a:xfrm>
            <a:off x="6581499" y="3910375"/>
            <a:ext cx="37061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n-lt"/>
              </a:rPr>
              <a:t>The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SQL Database Creation Checklist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 is a template provided to clients to guide them in creating a SQL database in their environment. It includes specifications such as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database size, buffer size, growth settings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, and other relevant configuration parameters.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9FB0BE0-DA88-77CB-CB8A-A28F5D3B1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576234"/>
              </p:ext>
            </p:extLst>
          </p:nvPr>
        </p:nvGraphicFramePr>
        <p:xfrm>
          <a:off x="10626725" y="3938588"/>
          <a:ext cx="99695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9" imgW="914603" imgH="806585" progId="Word.Document.12">
                  <p:embed/>
                </p:oleObj>
              </mc:Choice>
              <mc:Fallback>
                <p:oleObj name="Document" showAsIcon="1" r:id="rId9" imgW="914603" imgH="806585" progId="Word.Documen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C9FB0BE0-DA88-77CB-CB8A-A28F5D3B1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626725" y="3938588"/>
                        <a:ext cx="996950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2B3D897-E001-A5F3-77D9-2958071A2EC7}"/>
              </a:ext>
            </a:extLst>
          </p:cNvPr>
          <p:cNvSpPr txBox="1"/>
          <p:nvPr/>
        </p:nvSpPr>
        <p:spPr>
          <a:xfrm>
            <a:off x="840271" y="5291957"/>
            <a:ext cx="345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n-lt"/>
              </a:rPr>
              <a:t>This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Data Profiling Report Template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 is designed to help analyze and assess the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quality of data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 in a database table. It captures essential data profiling metrics such as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null value percentages, distinct values, data type consistency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, and statistical summaries for numerical and categorical columns.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0311DB-20D9-272E-1F69-FEB63A5BDFA2}"/>
              </a:ext>
            </a:extLst>
          </p:cNvPr>
          <p:cNvSpPr txBox="1"/>
          <p:nvPr/>
        </p:nvSpPr>
        <p:spPr>
          <a:xfrm>
            <a:off x="787400" y="2516947"/>
            <a:ext cx="3913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n-lt"/>
              </a:rPr>
              <a:t>This attachment provides a concise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step-by-step guide 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for identifying and resolving SQL Server performance issues. The guide includes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detailed actions, tool usage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, and </a:t>
            </a:r>
            <a:r>
              <a:rPr lang="en-US" sz="1000" b="1">
                <a:solidFill>
                  <a:schemeClr val="bg1"/>
                </a:solidFill>
                <a:latin typeface="+mn-lt"/>
              </a:rPr>
              <a:t>query examples</a:t>
            </a:r>
            <a:r>
              <a:rPr lang="en-US" sz="1000">
                <a:solidFill>
                  <a:schemeClr val="bg1"/>
                </a:solidFill>
                <a:latin typeface="+mn-lt"/>
              </a:rPr>
              <a:t> to analyze server metrics and implement effective optimizations</a:t>
            </a:r>
            <a:endParaRPr 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96F4A-7A5D-49B3-4CC0-A42081A6B972}"/>
              </a:ext>
            </a:extLst>
          </p:cNvPr>
          <p:cNvSpPr txBox="1"/>
          <p:nvPr/>
        </p:nvSpPr>
        <p:spPr>
          <a:xfrm>
            <a:off x="840271" y="3354150"/>
            <a:ext cx="3913909" cy="58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>
                <a:solidFill>
                  <a:srgbClr val="8B0000"/>
                </a:solidFill>
                <a:latin typeface="+mn-lt"/>
                <a:cs typeface="Arial" panose="020B0604020202020204" pitchFamily="34" charset="0"/>
              </a:rPr>
              <a:t>**Note : </a:t>
            </a:r>
            <a:r>
              <a:rPr lang="en-US" sz="1000" i="1">
                <a:solidFill>
                  <a:srgbClr val="8B0000"/>
                </a:solidFill>
                <a:latin typeface="+mn-lt"/>
              </a:rPr>
              <a:t>The queries and output provided are based on SSMS and may vary depending on the RDBMS</a:t>
            </a:r>
            <a:r>
              <a:rPr lang="en-US" sz="1000" b="0" i="1">
                <a:solidFill>
                  <a:srgbClr val="8B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lang="en-US" sz="100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BC20E5E-CAF8-BE45-DD5D-6D9810E7B8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148164"/>
              </p:ext>
            </p:extLst>
          </p:nvPr>
        </p:nvGraphicFramePr>
        <p:xfrm>
          <a:off x="5000625" y="5386388"/>
          <a:ext cx="8350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1" imgW="834480" imgH="736560" progId="Word.Document.12">
                  <p:embed/>
                </p:oleObj>
              </mc:Choice>
              <mc:Fallback>
                <p:oleObj name="Document" showAsIcon="1" r:id="rId11" imgW="834480" imgH="736560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BC20E5E-CAF8-BE45-DD5D-6D9810E7B8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00625" y="5386388"/>
                        <a:ext cx="835025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4D77B07-EC9C-68AB-759B-B55A158D70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211060"/>
              </p:ext>
            </p:extLst>
          </p:nvPr>
        </p:nvGraphicFramePr>
        <p:xfrm>
          <a:off x="10748963" y="5364163"/>
          <a:ext cx="8350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3" imgW="834480" imgH="736560" progId="Word.Document.12">
                  <p:embed/>
                </p:oleObj>
              </mc:Choice>
              <mc:Fallback>
                <p:oleObj name="Document" showAsIcon="1" r:id="rId13" imgW="834480" imgH="73656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4D77B07-EC9C-68AB-759B-B55A158D7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48963" y="5364163"/>
                        <a:ext cx="835025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39D944-3DF7-61A2-FFA6-EFBBA74AF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138562"/>
              </p:ext>
            </p:extLst>
          </p:nvPr>
        </p:nvGraphicFramePr>
        <p:xfrm>
          <a:off x="10666413" y="2513013"/>
          <a:ext cx="8350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5" imgW="834480" imgH="736560" progId="Word.Document.12">
                  <p:embed/>
                </p:oleObj>
              </mc:Choice>
              <mc:Fallback>
                <p:oleObj name="Document" showAsIcon="1" r:id="rId15" imgW="834480" imgH="73656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739D944-3DF7-61A2-FFA6-EFBBA74AF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666413" y="2513013"/>
                        <a:ext cx="835025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A5FCFE-AC1D-4FFD-0520-896585B271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93301"/>
              </p:ext>
            </p:extLst>
          </p:nvPr>
        </p:nvGraphicFramePr>
        <p:xfrm>
          <a:off x="4937125" y="2438400"/>
          <a:ext cx="9588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7" imgW="914603" imgH="806585" progId="Word.Document.12">
                  <p:embed/>
                </p:oleObj>
              </mc:Choice>
              <mc:Fallback>
                <p:oleObj name="Document" showAsIcon="1" r:id="rId17" imgW="914603" imgH="806585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A5FCFE-AC1D-4FFD-0520-896585B271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37125" y="2438400"/>
                        <a:ext cx="9588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417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74D0-4236-7B07-AE82-C82BD130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30A933D9-0125-BE49-CB3F-80E2439A120E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Overview of Database Design Process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D2CE2DBA-C4E0-9E25-7891-E75361CB7696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SDLC Phases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BA49-BE32-9D1A-2E63-C67EEE7777D7}"/>
              </a:ext>
            </a:extLst>
          </p:cNvPr>
          <p:cNvSpPr txBox="1"/>
          <p:nvPr/>
        </p:nvSpPr>
        <p:spPr>
          <a:xfrm>
            <a:off x="418114" y="805598"/>
            <a:ext cx="113557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The SQL Design Phase flowchart illustrates the process from </a:t>
            </a:r>
            <a:r>
              <a:rPr lang="en-US" sz="1300" b="1">
                <a:solidFill>
                  <a:srgbClr val="006666"/>
                </a:solidFill>
                <a:latin typeface="+mn-lt"/>
              </a:rPr>
              <a:t>conceptual modeling 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to </a:t>
            </a:r>
            <a:r>
              <a:rPr lang="en-US" sz="1300" b="1">
                <a:solidFill>
                  <a:srgbClr val="006666"/>
                </a:solidFill>
                <a:latin typeface="+mn-lt"/>
              </a:rPr>
              <a:t>physical design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, ensuring a structured and optimized database.</a:t>
            </a:r>
          </a:p>
        </p:txBody>
      </p:sp>
      <p:pic>
        <p:nvPicPr>
          <p:cNvPr id="3" name="Picture 2" descr="PPT - Overview of Database Design Process PowerPoint Presentation, free ...">
            <a:extLst>
              <a:ext uri="{FF2B5EF4-FFF2-40B4-BE49-F238E27FC236}">
                <a16:creationId xmlns:a16="http://schemas.microsoft.com/office/drawing/2014/main" id="{7DAD524B-E04F-B5B9-53ED-0097E1570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t="11753" b="4348"/>
          <a:stretch/>
        </p:blipFill>
        <p:spPr bwMode="auto">
          <a:xfrm>
            <a:off x="2169529" y="1365338"/>
            <a:ext cx="7660295" cy="48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DDFDAE-6BB8-F797-18A2-92A3DE581E2A}"/>
              </a:ext>
            </a:extLst>
          </p:cNvPr>
          <p:cNvSpPr/>
          <p:nvPr/>
        </p:nvSpPr>
        <p:spPr>
          <a:xfrm>
            <a:off x="-9461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+mj-lt"/>
                <a:cs typeface="+mn-cs"/>
              </a:rPr>
              <a:t>Appendix</a:t>
            </a:r>
          </a:p>
        </p:txBody>
      </p:sp>
      <p:pic>
        <p:nvPicPr>
          <p:cNvPr id="5" name="Graphic 4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61C50A09-0C19-9DED-AC1A-7662E556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5843" y="5764910"/>
            <a:ext cx="914400" cy="8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297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74D0-4236-7B07-AE82-C82BD130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30A933D9-0125-BE49-CB3F-80E2439A120E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Overview of Database Design Process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D2CE2DBA-C4E0-9E25-7891-E75361CB7696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SDLC Phases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BA49-BE32-9D1A-2E63-C67EEE7777D7}"/>
              </a:ext>
            </a:extLst>
          </p:cNvPr>
          <p:cNvSpPr txBox="1"/>
          <p:nvPr/>
        </p:nvSpPr>
        <p:spPr>
          <a:xfrm>
            <a:off x="418114" y="805598"/>
            <a:ext cx="113557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The SQL Design Phase flowchart illustrates the process from </a:t>
            </a:r>
            <a:r>
              <a:rPr lang="en-US" sz="1300" b="1">
                <a:solidFill>
                  <a:srgbClr val="006666"/>
                </a:solidFill>
                <a:latin typeface="+mn-lt"/>
              </a:rPr>
              <a:t>conceptual modeling 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to </a:t>
            </a:r>
            <a:r>
              <a:rPr lang="en-US" sz="1300" b="1">
                <a:solidFill>
                  <a:srgbClr val="006666"/>
                </a:solidFill>
                <a:latin typeface="+mn-lt"/>
              </a:rPr>
              <a:t>physical design</a:t>
            </a:r>
            <a:r>
              <a:rPr lang="en-US" sz="1300">
                <a:solidFill>
                  <a:schemeClr val="bg2">
                    <a:lumMod val="10000"/>
                  </a:schemeClr>
                </a:solidFill>
                <a:latin typeface="+mn-lt"/>
              </a:rPr>
              <a:t>, ensuring a structured and optimized database.</a:t>
            </a:r>
          </a:p>
        </p:txBody>
      </p:sp>
      <p:pic>
        <p:nvPicPr>
          <p:cNvPr id="3" name="Picture 2" descr="PPT - Overview of Database Design Process PowerPoint Presentation, free ...">
            <a:extLst>
              <a:ext uri="{FF2B5EF4-FFF2-40B4-BE49-F238E27FC236}">
                <a16:creationId xmlns:a16="http://schemas.microsoft.com/office/drawing/2014/main" id="{7DAD524B-E04F-B5B9-53ED-0097E1570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t="11753" b="4348"/>
          <a:stretch/>
        </p:blipFill>
        <p:spPr bwMode="auto">
          <a:xfrm>
            <a:off x="2169529" y="1365338"/>
            <a:ext cx="7660295" cy="48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DDFDAE-6BB8-F797-18A2-92A3DE581E2A}"/>
              </a:ext>
            </a:extLst>
          </p:cNvPr>
          <p:cNvSpPr/>
          <p:nvPr/>
        </p:nvSpPr>
        <p:spPr>
          <a:xfrm>
            <a:off x="-9461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+mj-lt"/>
                <a:cs typeface="+mn-cs"/>
              </a:rPr>
              <a:t>Appendix</a:t>
            </a:r>
          </a:p>
        </p:txBody>
      </p:sp>
      <p:pic>
        <p:nvPicPr>
          <p:cNvPr id="5" name="Graphic 4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61C50A09-0C19-9DED-AC1A-7662E556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5843" y="5764910"/>
            <a:ext cx="914400" cy="8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4E0B-B741-2B33-990B-859CB2A5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5" y="353527"/>
            <a:ext cx="3008001" cy="346728"/>
          </a:xfrm>
        </p:spPr>
        <p:txBody>
          <a:bodyPr/>
          <a:lstStyle/>
          <a:p>
            <a:r>
              <a:rPr lang="en-US" sz="2000"/>
              <a:t>Sample Effort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11DE6-9AE8-7BB1-F938-39EE66D6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6" y="1188676"/>
            <a:ext cx="5151824" cy="4510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746C9-DBF6-1FC5-1D26-C675EC7E1762}"/>
              </a:ext>
            </a:extLst>
          </p:cNvPr>
          <p:cNvSpPr txBox="1"/>
          <p:nvPr/>
        </p:nvSpPr>
        <p:spPr>
          <a:xfrm>
            <a:off x="2495550" y="6318249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Note:*</a:t>
            </a:r>
            <a:r>
              <a:rPr kumimoji="0" lang="en-US" sz="1200" b="0" i="1" u="sng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The mentioned man-days are </a:t>
            </a:r>
            <a:r>
              <a:rPr kumimoji="0" lang="en-US" sz="1200" b="1" i="1" u="sng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indicative</a:t>
            </a:r>
            <a:r>
              <a:rPr kumimoji="0" lang="en-US" sz="1200" b="0" i="1" u="sng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 and provided as a sample for effort estimation purposes</a:t>
            </a:r>
            <a:endParaRPr kumimoji="0" lang="en-US" sz="1100" b="0" i="1" u="sng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18A3C20-1F29-556E-9B34-FC3DF87CA302}"/>
              </a:ext>
            </a:extLst>
          </p:cNvPr>
          <p:cNvSpPr/>
          <p:nvPr/>
        </p:nvSpPr>
        <p:spPr bwMode="auto">
          <a:xfrm>
            <a:off x="5824640" y="3131825"/>
            <a:ext cx="163245" cy="186603"/>
          </a:xfrm>
          <a:prstGeom prst="chevron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21" name="Graphic 20" descr="Back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45378AA-8028-DFA1-69F1-6616460FC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5148" y="5990029"/>
            <a:ext cx="914400" cy="8463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62AFF-4858-0404-7ABB-B9BEC441BDE3}"/>
              </a:ext>
            </a:extLst>
          </p:cNvPr>
          <p:cNvSpPr/>
          <p:nvPr/>
        </p:nvSpPr>
        <p:spPr>
          <a:xfrm>
            <a:off x="0" y="0"/>
            <a:ext cx="1898374" cy="22304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Appendix</a:t>
            </a: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130E-69D1-338D-619A-C92DC954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6" y="841948"/>
            <a:ext cx="1572964" cy="346728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 Design Mockup</a:t>
            </a:r>
            <a:br>
              <a:rPr lang="en-US" sz="1600" b="1"/>
            </a:br>
            <a:endParaRPr lang="en-US" sz="1600" b="1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42C897-2FCE-A346-32F1-5BB32511BAA2}"/>
              </a:ext>
            </a:extLst>
          </p:cNvPr>
          <p:cNvSpPr txBox="1">
            <a:spLocks/>
          </p:cNvSpPr>
          <p:nvPr/>
        </p:nvSpPr>
        <p:spPr bwMode="auto">
          <a:xfrm>
            <a:off x="6229350" y="878974"/>
            <a:ext cx="4902738" cy="27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*Tasks based on </a:t>
            </a:r>
            <a:r>
              <a:rPr lang="en-US" sz="1400" kern="0">
                <a:solidFill>
                  <a:schemeClr val="accent2"/>
                </a:solidFill>
                <a:latin typeface="Segoe UI"/>
              </a:rPr>
              <a:t>U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</a:rPr>
              <a:t>ser Stories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ED2F1-44FC-17D0-930B-80B03515E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4946762"/>
            <a:ext cx="1800476" cy="752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1EAFF3-B15C-B67B-C7E4-3BA54F422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004" y="1219693"/>
            <a:ext cx="5531299" cy="3659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D74E1-C5CA-CBF5-065A-2DD9CDBA5C89}"/>
              </a:ext>
            </a:extLst>
          </p:cNvPr>
          <p:cNvSpPr txBox="1"/>
          <p:nvPr/>
        </p:nvSpPr>
        <p:spPr>
          <a:xfrm>
            <a:off x="8113925" y="5026611"/>
            <a:ext cx="3698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**</a:t>
            </a:r>
            <a:r>
              <a:rPr lang="en-US" sz="900" b="1"/>
              <a:t> </a:t>
            </a:r>
            <a:r>
              <a:rPr lang="en-US" sz="900"/>
              <a:t>Refer to the </a:t>
            </a:r>
            <a:r>
              <a:rPr lang="en-US" sz="900" b="1">
                <a:solidFill>
                  <a:srgbClr val="8B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stories document </a:t>
            </a:r>
            <a:r>
              <a:rPr lang="en-US" sz="900"/>
              <a:t>for a detailed explanation</a:t>
            </a:r>
            <a:r>
              <a:rPr lang="en-US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642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7FAC1-EEF2-C6B4-6769-9CFB1B34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5AF756-4194-DE57-14A0-2174A105EA25}"/>
              </a:ext>
            </a:extLst>
          </p:cNvPr>
          <p:cNvSpPr/>
          <p:nvPr/>
        </p:nvSpPr>
        <p:spPr>
          <a:xfrm>
            <a:off x="0" y="0"/>
            <a:ext cx="1898374" cy="22304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Appendix</a:t>
            </a:r>
            <a:endParaRPr kumimoji="1" lang="en-US" sz="12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DF3EED-5225-ED10-3C09-191E422F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74" y="471204"/>
            <a:ext cx="7560122" cy="481361"/>
          </a:xfrm>
        </p:spPr>
        <p:txBody>
          <a:bodyPr/>
          <a:lstStyle/>
          <a:p>
            <a:pPr algn="just" defTabSz="1125781"/>
            <a:r>
              <a:rPr lang="en-US" sz="2000"/>
              <a:t>Essential Tools for Testing and Optimization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1CB9A3-8887-9407-76A8-6082FBFF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54971"/>
              </p:ext>
            </p:extLst>
          </p:nvPr>
        </p:nvGraphicFramePr>
        <p:xfrm>
          <a:off x="571273" y="1200725"/>
          <a:ext cx="9671852" cy="5033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80">
                  <a:extLst>
                    <a:ext uri="{9D8B030D-6E8A-4147-A177-3AD203B41FA5}">
                      <a16:colId xmlns:a16="http://schemas.microsoft.com/office/drawing/2014/main" val="939188463"/>
                    </a:ext>
                  </a:extLst>
                </a:gridCol>
                <a:gridCol w="1937720">
                  <a:extLst>
                    <a:ext uri="{9D8B030D-6E8A-4147-A177-3AD203B41FA5}">
                      <a16:colId xmlns:a16="http://schemas.microsoft.com/office/drawing/2014/main" val="2896201832"/>
                    </a:ext>
                  </a:extLst>
                </a:gridCol>
                <a:gridCol w="2410883">
                  <a:extLst>
                    <a:ext uri="{9D8B030D-6E8A-4147-A177-3AD203B41FA5}">
                      <a16:colId xmlns:a16="http://schemas.microsoft.com/office/drawing/2014/main" val="546817015"/>
                    </a:ext>
                  </a:extLst>
                </a:gridCol>
                <a:gridCol w="2253162">
                  <a:extLst>
                    <a:ext uri="{9D8B030D-6E8A-4147-A177-3AD203B41FA5}">
                      <a16:colId xmlns:a16="http://schemas.microsoft.com/office/drawing/2014/main" val="2415899455"/>
                    </a:ext>
                  </a:extLst>
                </a:gridCol>
                <a:gridCol w="2371607">
                  <a:extLst>
                    <a:ext uri="{9D8B030D-6E8A-4147-A177-3AD203B41FA5}">
                      <a16:colId xmlns:a16="http://schemas.microsoft.com/office/drawing/2014/main" val="2388771017"/>
                    </a:ext>
                  </a:extLst>
                </a:gridCol>
              </a:tblGrid>
              <a:tr h="652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Tool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When to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Why to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Key Features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528694"/>
                  </a:ext>
                </a:extLst>
              </a:tr>
              <a:tr h="116868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SQL Server Distributed Replay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test database changes like version/ software upgrades and indexing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simulate real-world workloads for performance impact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Replays workloads, Scales for large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365925"/>
                  </a:ext>
                </a:extLst>
              </a:tr>
              <a:tr h="103761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Apache JMeter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evaluate database performance under high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Simulates multiple users to analyze query and system behavior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Open-source, customizable, supports database stress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313651"/>
                  </a:ext>
                </a:extLst>
              </a:tr>
              <a:tr h="103956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LoadRunner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analyze performance in enterprise-scale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It is an advanced tool for monitoring and analyzing performance bottlenecks.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Scalable testing, detailed metrics, database integration.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107192"/>
                  </a:ext>
                </a:extLst>
              </a:tr>
              <a:tr h="113591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Benchmark Factory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Benchmark and compare database performance across configurations.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Automates testing and provides performance comparisons for optimization.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Predefined benchmarks, easy interface, supp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983679"/>
                  </a:ext>
                </a:extLst>
              </a:tr>
            </a:tbl>
          </a:graphicData>
        </a:graphic>
      </p:graphicFrame>
      <p:pic>
        <p:nvPicPr>
          <p:cNvPr id="2" name="Graphic 1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56D1F53-983E-DDDC-F0AC-EF788F0B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5843" y="5764910"/>
            <a:ext cx="914400" cy="8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9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B70D2-9405-2EED-3809-0004B6AF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E29D10-0141-45B4-83AC-38515CADB035}"/>
              </a:ext>
            </a:extLst>
          </p:cNvPr>
          <p:cNvSpPr txBox="1"/>
          <p:nvPr/>
        </p:nvSpPr>
        <p:spPr>
          <a:xfrm>
            <a:off x="609600" y="290578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800" b="1" i="1">
                <a:solidFill>
                  <a:srgbClr val="FFFFFF"/>
                </a:solidFill>
                <a:latin typeface="Segoe UI"/>
              </a:rPr>
              <a:t>Scope &amp; Focus of the SQL Playbook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05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A0B3-CB89-4A96-160B-27B196C8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EA29D2-50FD-4CBF-5DE4-6F20525A74A7}"/>
              </a:ext>
            </a:extLst>
          </p:cNvPr>
          <p:cNvSpPr/>
          <p:nvPr/>
        </p:nvSpPr>
        <p:spPr>
          <a:xfrm>
            <a:off x="0" y="0"/>
            <a:ext cx="1898374" cy="22304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Segoe UI"/>
              </a:rPr>
              <a:t>Appendix</a:t>
            </a:r>
            <a:endParaRPr kumimoji="1" lang="en-US" sz="12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7E7F73-EC4E-401D-1232-5EDD53AD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74" y="471204"/>
            <a:ext cx="7560122" cy="481361"/>
          </a:xfrm>
        </p:spPr>
        <p:txBody>
          <a:bodyPr/>
          <a:lstStyle/>
          <a:p>
            <a:pPr algn="just" defTabSz="1125781"/>
            <a:r>
              <a:rPr lang="en-US" sz="2000"/>
              <a:t>Essential Tools for Maintenance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8C5681-29A8-4365-9338-439C29F78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244851"/>
              </p:ext>
            </p:extLst>
          </p:nvPr>
        </p:nvGraphicFramePr>
        <p:xfrm>
          <a:off x="571274" y="1200726"/>
          <a:ext cx="9690326" cy="4784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14">
                  <a:extLst>
                    <a:ext uri="{9D8B030D-6E8A-4147-A177-3AD203B41FA5}">
                      <a16:colId xmlns:a16="http://schemas.microsoft.com/office/drawing/2014/main" val="939188463"/>
                    </a:ext>
                  </a:extLst>
                </a:gridCol>
                <a:gridCol w="1941421">
                  <a:extLst>
                    <a:ext uri="{9D8B030D-6E8A-4147-A177-3AD203B41FA5}">
                      <a16:colId xmlns:a16="http://schemas.microsoft.com/office/drawing/2014/main" val="2896201832"/>
                    </a:ext>
                  </a:extLst>
                </a:gridCol>
                <a:gridCol w="2415488">
                  <a:extLst>
                    <a:ext uri="{9D8B030D-6E8A-4147-A177-3AD203B41FA5}">
                      <a16:colId xmlns:a16="http://schemas.microsoft.com/office/drawing/2014/main" val="546817015"/>
                    </a:ext>
                  </a:extLst>
                </a:gridCol>
                <a:gridCol w="2257466">
                  <a:extLst>
                    <a:ext uri="{9D8B030D-6E8A-4147-A177-3AD203B41FA5}">
                      <a16:colId xmlns:a16="http://schemas.microsoft.com/office/drawing/2014/main" val="2415899455"/>
                    </a:ext>
                  </a:extLst>
                </a:gridCol>
                <a:gridCol w="2376137">
                  <a:extLst>
                    <a:ext uri="{9D8B030D-6E8A-4147-A177-3AD203B41FA5}">
                      <a16:colId xmlns:a16="http://schemas.microsoft.com/office/drawing/2014/main" val="2388771017"/>
                    </a:ext>
                  </a:extLst>
                </a:gridCol>
              </a:tblGrid>
              <a:tr h="619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Tool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When to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Why to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Key Features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528694"/>
                  </a:ext>
                </a:extLst>
              </a:tr>
              <a:tr h="111078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SolarWinds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 network, systems, and application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Comprehensive monitoring, real-time alerts, and 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Proactive issue detection, user-friendly dashboards, and diagnostics for IT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365925"/>
                  </a:ext>
                </a:extLst>
              </a:tr>
              <a:tr h="986214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Relic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 application performance monitoring (APM)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Tracks real-time metrics and enhances user 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Detailed APM insights, performance optimization, and user interaction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313651"/>
                  </a:ext>
                </a:extLst>
              </a:tr>
              <a:tr h="98806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Defender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secure Azure and hybrid cloud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Provides advanced threat detection and actionable insights.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Seamless Azure integration, threat protection, and vulnerability management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107192"/>
                  </a:ext>
                </a:extLst>
              </a:tr>
              <a:tr h="1079644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Dynatrace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 full-stack monitoring of cloud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AI-driven insights and automation for quick 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End-to-end observability, microservices monitoring, and root cause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983679"/>
                  </a:ext>
                </a:extLst>
              </a:tr>
            </a:tbl>
          </a:graphicData>
        </a:graphic>
      </p:graphicFrame>
      <p:pic>
        <p:nvPicPr>
          <p:cNvPr id="2" name="Graphic 1" descr="Back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87A97C9-845E-80AA-7088-1EAB3653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5843" y="5764910"/>
            <a:ext cx="914400" cy="8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08C04-4C89-2777-A55E-0AFF8AC69C89}"/>
              </a:ext>
            </a:extLst>
          </p:cNvPr>
          <p:cNvSpPr txBox="1"/>
          <p:nvPr/>
        </p:nvSpPr>
        <p:spPr>
          <a:xfrm>
            <a:off x="1824181" y="2927927"/>
            <a:ext cx="8543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68517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66F46F73-24BE-2882-174C-2380D71D8CA2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Scope &amp; Focus of the SQL Playbook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000DF-B90D-82F1-2D8F-CC621F4A7A04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Scope of the playbook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FC6F3E-2A70-B1F1-B1CA-1D562A90673A}"/>
              </a:ext>
            </a:extLst>
          </p:cNvPr>
          <p:cNvGrpSpPr/>
          <p:nvPr/>
        </p:nvGrpSpPr>
        <p:grpSpPr>
          <a:xfrm>
            <a:off x="6290340" y="1246611"/>
            <a:ext cx="2549795" cy="3814847"/>
            <a:chOff x="6216449" y="1412865"/>
            <a:chExt cx="2549795" cy="38148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51AFFF3-F823-D13A-DB43-C7E2FBF5ED21}"/>
                </a:ext>
              </a:extLst>
            </p:cNvPr>
            <p:cNvGrpSpPr/>
            <p:nvPr/>
          </p:nvGrpSpPr>
          <p:grpSpPr>
            <a:xfrm>
              <a:off x="6216449" y="1412865"/>
              <a:ext cx="403412" cy="347776"/>
              <a:chOff x="1151964" y="1977641"/>
              <a:chExt cx="403412" cy="347776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197DE2A3-B639-83B5-9CDC-78C424842B2B}"/>
                  </a:ext>
                </a:extLst>
              </p:cNvPr>
              <p:cNvSpPr/>
              <p:nvPr/>
            </p:nvSpPr>
            <p:spPr>
              <a:xfrm>
                <a:off x="1178859" y="1977641"/>
                <a:ext cx="322731" cy="347776"/>
              </a:xfrm>
              <a:prstGeom prst="flowChartConnector">
                <a:avLst/>
              </a:prstGeom>
              <a:solidFill>
                <a:srgbClr val="00206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8D7DFC-D05B-3FCF-0175-1515193DA17C}"/>
                  </a:ext>
                </a:extLst>
              </p:cNvPr>
              <p:cNvSpPr txBox="1"/>
              <p:nvPr/>
            </p:nvSpPr>
            <p:spPr>
              <a:xfrm>
                <a:off x="1151964" y="2020724"/>
                <a:ext cx="4034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+mn-lt"/>
                  </a:rPr>
                  <a:t>03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F1751-FBE6-FEC6-879C-C5166DCAAC08}"/>
                </a:ext>
              </a:extLst>
            </p:cNvPr>
            <p:cNvSpPr txBox="1"/>
            <p:nvPr/>
          </p:nvSpPr>
          <p:spPr>
            <a:xfrm>
              <a:off x="6566075" y="1412865"/>
              <a:ext cx="2200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>
                  <a:solidFill>
                    <a:srgbClr val="002060"/>
                  </a:solidFill>
                  <a:latin typeface="+mj-lt"/>
                </a:rPr>
                <a:t>Analytical databases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348C45-D7D6-D29D-8C8A-54CDC3A53647}"/>
                </a:ext>
              </a:extLst>
            </p:cNvPr>
            <p:cNvSpPr txBox="1"/>
            <p:nvPr/>
          </p:nvSpPr>
          <p:spPr>
            <a:xfrm>
              <a:off x="6228652" y="3173303"/>
              <a:ext cx="2427800" cy="205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Analytical databases are designed to facilitate</a:t>
              </a:r>
              <a:r>
                <a:rPr lang="en-US" sz="1250">
                  <a:latin typeface="+mn-lt"/>
                </a:rPr>
                <a:t>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data analyses</a:t>
              </a: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 and</a:t>
              </a:r>
              <a:r>
                <a:rPr lang="en-US" sz="1250">
                  <a:latin typeface="+mn-lt"/>
                </a:rPr>
                <a:t>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reporting</a:t>
              </a: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. 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50">
                <a:latin typeface="+mn-l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They allow users to extract insights from data through query optimization and data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modeling techniques</a:t>
              </a: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, enhancing business intelligence capabilities.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ECA0E-3134-D8C4-19B8-9861322E9D41}"/>
                </a:ext>
              </a:extLst>
            </p:cNvPr>
            <p:cNvGrpSpPr/>
            <p:nvPr/>
          </p:nvGrpSpPr>
          <p:grpSpPr>
            <a:xfrm>
              <a:off x="6984286" y="1911904"/>
              <a:ext cx="987936" cy="988761"/>
              <a:chOff x="6984286" y="1911904"/>
              <a:chExt cx="987936" cy="98876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04F932E-F763-CC07-1AEB-35AA9C8F32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84286" y="1911904"/>
                <a:ext cx="987936" cy="988761"/>
              </a:xfrm>
              <a:prstGeom prst="ellipse">
                <a:avLst/>
              </a:prstGeom>
              <a:solidFill>
                <a:srgbClr val="002060"/>
              </a:solidFill>
              <a:ln w="38100" cap="flat" cmpd="sng" algn="ctr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Bogle" charset="0"/>
                  <a:cs typeface="Bogle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A22070-6DC7-5432-D44A-ADF1495AA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176153" y="2055230"/>
                <a:ext cx="599559" cy="59955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4D9961-4AED-5FDC-2CBD-29E37C8C5AD3}"/>
              </a:ext>
            </a:extLst>
          </p:cNvPr>
          <p:cNvGrpSpPr/>
          <p:nvPr/>
        </p:nvGrpSpPr>
        <p:grpSpPr>
          <a:xfrm>
            <a:off x="563130" y="1246611"/>
            <a:ext cx="2575447" cy="3402132"/>
            <a:chOff x="489239" y="1412865"/>
            <a:chExt cx="2575447" cy="340213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7746C2-55CE-2462-708B-23D0794A240A}"/>
                </a:ext>
              </a:extLst>
            </p:cNvPr>
            <p:cNvGrpSpPr/>
            <p:nvPr/>
          </p:nvGrpSpPr>
          <p:grpSpPr>
            <a:xfrm>
              <a:off x="489239" y="1412865"/>
              <a:ext cx="403412" cy="347776"/>
              <a:chOff x="1151964" y="1977641"/>
              <a:chExt cx="403412" cy="347776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667C6C20-66F6-A788-F975-D72DC9244EDA}"/>
                  </a:ext>
                </a:extLst>
              </p:cNvPr>
              <p:cNvSpPr/>
              <p:nvPr/>
            </p:nvSpPr>
            <p:spPr>
              <a:xfrm>
                <a:off x="1178859" y="1977641"/>
                <a:ext cx="322731" cy="347776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E50ABD-8976-E346-D6C3-33B9BA275FB5}"/>
                  </a:ext>
                </a:extLst>
              </p:cNvPr>
              <p:cNvSpPr txBox="1"/>
              <p:nvPr/>
            </p:nvSpPr>
            <p:spPr>
              <a:xfrm>
                <a:off x="1151964" y="2020724"/>
                <a:ext cx="4034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+mn-lt"/>
                  </a:rPr>
                  <a:t>01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8D62E4-92E8-D84E-4844-9744DB167F44}"/>
                </a:ext>
              </a:extLst>
            </p:cNvPr>
            <p:cNvSpPr txBox="1"/>
            <p:nvPr/>
          </p:nvSpPr>
          <p:spPr>
            <a:xfrm>
              <a:off x="838865" y="1412865"/>
              <a:ext cx="2200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>
                  <a:latin typeface="+mj-lt"/>
                </a:rPr>
                <a:t>Target</a:t>
              </a:r>
              <a:r>
                <a:rPr lang="en-US" sz="1400" b="1">
                  <a:latin typeface="+mn-lt"/>
                </a:rPr>
                <a:t> </a:t>
              </a:r>
              <a:r>
                <a:rPr lang="en-US" sz="1400" b="1">
                  <a:latin typeface="+mj-lt"/>
                </a:rPr>
                <a:t>Audience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BD0AFD-7847-BEFA-B0D1-EB0576F2CCC4}"/>
                </a:ext>
              </a:extLst>
            </p:cNvPr>
            <p:cNvSpPr txBox="1"/>
            <p:nvPr/>
          </p:nvSpPr>
          <p:spPr>
            <a:xfrm>
              <a:off x="541786" y="3183781"/>
              <a:ext cx="25229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25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The target audience includes </a:t>
              </a:r>
              <a:r>
                <a:rPr lang="en-US" sz="1250" b="1" i="0"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  <a:cs typeface="Arial" panose="020B0604020202020204" pitchFamily="34" charset="0"/>
                </a:rPr>
                <a:t>database administrators,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  <a:cs typeface="Arial" panose="020B0604020202020204" pitchFamily="34" charset="0"/>
                </a:rPr>
                <a:t>developers</a:t>
              </a:r>
              <a:r>
                <a:rPr lang="en-US" sz="1250" b="1" i="0"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  <a:cs typeface="Arial" panose="020B0604020202020204" pitchFamily="34" charset="0"/>
                </a:rPr>
                <a:t>, </a:t>
              </a:r>
              <a:r>
                <a:rPr lang="en-US" sz="125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and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  <a:cs typeface="Arial" panose="020B0604020202020204" pitchFamily="34" charset="0"/>
                </a:rPr>
                <a:t>IT professionals</a:t>
              </a:r>
              <a:r>
                <a:rPr lang="en-US" sz="125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 aiming to enhance their expertise in SQL-based relational database management systems (RDBMS).</a:t>
              </a:r>
              <a:endParaRPr lang="en-US" sz="1250"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CD5C00-0CD1-3A18-A298-B45D79503D2D}"/>
                </a:ext>
              </a:extLst>
            </p:cNvPr>
            <p:cNvGrpSpPr/>
            <p:nvPr/>
          </p:nvGrpSpPr>
          <p:grpSpPr>
            <a:xfrm>
              <a:off x="1308279" y="1887440"/>
              <a:ext cx="987936" cy="988761"/>
              <a:chOff x="1308279" y="1887440"/>
              <a:chExt cx="987936" cy="98876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0BBFAB-E786-18C9-4E19-CA2F5FE31D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08279" y="1887440"/>
                <a:ext cx="987936" cy="988761"/>
              </a:xfrm>
              <a:prstGeom prst="ellipse">
                <a:avLst/>
              </a:prstGeom>
              <a:solidFill>
                <a:srgbClr val="8B0000"/>
              </a:solidFill>
              <a:ln w="38100" cap="flat" cmpd="sng" algn="ctr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Bogle" charset="0"/>
                  <a:cs typeface="Bogle" charset="0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F3D8659-816F-D862-1133-5073C3B77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1539930" y="2131814"/>
                <a:ext cx="524635" cy="524635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2FE354-8582-3510-C279-C40005E36825}"/>
              </a:ext>
            </a:extLst>
          </p:cNvPr>
          <p:cNvGrpSpPr/>
          <p:nvPr/>
        </p:nvGrpSpPr>
        <p:grpSpPr>
          <a:xfrm>
            <a:off x="3284586" y="1246611"/>
            <a:ext cx="2681116" cy="3626633"/>
            <a:chOff x="3210695" y="1412865"/>
            <a:chExt cx="2681116" cy="362663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EC4573-A370-979C-1AAA-CE510650ABD2}"/>
                </a:ext>
              </a:extLst>
            </p:cNvPr>
            <p:cNvGrpSpPr/>
            <p:nvPr/>
          </p:nvGrpSpPr>
          <p:grpSpPr>
            <a:xfrm>
              <a:off x="3210695" y="1412865"/>
              <a:ext cx="403412" cy="347776"/>
              <a:chOff x="1151964" y="1977641"/>
              <a:chExt cx="403412" cy="347776"/>
            </a:xfrm>
          </p:grpSpPr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A62DF05F-706A-67F4-F180-AFE9E9BC8B23}"/>
                  </a:ext>
                </a:extLst>
              </p:cNvPr>
              <p:cNvSpPr/>
              <p:nvPr/>
            </p:nvSpPr>
            <p:spPr>
              <a:xfrm>
                <a:off x="1178859" y="1977641"/>
                <a:ext cx="322731" cy="347776"/>
              </a:xfrm>
              <a:prstGeom prst="flowChartConnector">
                <a:avLst/>
              </a:prstGeom>
              <a:solidFill>
                <a:srgbClr val="006666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B9B0E5-C77F-9218-8400-551CA0758813}"/>
                  </a:ext>
                </a:extLst>
              </p:cNvPr>
              <p:cNvSpPr txBox="1"/>
              <p:nvPr/>
            </p:nvSpPr>
            <p:spPr>
              <a:xfrm>
                <a:off x="1151964" y="2020724"/>
                <a:ext cx="4034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+mn-lt"/>
                  </a:rPr>
                  <a:t>02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0CB587-1F39-4ADF-200A-FEA89A89C495}"/>
                </a:ext>
              </a:extLst>
            </p:cNvPr>
            <p:cNvSpPr txBox="1"/>
            <p:nvPr/>
          </p:nvSpPr>
          <p:spPr>
            <a:xfrm>
              <a:off x="3560321" y="1412865"/>
              <a:ext cx="2331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>
                  <a:solidFill>
                    <a:srgbClr val="006666"/>
                  </a:solidFill>
                  <a:latin typeface="+mj-lt"/>
                </a:rPr>
                <a:t>Transactional Databases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3822D1-9290-A6FD-DD80-1F5EF9E337E8}"/>
                </a:ext>
              </a:extLst>
            </p:cNvPr>
            <p:cNvSpPr txBox="1"/>
            <p:nvPr/>
          </p:nvSpPr>
          <p:spPr>
            <a:xfrm>
              <a:off x="3263241" y="3177450"/>
              <a:ext cx="25229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Transactional databases are optimized for handling large number of transactions efficiently. 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50">
                <a:latin typeface="+mn-lt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They maintain</a:t>
              </a:r>
              <a:r>
                <a:rPr lang="en-US" sz="1250">
                  <a:latin typeface="+mn-lt"/>
                </a:rPr>
                <a:t>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data integrity</a:t>
              </a:r>
              <a:r>
                <a:rPr lang="en-US" sz="1250" b="1">
                  <a:solidFill>
                    <a:srgbClr val="006666"/>
                  </a:solidFill>
                  <a:latin typeface="+mn-lt"/>
                </a:rPr>
                <a:t> </a:t>
              </a: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and support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high-volume operations,</a:t>
              </a:r>
              <a:r>
                <a:rPr lang="en-US" sz="1250">
                  <a:latin typeface="+mn-lt"/>
                </a:rPr>
                <a:t> </a:t>
              </a:r>
              <a:r>
                <a:rPr lang="en-US" sz="125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making them vital for enterprise applications.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B8D016-6357-96CE-7197-57DBD63F9000}"/>
                </a:ext>
              </a:extLst>
            </p:cNvPr>
            <p:cNvGrpSpPr/>
            <p:nvPr/>
          </p:nvGrpSpPr>
          <p:grpSpPr>
            <a:xfrm>
              <a:off x="4039792" y="1887440"/>
              <a:ext cx="987936" cy="988761"/>
              <a:chOff x="4039792" y="1887440"/>
              <a:chExt cx="987936" cy="98876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8E728BB-4A6D-19CD-BD81-7E303C97A1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9792" y="1887440"/>
                <a:ext cx="987936" cy="988761"/>
              </a:xfrm>
              <a:prstGeom prst="ellipse">
                <a:avLst/>
              </a:prstGeom>
              <a:solidFill>
                <a:srgbClr val="006666"/>
              </a:solidFill>
              <a:ln w="38100" cap="flat" cmpd="sng" algn="ctr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Bogle" charset="0"/>
                  <a:cs typeface="Bogle" charset="0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2FD1AA6-6F38-7908-A65E-E9AE7C32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220663" y="2081034"/>
                <a:ext cx="626194" cy="626194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1F8935-A6D9-34CE-0D73-2C4E5D6F3577}"/>
              </a:ext>
            </a:extLst>
          </p:cNvPr>
          <p:cNvGrpSpPr/>
          <p:nvPr/>
        </p:nvGrpSpPr>
        <p:grpSpPr>
          <a:xfrm>
            <a:off x="9087993" y="1246611"/>
            <a:ext cx="2549795" cy="3391654"/>
            <a:chOff x="9014102" y="1412865"/>
            <a:chExt cx="2549795" cy="3391654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3E28D80E-FCC7-D323-790D-5FBD4E8FACED}"/>
                </a:ext>
              </a:extLst>
            </p:cNvPr>
            <p:cNvGrpSpPr/>
            <p:nvPr/>
          </p:nvGrpSpPr>
          <p:grpSpPr>
            <a:xfrm>
              <a:off x="9014102" y="1412865"/>
              <a:ext cx="403412" cy="347776"/>
              <a:chOff x="1151964" y="1977641"/>
              <a:chExt cx="403412" cy="347776"/>
            </a:xfrm>
          </p:grpSpPr>
          <p:sp>
            <p:nvSpPr>
              <p:cNvPr id="454" name="Flowchart: Connector 453">
                <a:extLst>
                  <a:ext uri="{FF2B5EF4-FFF2-40B4-BE49-F238E27FC236}">
                    <a16:creationId xmlns:a16="http://schemas.microsoft.com/office/drawing/2014/main" id="{C3C45168-CE67-73D2-569A-701603576421}"/>
                  </a:ext>
                </a:extLst>
              </p:cNvPr>
              <p:cNvSpPr/>
              <p:nvPr/>
            </p:nvSpPr>
            <p:spPr>
              <a:xfrm>
                <a:off x="1178859" y="1977641"/>
                <a:ext cx="322731" cy="347776"/>
              </a:xfrm>
              <a:prstGeom prst="flowChartConnector">
                <a:avLst/>
              </a:prstGeom>
              <a:solidFill>
                <a:srgbClr val="666666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063DB068-EB61-87CC-C4AC-1E91623BA8A9}"/>
                  </a:ext>
                </a:extLst>
              </p:cNvPr>
              <p:cNvSpPr txBox="1"/>
              <p:nvPr/>
            </p:nvSpPr>
            <p:spPr>
              <a:xfrm>
                <a:off x="1151964" y="2020724"/>
                <a:ext cx="4034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+mn-lt"/>
                  </a:rPr>
                  <a:t>04</a:t>
                </a:r>
              </a:p>
            </p:txBody>
          </p:sp>
        </p:grp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76735C84-258B-8AF8-07F3-958BE0C7AAF1}"/>
                </a:ext>
              </a:extLst>
            </p:cNvPr>
            <p:cNvSpPr txBox="1"/>
            <p:nvPr/>
          </p:nvSpPr>
          <p:spPr>
            <a:xfrm>
              <a:off x="9363728" y="1412865"/>
              <a:ext cx="2200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>
                  <a:solidFill>
                    <a:srgbClr val="666666"/>
                  </a:solidFill>
                  <a:latin typeface="+mj-lt"/>
                </a:rPr>
                <a:t>Supported Systems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46BDDFA9-04FE-435F-D8A8-434AE8BCF068}"/>
                </a:ext>
              </a:extLst>
            </p:cNvPr>
            <p:cNvSpPr txBox="1"/>
            <p:nvPr/>
          </p:nvSpPr>
          <p:spPr>
            <a:xfrm>
              <a:off x="9026305" y="3173303"/>
              <a:ext cx="25229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5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Supported systems include popular SQL-based RDBMS platforms such as </a:t>
              </a:r>
              <a:r>
                <a:rPr lang="en-US" sz="1250" b="1" i="0"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  <a:cs typeface="Arial" panose="020B0604020202020204" pitchFamily="34" charset="0"/>
                </a:rPr>
                <a:t>Microsoft SQL Server, PostgreSQL, MySQL</a:t>
              </a:r>
              <a:r>
                <a:rPr lang="en-US" sz="1250" b="0" i="0">
                  <a:solidFill>
                    <a:schemeClr val="bg2">
                      <a:lumMod val="10000"/>
                    </a:schemeClr>
                  </a:solidFill>
                  <a:effectLst/>
                  <a:latin typeface="+mn-lt"/>
                  <a:cs typeface="Arial" panose="020B0604020202020204" pitchFamily="34" charset="0"/>
                </a:rPr>
                <a:t>,</a:t>
              </a:r>
              <a:r>
                <a:rPr lang="en-US" sz="125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 and </a:t>
              </a:r>
              <a:r>
                <a:rPr lang="en-US" sz="1250" b="1">
                  <a:solidFill>
                    <a:schemeClr val="bg2">
                      <a:lumMod val="10000"/>
                    </a:schemeClr>
                  </a:solidFill>
                  <a:latin typeface="+mn-lt"/>
                  <a:cs typeface="Arial" panose="020B0604020202020204" pitchFamily="34" charset="0"/>
                </a:rPr>
                <a:t>Oracle</a:t>
              </a:r>
              <a:r>
                <a:rPr lang="en-US" sz="125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, highlighting their unique features and common use cases.</a:t>
              </a:r>
              <a:endParaRPr lang="en-US" sz="1250"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8F0838A6-5AB8-EF39-9EC9-82D220D47044}"/>
                </a:ext>
              </a:extLst>
            </p:cNvPr>
            <p:cNvGrpSpPr/>
            <p:nvPr/>
          </p:nvGrpSpPr>
          <p:grpSpPr>
            <a:xfrm>
              <a:off x="9736095" y="1911903"/>
              <a:ext cx="987936" cy="988761"/>
              <a:chOff x="9736095" y="1911903"/>
              <a:chExt cx="987936" cy="988761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9F79A0BC-74D9-474F-09ED-D1C9D9B21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6095" y="1911903"/>
                <a:ext cx="987936" cy="988761"/>
              </a:xfrm>
              <a:prstGeom prst="ellipse">
                <a:avLst/>
              </a:prstGeom>
              <a:solidFill>
                <a:srgbClr val="666666"/>
              </a:solidFill>
              <a:ln w="38100" cap="flat" cmpd="sng" algn="ctr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Bogle" charset="0"/>
                  <a:cs typeface="Bogle" charset="0"/>
                </a:endParaRPr>
              </a:p>
            </p:txBody>
          </p:sp>
          <p:pic>
            <p:nvPicPr>
              <p:cNvPr id="453" name="Picture 2" descr="Operating Systems Icon PNG Images, Vectors Free Download - Pngtree">
                <a:extLst>
                  <a:ext uri="{FF2B5EF4-FFF2-40B4-BE49-F238E27FC236}">
                    <a16:creationId xmlns:a16="http://schemas.microsoft.com/office/drawing/2014/main" id="{5A305CAF-F1EF-9893-A816-CA1C033811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3635" y="1977160"/>
                <a:ext cx="818435" cy="818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56" name="TextBox 455">
            <a:extLst>
              <a:ext uri="{FF2B5EF4-FFF2-40B4-BE49-F238E27FC236}">
                <a16:creationId xmlns:a16="http://schemas.microsoft.com/office/drawing/2014/main" id="{F057B0D1-C73B-F33C-BEA9-A0565C0DF5B3}"/>
              </a:ext>
            </a:extLst>
          </p:cNvPr>
          <p:cNvSpPr txBox="1"/>
          <p:nvPr/>
        </p:nvSpPr>
        <p:spPr>
          <a:xfrm>
            <a:off x="595005" y="5939146"/>
            <a:ext cx="10990729" cy="246221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1">
                <a:solidFill>
                  <a:srgbClr val="8B0000"/>
                </a:solidFill>
                <a:cs typeface="Arial" panose="020B0604020202020204" pitchFamily="34" charset="0"/>
              </a:rPr>
              <a:t>**Note :  </a:t>
            </a:r>
            <a:r>
              <a:rPr lang="en-US" sz="1000" i="1">
                <a:solidFill>
                  <a:srgbClr val="8B0000"/>
                </a:solidFill>
                <a:cs typeface="Arial" panose="020B0604020202020204" pitchFamily="34" charset="0"/>
              </a:rPr>
              <a:t>The scope of the SDLC process does not cover non-database related software components or purely frontend development.</a:t>
            </a:r>
            <a:endParaRPr lang="en-US" sz="1000" b="1" i="1">
              <a:solidFill>
                <a:srgbClr val="8B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4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E22B3-DF12-25AB-C15B-64844DEB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1DAE8-051A-821A-C1ED-D643015B090B}"/>
              </a:ext>
            </a:extLst>
          </p:cNvPr>
          <p:cNvSpPr txBox="1"/>
          <p:nvPr/>
        </p:nvSpPr>
        <p:spPr>
          <a:xfrm>
            <a:off x="609599" y="2905780"/>
            <a:ext cx="7795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800" b="1" i="1">
                <a:solidFill>
                  <a:srgbClr val="FFFFFF"/>
                </a:solidFill>
                <a:latin typeface="Segoe UI"/>
              </a:rPr>
              <a:t>Key Considerations for Establishing a Robust Database System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8D4BC-7169-E244-FE9F-F0A8A7655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E51C8E89-CAC0-55E5-5A26-DD39A7FF9E42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2000">
                <a:solidFill>
                  <a:srgbClr val="8B0000"/>
                </a:solidFill>
                <a:ea typeface="+mn-ea"/>
                <a:cs typeface="Times New Roman" pitchFamily="18" charset="0"/>
              </a:rPr>
              <a:t>Key Considerations for Establishing a Robust Database System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BCE858-22E2-F783-727D-B20C0EFE469C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kern="0">
                <a:solidFill>
                  <a:prstClr val="white"/>
                </a:solidFill>
                <a:latin typeface="+mj-lt"/>
              </a:rPr>
              <a:t>Key Considerations</a:t>
            </a:r>
            <a:endParaRPr kumimoji="1" lang="en-US" sz="12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Times New Roman" pitchFamily="18" charset="0"/>
            </a:endParaRP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BA58B265-E9DD-1413-AC87-777B6EB04F53}"/>
              </a:ext>
            </a:extLst>
          </p:cNvPr>
          <p:cNvGrpSpPr/>
          <p:nvPr/>
        </p:nvGrpSpPr>
        <p:grpSpPr>
          <a:xfrm>
            <a:off x="701846" y="1509512"/>
            <a:ext cx="10788308" cy="4666323"/>
            <a:chOff x="1198590" y="1616816"/>
            <a:chExt cx="10058050" cy="4291911"/>
          </a:xfrm>
        </p:grpSpPr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A0C349CD-B26F-7DD1-E4F3-E03E47FFBF31}"/>
                </a:ext>
              </a:extLst>
            </p:cNvPr>
            <p:cNvSpPr txBox="1"/>
            <p:nvPr/>
          </p:nvSpPr>
          <p:spPr>
            <a:xfrm>
              <a:off x="7494026" y="2376413"/>
              <a:ext cx="3686558" cy="99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D1D09B"/>
                  </a:solidFill>
                  <a:effectLst/>
                  <a:uLnTx/>
                  <a:uFillTx/>
                  <a:latin typeface="+mj-lt"/>
                </a:rPr>
                <a:t>Reliable </a:t>
              </a:r>
              <a:r>
                <a:rPr lang="en-US" sz="1400" b="1" kern="0">
                  <a:solidFill>
                    <a:srgbClr val="D1D09B"/>
                  </a:solidFill>
                  <a:latin typeface="+mj-lt"/>
                </a:rPr>
                <a:t>Database</a:t>
              </a: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D1D09B"/>
                  </a:solidFill>
                  <a:effectLst/>
                  <a:uLnTx/>
                  <a:uFillTx/>
                  <a:latin typeface="+mj-lt"/>
                </a:rPr>
                <a:t> Architecture</a:t>
              </a: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rPr>
                <a:t>Establish a database system that is not only robust but also scalable and efficient, ensuring it can grow and adapt alongside the business’s evolving needs.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EAE17C00-1479-115B-1254-629EE794101E}"/>
                </a:ext>
              </a:extLst>
            </p:cNvPr>
            <p:cNvSpPr txBox="1"/>
            <p:nvPr/>
          </p:nvSpPr>
          <p:spPr>
            <a:xfrm>
              <a:off x="1198590" y="4748093"/>
              <a:ext cx="3422825" cy="1160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E8CBCB"/>
                  </a:solidFill>
                  <a:effectLst/>
                  <a:uLnTx/>
                  <a:uFillTx/>
                  <a:latin typeface="+mj-lt"/>
                </a:rPr>
                <a:t>Traceability of Deliverables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rPr>
                <a:t>Implement traceability for all deliverables through comprehensive tools such as Git, Azure DevOps or Jira, facilitating better project management and accountability. 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5C365D8D-30A9-E1B1-FBDA-86CF176B09B3}"/>
                </a:ext>
              </a:extLst>
            </p:cNvPr>
            <p:cNvSpPr txBox="1"/>
            <p:nvPr/>
          </p:nvSpPr>
          <p:spPr>
            <a:xfrm>
              <a:off x="1205095" y="3121946"/>
              <a:ext cx="3422826" cy="1160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6666"/>
                  </a:solidFill>
                  <a:effectLst/>
                  <a:uLnTx/>
                  <a:uFillTx/>
                  <a:latin typeface="+mj-lt"/>
                </a:rPr>
                <a:t>Ensure Data Protection and Integrity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rPr>
                <a:t>A critical aspect of our objectives is safeguarding sensitive data. Incorporate security measures seamlessly throughout the design and deployment phases. 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C6DD6137-8C54-07D4-5D90-BEB26730E20B}"/>
                </a:ext>
              </a:extLst>
            </p:cNvPr>
            <p:cNvSpPr txBox="1"/>
            <p:nvPr/>
          </p:nvSpPr>
          <p:spPr>
            <a:xfrm>
              <a:off x="7515130" y="3815221"/>
              <a:ext cx="3741510" cy="1012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605950"/>
                  </a:solidFill>
                  <a:effectLst/>
                  <a:uLnTx/>
                  <a:uFillTx/>
                  <a:latin typeface="+mj-lt"/>
                </a:rPr>
                <a:t>Performance Optimizations</a:t>
              </a: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05950"/>
                </a:solidFill>
                <a:effectLst/>
                <a:uLnTx/>
                <a:uFillTx/>
                <a:latin typeface="+mn-lt"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rPr>
                <a:t>Prioritize efficiency and responsiveness throughout the entire lifecycle of the database project, ensuring optimal performance under varying workloads.</a:t>
              </a:r>
              <a:endParaRPr kumimoji="0" lang="en-US" sz="12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6AF6939-1A5D-CE84-5300-A540BE8DF6B7}"/>
                </a:ext>
              </a:extLst>
            </p:cNvPr>
            <p:cNvSpPr txBox="1"/>
            <p:nvPr/>
          </p:nvSpPr>
          <p:spPr>
            <a:xfrm>
              <a:off x="1198590" y="1616816"/>
              <a:ext cx="3422825" cy="99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8B0000"/>
                  </a:solidFill>
                  <a:effectLst/>
                  <a:uLnTx/>
                  <a:uFillTx/>
                  <a:latin typeface="+mj-lt"/>
                </a:rPr>
                <a:t>Alignment with Business Needs</a:t>
              </a: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5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Define and align database objectives with the business’s overarching goals to ensure strategic decision-making and operational effectiveness.</a:t>
              </a: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018E3D5-A94A-E0F9-89FF-A68D16613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2762" y="4666439"/>
              <a:ext cx="374175" cy="227171"/>
            </a:xfrm>
            <a:prstGeom prst="line">
              <a:avLst/>
            </a:prstGeom>
            <a:noFill/>
            <a:ln w="19050" cap="flat" cmpd="sng" algn="ctr">
              <a:solidFill>
                <a:srgbClr val="666666"/>
              </a:solidFill>
              <a:prstDash val="solid"/>
              <a:miter lim="800000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2F5E85D-7791-E32D-7A53-99AE2BA56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2762" y="3194871"/>
              <a:ext cx="374175" cy="227171"/>
            </a:xfrm>
            <a:prstGeom prst="line">
              <a:avLst/>
            </a:prstGeom>
            <a:noFill/>
            <a:ln w="19050" cap="flat" cmpd="sng" algn="ctr">
              <a:solidFill>
                <a:srgbClr val="E2E1C0"/>
              </a:solidFill>
              <a:prstDash val="solid"/>
              <a:miter lim="800000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95D2D1D-F8D1-0E01-B51E-90D4793C522B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62" y="2439200"/>
              <a:ext cx="374175" cy="227171"/>
            </a:xfrm>
            <a:prstGeom prst="line">
              <a:avLst/>
            </a:prstGeom>
            <a:noFill/>
            <a:ln w="1905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957BAD8-A337-E475-BFE0-21ECC82924CA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62" y="3897511"/>
              <a:ext cx="374175" cy="227171"/>
            </a:xfrm>
            <a:prstGeom prst="line">
              <a:avLst/>
            </a:prstGeom>
            <a:noFill/>
            <a:ln w="19050" cap="flat" cmpd="sng" algn="ctr">
              <a:solidFill>
                <a:srgbClr val="006666"/>
              </a:solidFill>
              <a:prstDash val="solid"/>
              <a:miter lim="800000"/>
            </a:ln>
            <a:effectLst/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3D2A294-F365-0720-2676-E4553EAF8F03}"/>
                </a:ext>
              </a:extLst>
            </p:cNvPr>
            <p:cNvSpPr/>
            <p:nvPr/>
          </p:nvSpPr>
          <p:spPr>
            <a:xfrm>
              <a:off x="4862686" y="1647741"/>
              <a:ext cx="1113619" cy="1113619"/>
            </a:xfrm>
            <a:prstGeom prst="ellipse">
              <a:avLst/>
            </a:prstGeom>
            <a:solidFill>
              <a:srgbClr val="8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EDE0CDF-A0F5-4D67-9183-61B711047C59}"/>
                </a:ext>
              </a:extLst>
            </p:cNvPr>
            <p:cNvSpPr/>
            <p:nvPr/>
          </p:nvSpPr>
          <p:spPr>
            <a:xfrm>
              <a:off x="4862686" y="3102870"/>
              <a:ext cx="1113619" cy="1113619"/>
            </a:xfrm>
            <a:prstGeom prst="ellipse">
              <a:avLst/>
            </a:prstGeom>
            <a:solidFill>
              <a:srgbClr val="0066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7DE5CAB-451F-B591-2BD2-DE319BC990D0}"/>
                </a:ext>
              </a:extLst>
            </p:cNvPr>
            <p:cNvSpPr/>
            <p:nvPr/>
          </p:nvSpPr>
          <p:spPr>
            <a:xfrm>
              <a:off x="4862686" y="4557999"/>
              <a:ext cx="1113619" cy="1113619"/>
            </a:xfrm>
            <a:prstGeom prst="ellipse">
              <a:avLst/>
            </a:prstGeom>
            <a:solidFill>
              <a:srgbClr val="D8CBC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0EE4703-4503-97BD-29F7-EF863D85A0D1}"/>
                </a:ext>
              </a:extLst>
            </p:cNvPr>
            <p:cNvSpPr/>
            <p:nvPr/>
          </p:nvSpPr>
          <p:spPr>
            <a:xfrm>
              <a:off x="6161908" y="2375305"/>
              <a:ext cx="1113619" cy="1113619"/>
            </a:xfrm>
            <a:prstGeom prst="ellipse">
              <a:avLst/>
            </a:prstGeom>
            <a:solidFill>
              <a:srgbClr val="D1D09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C8531E1-82D5-98D3-A9AA-C22EC188C9B2}"/>
                </a:ext>
              </a:extLst>
            </p:cNvPr>
            <p:cNvSpPr/>
            <p:nvPr/>
          </p:nvSpPr>
          <p:spPr>
            <a:xfrm>
              <a:off x="6161908" y="3830434"/>
              <a:ext cx="1113619" cy="1113619"/>
            </a:xfrm>
            <a:prstGeom prst="ellipse">
              <a:avLst/>
            </a:prstGeom>
            <a:solidFill>
              <a:srgbClr val="6666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A27462BA-518A-FDC2-7381-34AFE347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250" y="4857898"/>
              <a:ext cx="557784" cy="557784"/>
            </a:xfrm>
            <a:prstGeom prst="rect">
              <a:avLst/>
            </a:prstGeom>
          </p:spPr>
        </p:pic>
        <p:pic>
          <p:nvPicPr>
            <p:cNvPr id="237" name="Picture 4" descr="Business, goal, plan, product, quarters, roadmap, roadmapping icon ...">
              <a:extLst>
                <a:ext uri="{FF2B5EF4-FFF2-40B4-BE49-F238E27FC236}">
                  <a16:creationId xmlns:a16="http://schemas.microsoft.com/office/drawing/2014/main" id="{6DDED9B1-CDE1-9377-BFCF-3D7B67CA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70000" contrast="-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698" y="1951041"/>
              <a:ext cx="529594" cy="52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Graphic 237" descr="Database outline">
              <a:extLst>
                <a:ext uri="{FF2B5EF4-FFF2-40B4-BE49-F238E27FC236}">
                  <a16:creationId xmlns:a16="http://schemas.microsoft.com/office/drawing/2014/main" id="{21AA163F-1985-70A8-9CF1-52EEE7C41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0407" y="2567293"/>
              <a:ext cx="694932" cy="694932"/>
            </a:xfrm>
            <a:prstGeom prst="rect">
              <a:avLst/>
            </a:prstGeom>
          </p:spPr>
        </p:pic>
        <p:pic>
          <p:nvPicPr>
            <p:cNvPr id="239" name="Picture 6" descr="Data protection Surang Flat icon">
              <a:extLst>
                <a:ext uri="{FF2B5EF4-FFF2-40B4-BE49-F238E27FC236}">
                  <a16:creationId xmlns:a16="http://schemas.microsoft.com/office/drawing/2014/main" id="{80824826-750B-0F2C-0E16-2C2D46029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078" y="3262225"/>
              <a:ext cx="772136" cy="772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6" descr="Web Development | Web Design | Mobile App Company in India">
              <a:extLst>
                <a:ext uri="{FF2B5EF4-FFF2-40B4-BE49-F238E27FC236}">
                  <a16:creationId xmlns:a16="http://schemas.microsoft.com/office/drawing/2014/main" id="{0849AD7E-8966-2ED3-8A3C-A79E9D506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325" y="3963425"/>
              <a:ext cx="703014" cy="703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9B157037-E734-9A9A-BB8A-6F3AA620BB0D}"/>
              </a:ext>
            </a:extLst>
          </p:cNvPr>
          <p:cNvSpPr txBox="1"/>
          <p:nvPr/>
        </p:nvSpPr>
        <p:spPr>
          <a:xfrm>
            <a:off x="327928" y="764217"/>
            <a:ext cx="114261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In today's data-driven world, robust database systems require aligning with business needs, reliable architecture, data integrity, performance optimization, and traceability to ensure seamless operations and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396234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8C661-BF0E-1320-130D-D579EB46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C1158-FCBC-8632-BB90-EEB8EF861523}"/>
              </a:ext>
            </a:extLst>
          </p:cNvPr>
          <p:cNvSpPr txBox="1"/>
          <p:nvPr/>
        </p:nvSpPr>
        <p:spPr>
          <a:xfrm>
            <a:off x="609600" y="290578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Software Development Life Cycle (SDLC)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9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>
            <a:extLst>
              <a:ext uri="{FF2B5EF4-FFF2-40B4-BE49-F238E27FC236}">
                <a16:creationId xmlns:a16="http://schemas.microsoft.com/office/drawing/2014/main" id="{66F46F73-24BE-2882-174C-2380D71D8CA2}"/>
              </a:ext>
            </a:extLst>
          </p:cNvPr>
          <p:cNvSpPr txBox="1">
            <a:spLocks/>
          </p:cNvSpPr>
          <p:nvPr/>
        </p:nvSpPr>
        <p:spPr>
          <a:xfrm>
            <a:off x="327928" y="310178"/>
            <a:ext cx="11062315" cy="484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5pPr>
            <a:lvl6pPr marL="56289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6pPr>
            <a:lvl7pPr marL="11257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7pPr>
            <a:lvl8pPr marL="168867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8pPr>
            <a:lvl9pPr marL="22515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9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Software Development Life Cycle (SDLC)</a:t>
            </a:r>
            <a:endParaRPr kumimoji="0" lang="en-IN" sz="2000" b="1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235" name="Rectangle 2">
            <a:extLst>
              <a:ext uri="{FF2B5EF4-FFF2-40B4-BE49-F238E27FC236}">
                <a16:creationId xmlns:a16="http://schemas.microsoft.com/office/drawing/2014/main" id="{E15A07C5-2DE4-C77E-DD2A-63642FB3C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28" y="706341"/>
            <a:ext cx="1109464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00">
                <a:solidFill>
                  <a:schemeClr val="accent3">
                    <a:lumMod val="10000"/>
                  </a:schemeClr>
                </a:solidFill>
                <a:latin typeface="+mn-lt"/>
              </a:rPr>
              <a:t>The </a:t>
            </a:r>
            <a:r>
              <a:rPr lang="en-US" sz="1300" b="1">
                <a:solidFill>
                  <a:schemeClr val="accent3">
                    <a:lumMod val="10000"/>
                  </a:schemeClr>
                </a:solidFill>
                <a:latin typeface="+mn-lt"/>
              </a:rPr>
              <a:t>Software Development Life Cycle (SDLC)</a:t>
            </a:r>
            <a:r>
              <a:rPr lang="en-US" sz="1300">
                <a:solidFill>
                  <a:schemeClr val="accent3">
                    <a:lumMod val="10000"/>
                  </a:schemeClr>
                </a:solidFill>
                <a:latin typeface="+mn-lt"/>
              </a:rPr>
              <a:t> in the context of SQL refers to a systematic process </a:t>
            </a:r>
            <a:r>
              <a:rPr lang="en-US" sz="1300" b="1">
                <a:solidFill>
                  <a:schemeClr val="accent3">
                    <a:lumMod val="10000"/>
                  </a:schemeClr>
                </a:solidFill>
                <a:latin typeface="+mn-lt"/>
              </a:rPr>
              <a:t>for designing, developing, testing, and maintaining database systems</a:t>
            </a:r>
            <a:r>
              <a:rPr lang="en-US" sz="1300">
                <a:solidFill>
                  <a:schemeClr val="accent3">
                    <a:lumMod val="10000"/>
                  </a:schemeClr>
                </a:solidFill>
                <a:latin typeface="+mn-lt"/>
              </a:rPr>
              <a:t> and SQL-based solutions. It ensures efficient delivery of optimized, high-quality database structures, queries, and integrations that align with the application's data requirements and business objectives.</a:t>
            </a:r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8E0EC-9FDA-B60A-6526-F6626A8919BD}"/>
              </a:ext>
            </a:extLst>
          </p:cNvPr>
          <p:cNvGrpSpPr/>
          <p:nvPr/>
        </p:nvGrpSpPr>
        <p:grpSpPr>
          <a:xfrm>
            <a:off x="730862" y="1503414"/>
            <a:ext cx="10691711" cy="5231414"/>
            <a:chOff x="98673" y="1087262"/>
            <a:chExt cx="11997255" cy="5984672"/>
          </a:xfrm>
        </p:grpSpPr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398FB986-D4E0-2153-FABE-F5A8E01E822A}"/>
                </a:ext>
              </a:extLst>
            </p:cNvPr>
            <p:cNvGrpSpPr/>
            <p:nvPr/>
          </p:nvGrpSpPr>
          <p:grpSpPr>
            <a:xfrm>
              <a:off x="98673" y="1087262"/>
              <a:ext cx="11997255" cy="5984672"/>
              <a:chOff x="-676098" y="396282"/>
              <a:chExt cx="13623220" cy="6701266"/>
            </a:xfrm>
          </p:grpSpPr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590D64B-3CC5-13B3-674D-3384980EAE5D}"/>
                  </a:ext>
                </a:extLst>
              </p:cNvPr>
              <p:cNvSpPr/>
              <p:nvPr/>
            </p:nvSpPr>
            <p:spPr>
              <a:xfrm>
                <a:off x="2213317" y="972152"/>
                <a:ext cx="8095340" cy="5885846"/>
              </a:xfrm>
              <a:custGeom>
                <a:avLst/>
                <a:gdLst>
                  <a:gd name="connsiteX0" fmla="*/ 3882683 w 7765366"/>
                  <a:gd name="connsiteY0" fmla="*/ 0 h 5918980"/>
                  <a:gd name="connsiteX1" fmla="*/ 7765366 w 7765366"/>
                  <a:gd name="connsiteY1" fmla="*/ 3882683 h 5918980"/>
                  <a:gd name="connsiteX2" fmla="*/ 7296747 w 7765366"/>
                  <a:gd name="connsiteY2" fmla="*/ 5733401 h 5918980"/>
                  <a:gd name="connsiteX3" fmla="*/ 7184005 w 7765366"/>
                  <a:gd name="connsiteY3" fmla="*/ 5918980 h 5918980"/>
                  <a:gd name="connsiteX4" fmla="*/ 6915059 w 7765366"/>
                  <a:gd name="connsiteY4" fmla="*/ 5918980 h 5918980"/>
                  <a:gd name="connsiteX5" fmla="*/ 7094430 w 7765366"/>
                  <a:gd name="connsiteY5" fmla="*/ 5623727 h 5918980"/>
                  <a:gd name="connsiteX6" fmla="*/ 7535278 w 7765366"/>
                  <a:gd name="connsiteY6" fmla="*/ 3882683 h 5918980"/>
                  <a:gd name="connsiteX7" fmla="*/ 3882683 w 7765366"/>
                  <a:gd name="connsiteY7" fmla="*/ 230088 h 5918980"/>
                  <a:gd name="connsiteX8" fmla="*/ 230088 w 7765366"/>
                  <a:gd name="connsiteY8" fmla="*/ 3882683 h 5918980"/>
                  <a:gd name="connsiteX9" fmla="*/ 670937 w 7765366"/>
                  <a:gd name="connsiteY9" fmla="*/ 5623727 h 5918980"/>
                  <a:gd name="connsiteX10" fmla="*/ 850307 w 7765366"/>
                  <a:gd name="connsiteY10" fmla="*/ 5918980 h 5918980"/>
                  <a:gd name="connsiteX11" fmla="*/ 581361 w 7765366"/>
                  <a:gd name="connsiteY11" fmla="*/ 5918980 h 5918980"/>
                  <a:gd name="connsiteX12" fmla="*/ 468619 w 7765366"/>
                  <a:gd name="connsiteY12" fmla="*/ 5733401 h 5918980"/>
                  <a:gd name="connsiteX13" fmla="*/ 0 w 7765366"/>
                  <a:gd name="connsiteY13" fmla="*/ 3882683 h 5918980"/>
                  <a:gd name="connsiteX14" fmla="*/ 3882683 w 7765366"/>
                  <a:gd name="connsiteY14" fmla="*/ 0 h 591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65366" h="5918980">
                    <a:moveTo>
                      <a:pt x="3882683" y="0"/>
                    </a:moveTo>
                    <a:cubicBezTo>
                      <a:pt x="6027030" y="0"/>
                      <a:pt x="7765366" y="1738336"/>
                      <a:pt x="7765366" y="3882683"/>
                    </a:cubicBezTo>
                    <a:cubicBezTo>
                      <a:pt x="7765366" y="4552792"/>
                      <a:pt x="7595607" y="5183251"/>
                      <a:pt x="7296747" y="5733401"/>
                    </a:cubicBezTo>
                    <a:lnTo>
                      <a:pt x="7184005" y="5918980"/>
                    </a:lnTo>
                    <a:lnTo>
                      <a:pt x="6915059" y="5918980"/>
                    </a:lnTo>
                    <a:lnTo>
                      <a:pt x="7094430" y="5623727"/>
                    </a:lnTo>
                    <a:cubicBezTo>
                      <a:pt x="7375579" y="5106179"/>
                      <a:pt x="7535278" y="4513081"/>
                      <a:pt x="7535278" y="3882683"/>
                    </a:cubicBezTo>
                    <a:cubicBezTo>
                      <a:pt x="7535278" y="1865410"/>
                      <a:pt x="5899956" y="230088"/>
                      <a:pt x="3882683" y="230088"/>
                    </a:cubicBezTo>
                    <a:cubicBezTo>
                      <a:pt x="1865410" y="230088"/>
                      <a:pt x="230088" y="1865410"/>
                      <a:pt x="230088" y="3882683"/>
                    </a:cubicBezTo>
                    <a:cubicBezTo>
                      <a:pt x="230088" y="4513081"/>
                      <a:pt x="389788" y="5106179"/>
                      <a:pt x="670937" y="5623727"/>
                    </a:cubicBezTo>
                    <a:lnTo>
                      <a:pt x="850307" y="5918980"/>
                    </a:lnTo>
                    <a:lnTo>
                      <a:pt x="581361" y="5918980"/>
                    </a:lnTo>
                    <a:lnTo>
                      <a:pt x="468619" y="5733401"/>
                    </a:lnTo>
                    <a:cubicBezTo>
                      <a:pt x="169760" y="5183251"/>
                      <a:pt x="0" y="4552792"/>
                      <a:pt x="0" y="3882683"/>
                    </a:cubicBezTo>
                    <a:cubicBezTo>
                      <a:pt x="0" y="1738336"/>
                      <a:pt x="1738336" y="0"/>
                      <a:pt x="388268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DB597A4-B335-FA81-CBD0-A9D0BB8B1A8C}"/>
                  </a:ext>
                </a:extLst>
              </p:cNvPr>
              <p:cNvSpPr/>
              <p:nvPr/>
            </p:nvSpPr>
            <p:spPr>
              <a:xfrm>
                <a:off x="7990421" y="1211584"/>
                <a:ext cx="1027944" cy="98293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63345A27-EDDE-668D-8C32-D4CBF9458D96}"/>
                  </a:ext>
                </a:extLst>
              </p:cNvPr>
              <p:cNvSpPr/>
              <p:nvPr/>
            </p:nvSpPr>
            <p:spPr>
              <a:xfrm>
                <a:off x="1826521" y="5307660"/>
                <a:ext cx="1027944" cy="98293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59A00827-EBF2-C034-444D-DEDD0B1ADA57}"/>
                  </a:ext>
                </a:extLst>
              </p:cNvPr>
              <p:cNvSpPr/>
              <p:nvPr/>
            </p:nvSpPr>
            <p:spPr>
              <a:xfrm>
                <a:off x="1910333" y="3300761"/>
                <a:ext cx="1026489" cy="97913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C641CE69-E049-CD2A-A97D-017357351602}"/>
                  </a:ext>
                </a:extLst>
              </p:cNvPr>
              <p:cNvSpPr/>
              <p:nvPr/>
            </p:nvSpPr>
            <p:spPr>
              <a:xfrm>
                <a:off x="3133965" y="1416353"/>
                <a:ext cx="1027944" cy="98293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E5FA684D-2879-B7E3-B559-AC6D2CCBAAED}"/>
                  </a:ext>
                </a:extLst>
              </p:cNvPr>
              <p:cNvSpPr/>
              <p:nvPr/>
            </p:nvSpPr>
            <p:spPr>
              <a:xfrm>
                <a:off x="9380018" y="3263748"/>
                <a:ext cx="1027944" cy="98293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01F06006-18AA-2514-D9FD-56E428388E6A}"/>
                  </a:ext>
                </a:extLst>
              </p:cNvPr>
              <p:cNvSpPr/>
              <p:nvPr/>
            </p:nvSpPr>
            <p:spPr>
              <a:xfrm>
                <a:off x="9429019" y="5242995"/>
                <a:ext cx="1027944" cy="98293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56CD226D-E532-2A9F-EBB8-FBF60C25D3F6}"/>
                  </a:ext>
                </a:extLst>
              </p:cNvPr>
              <p:cNvSpPr/>
              <p:nvPr/>
            </p:nvSpPr>
            <p:spPr>
              <a:xfrm>
                <a:off x="5518475" y="568651"/>
                <a:ext cx="1027944" cy="98293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4C8A2C90-8EC2-62C0-5641-07274602B807}"/>
                  </a:ext>
                </a:extLst>
              </p:cNvPr>
              <p:cNvGrpSpPr/>
              <p:nvPr/>
            </p:nvGrpSpPr>
            <p:grpSpPr>
              <a:xfrm>
                <a:off x="2888287" y="5315284"/>
                <a:ext cx="2047792" cy="971642"/>
                <a:chOff x="2898148" y="5310135"/>
                <a:chExt cx="1964322" cy="977108"/>
              </a:xfrm>
            </p:grpSpPr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424C09DD-78D8-4773-7CD6-0DD57EC374AE}"/>
                    </a:ext>
                  </a:extLst>
                </p:cNvPr>
                <p:cNvSpPr txBox="1"/>
                <p:nvPr/>
              </p:nvSpPr>
              <p:spPr>
                <a:xfrm>
                  <a:off x="3214316" y="5310135"/>
                  <a:ext cx="897563" cy="753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0000">
                          <a:lumMod val="75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01</a:t>
                  </a:r>
                </a:p>
              </p:txBody>
            </p:sp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B60F2672-4418-836E-6C10-F709F68E748C}"/>
                    </a:ext>
                  </a:extLst>
                </p:cNvPr>
                <p:cNvSpPr txBox="1"/>
                <p:nvPr/>
              </p:nvSpPr>
              <p:spPr>
                <a:xfrm>
                  <a:off x="2898148" y="5890773"/>
                  <a:ext cx="1964322" cy="3964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800000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Requirement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9B9B559F-7469-47FE-7B72-D6621A1FD7C9}"/>
                  </a:ext>
                </a:extLst>
              </p:cNvPr>
              <p:cNvSpPr txBox="1"/>
              <p:nvPr/>
            </p:nvSpPr>
            <p:spPr>
              <a:xfrm>
                <a:off x="-676098" y="5347426"/>
                <a:ext cx="2496180" cy="1632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defRPr/>
                </a:pP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Identify 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data requirements, storage needs</a:t>
                </a: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, and business rules for the database.</a:t>
                </a: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Bogle" charset="0"/>
                  <a:cs typeface="Bogle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2F2F2">
                      <a:lumMod val="1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53DC13BF-E557-10F7-A6F9-AF58A282D4F9}"/>
                  </a:ext>
                </a:extLst>
              </p:cNvPr>
              <p:cNvGrpSpPr/>
              <p:nvPr/>
            </p:nvGrpSpPr>
            <p:grpSpPr>
              <a:xfrm>
                <a:off x="2587554" y="3586266"/>
                <a:ext cx="2230545" cy="943019"/>
                <a:chOff x="2610960" y="3582982"/>
                <a:chExt cx="2139626" cy="948332"/>
              </a:xfrm>
            </p:grpSpPr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764F302E-5D6B-1238-E557-5C12C1852922}"/>
                    </a:ext>
                  </a:extLst>
                </p:cNvPr>
                <p:cNvSpPr txBox="1"/>
                <p:nvPr/>
              </p:nvSpPr>
              <p:spPr>
                <a:xfrm>
                  <a:off x="2804371" y="3582982"/>
                  <a:ext cx="1499048" cy="753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2E2C0">
                          <a:lumMod val="5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02</a:t>
                  </a:r>
                </a:p>
              </p:txBody>
            </p:sp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59EDFA3E-9111-72FC-0686-CC947E404BAB}"/>
                    </a:ext>
                  </a:extLst>
                </p:cNvPr>
                <p:cNvSpPr txBox="1"/>
                <p:nvPr/>
              </p:nvSpPr>
              <p:spPr>
                <a:xfrm>
                  <a:off x="2610960" y="4134841"/>
                  <a:ext cx="2139626" cy="396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E2E2C0">
                          <a:lumMod val="5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Planning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E2E2C0">
                        <a:lumMod val="5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7E999FD1-D656-CFA3-55CB-E3757FFC3F09}"/>
                  </a:ext>
                </a:extLst>
              </p:cNvPr>
              <p:cNvSpPr txBox="1"/>
              <p:nvPr/>
            </p:nvSpPr>
            <p:spPr>
              <a:xfrm>
                <a:off x="-435878" y="2892696"/>
                <a:ext cx="2281235" cy="2318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defRPr/>
                </a:pPr>
                <a:r>
                  <a:rPr lang="en-US" sz="1200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Define the </a:t>
                </a:r>
                <a:r>
                  <a:rPr lang="en-US" sz="1200" b="1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SQL roadmap</a:t>
                </a:r>
                <a:r>
                  <a:rPr lang="en-US" sz="1200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, </a:t>
                </a:r>
                <a:r>
                  <a:rPr lang="en-US" sz="1200" b="1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allocate resources, assess risks</a:t>
                </a:r>
                <a:r>
                  <a:rPr lang="en-US" sz="1200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, and </a:t>
                </a:r>
                <a:r>
                  <a:rPr lang="en-US" sz="1200" b="1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configure environments</a:t>
                </a:r>
                <a:r>
                  <a:rPr lang="en-US" sz="1200">
                    <a:solidFill>
                      <a:schemeClr val="accent3">
                        <a:lumMod val="10000"/>
                      </a:schemeClr>
                    </a:solidFill>
                    <a:latin typeface="+mn-lt"/>
                  </a:rPr>
                  <a:t> to ensure a structured development process</a:t>
                </a:r>
                <a:r>
                  <a:rPr lang="en-US" sz="1200" b="0" i="0">
                    <a:solidFill>
                      <a:schemeClr val="accent3">
                        <a:lumMod val="10000"/>
                      </a:schemeClr>
                    </a:solidFill>
                    <a:effectLst/>
                    <a:latin typeface="+mn-lt"/>
                    <a:cs typeface="Arial" panose="020B0604020202020204" pitchFamily="34" charset="0"/>
                  </a:rPr>
                  <a:t>.</a:t>
                </a: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en-US" sz="1200">
                  <a:solidFill>
                    <a:schemeClr val="accent3">
                      <a:lumMod val="10000"/>
                    </a:schemeClr>
                  </a:solidFill>
                  <a:latin typeface="+mn-lt"/>
                  <a:ea typeface="Bogle" charset="0"/>
                  <a:cs typeface="Bogle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3">
                      <a:lumMod val="1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B3404FEC-13D9-CA0B-A69A-C9324D9E9B26}"/>
                  </a:ext>
                </a:extLst>
              </p:cNvPr>
              <p:cNvGrpSpPr/>
              <p:nvPr/>
            </p:nvGrpSpPr>
            <p:grpSpPr>
              <a:xfrm>
                <a:off x="3315093" y="2326370"/>
                <a:ext cx="2047792" cy="911367"/>
                <a:chOff x="3340395" y="2321385"/>
                <a:chExt cx="1964322" cy="916498"/>
              </a:xfrm>
            </p:grpSpPr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6ED3E256-0FA3-3594-455E-D15B4012C87E}"/>
                    </a:ext>
                  </a:extLst>
                </p:cNvPr>
                <p:cNvSpPr txBox="1"/>
                <p:nvPr/>
              </p:nvSpPr>
              <p:spPr>
                <a:xfrm>
                  <a:off x="3905766" y="2321385"/>
                  <a:ext cx="897563" cy="753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03</a:t>
                  </a:r>
                </a:p>
              </p:txBody>
            </p:sp>
            <p:sp>
              <p:nvSpPr>
                <p:cNvPr id="501" name="TextBox 500">
                  <a:extLst>
                    <a:ext uri="{FF2B5EF4-FFF2-40B4-BE49-F238E27FC236}">
                      <a16:creationId xmlns:a16="http://schemas.microsoft.com/office/drawing/2014/main" id="{64C3D6A4-5CBE-B602-BE98-295F43914176}"/>
                    </a:ext>
                  </a:extLst>
                </p:cNvPr>
                <p:cNvSpPr txBox="1"/>
                <p:nvPr/>
              </p:nvSpPr>
              <p:spPr>
                <a:xfrm>
                  <a:off x="3340395" y="2841411"/>
                  <a:ext cx="1964322" cy="396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Design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0279E8EA-2EC4-F6AF-BE3E-35A0B23C6949}"/>
                  </a:ext>
                </a:extLst>
              </p:cNvPr>
              <p:cNvGrpSpPr/>
              <p:nvPr/>
            </p:nvGrpSpPr>
            <p:grpSpPr>
              <a:xfrm>
                <a:off x="5091198" y="1627687"/>
                <a:ext cx="2047791" cy="882201"/>
                <a:chOff x="5095363" y="1622844"/>
                <a:chExt cx="1964322" cy="887167"/>
              </a:xfrm>
            </p:grpSpPr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BEC2838B-022D-EA24-9C8A-EF7088586588}"/>
                    </a:ext>
                  </a:extLst>
                </p:cNvPr>
                <p:cNvSpPr txBox="1"/>
                <p:nvPr/>
              </p:nvSpPr>
              <p:spPr>
                <a:xfrm>
                  <a:off x="5598801" y="1622844"/>
                  <a:ext cx="816848" cy="753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4027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04</a:t>
                  </a:r>
                </a:p>
              </p:txBody>
            </p:sp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E487E091-4478-5764-CE12-FDF7DC4AB740}"/>
                    </a:ext>
                  </a:extLst>
                </p:cNvPr>
                <p:cNvSpPr txBox="1"/>
                <p:nvPr/>
              </p:nvSpPr>
              <p:spPr>
                <a:xfrm>
                  <a:off x="5095363" y="2113540"/>
                  <a:ext cx="1964322" cy="396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4027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Development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4B4027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73A27EF8-10C7-921C-E02F-FA385AB07BF9}"/>
                  </a:ext>
                </a:extLst>
              </p:cNvPr>
              <p:cNvSpPr txBox="1"/>
              <p:nvPr/>
            </p:nvSpPr>
            <p:spPr>
              <a:xfrm>
                <a:off x="6497033" y="396282"/>
                <a:ext cx="4817505" cy="85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Develop 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tables, views, stored procedures</a:t>
                </a: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, and other SQL components.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2F2F2">
                      <a:lumMod val="1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39D8D601-726A-12E9-CA42-66371003FF33}"/>
                  </a:ext>
                </a:extLst>
              </p:cNvPr>
              <p:cNvGrpSpPr/>
              <p:nvPr/>
            </p:nvGrpSpPr>
            <p:grpSpPr>
              <a:xfrm>
                <a:off x="7344996" y="2265271"/>
                <a:ext cx="1204132" cy="967868"/>
                <a:chOff x="7312549" y="2259590"/>
                <a:chExt cx="1155049" cy="973317"/>
              </a:xfrm>
            </p:grpSpPr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D0CB771D-8356-C780-6859-AB439701A854}"/>
                    </a:ext>
                  </a:extLst>
                </p:cNvPr>
                <p:cNvSpPr txBox="1"/>
                <p:nvPr/>
              </p:nvSpPr>
              <p:spPr>
                <a:xfrm>
                  <a:off x="7482883" y="2259590"/>
                  <a:ext cx="897563" cy="753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6CC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05</a:t>
                  </a:r>
                </a:p>
              </p:txBody>
            </p:sp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6F62F232-94FB-2D60-2180-A2751AD71CEC}"/>
                    </a:ext>
                  </a:extLst>
                </p:cNvPr>
                <p:cNvSpPr txBox="1"/>
                <p:nvPr/>
              </p:nvSpPr>
              <p:spPr>
                <a:xfrm>
                  <a:off x="7312549" y="2836435"/>
                  <a:ext cx="1155049" cy="396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Testing</a:t>
                  </a:r>
                </a:p>
              </p:txBody>
            </p:sp>
          </p:grp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577A9D3C-A67D-69FF-6E2B-9DC88B0CFB56}"/>
                  </a:ext>
                </a:extLst>
              </p:cNvPr>
              <p:cNvSpPr txBox="1"/>
              <p:nvPr/>
            </p:nvSpPr>
            <p:spPr>
              <a:xfrm>
                <a:off x="9287735" y="1483277"/>
                <a:ext cx="3659387" cy="85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Validate 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SQL queries</a:t>
                </a: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, optimize performance, and ensure 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data integrity</a:t>
                </a:r>
                <a:r>
                  <a:rPr lang="en-US"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lt"/>
                    <a:ea typeface="Bogle" charset="0"/>
                    <a:cs typeface="Bogle" charset="0"/>
                  </a:rPr>
                  <a:t>.</a:t>
                </a:r>
                <a:endParaRPr 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Bogle" charset="0"/>
                  <a:cs typeface="Bogle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2F2F2">
                      <a:lumMod val="1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A7CB6236-9D95-8037-B519-0941D1D630BA}"/>
                  </a:ext>
                </a:extLst>
              </p:cNvPr>
              <p:cNvGrpSpPr/>
              <p:nvPr/>
            </p:nvGrpSpPr>
            <p:grpSpPr>
              <a:xfrm>
                <a:off x="7459102" y="3557760"/>
                <a:ext cx="2047793" cy="1018218"/>
                <a:chOff x="7443567" y="3551804"/>
                <a:chExt cx="1964322" cy="1023948"/>
              </a:xfrm>
            </p:grpSpPr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7A18AEAA-6AE8-DD5C-60E9-4D68AC8A7372}"/>
                    </a:ext>
                  </a:extLst>
                </p:cNvPr>
                <p:cNvSpPr txBox="1"/>
                <p:nvPr/>
              </p:nvSpPr>
              <p:spPr>
                <a:xfrm>
                  <a:off x="8220200" y="3551804"/>
                  <a:ext cx="912233" cy="753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4027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06</a:t>
                  </a:r>
                </a:p>
              </p:txBody>
            </p:sp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AE5D422F-B747-3C8A-E381-828F4962BCE5}"/>
                    </a:ext>
                  </a:extLst>
                </p:cNvPr>
                <p:cNvSpPr txBox="1"/>
                <p:nvPr/>
              </p:nvSpPr>
              <p:spPr>
                <a:xfrm>
                  <a:off x="7443567" y="4179281"/>
                  <a:ext cx="1964322" cy="396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4027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Deployment</a:t>
                  </a:r>
                </a:p>
              </p:txBody>
            </p:sp>
          </p:grpSp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38A5E85F-A287-22A9-2B75-AFDF26B05ECE}"/>
                  </a:ext>
                </a:extLst>
              </p:cNvPr>
              <p:cNvSpPr txBox="1"/>
              <p:nvPr/>
            </p:nvSpPr>
            <p:spPr>
              <a:xfrm>
                <a:off x="10547658" y="3221692"/>
                <a:ext cx="2298624" cy="1845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defRPr/>
                </a:pP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Deploy the database to the </a:t>
                </a:r>
                <a:r>
                  <a:rPr lang="en-US" sz="1200" b="1">
                    <a:solidFill>
                      <a:srgbClr val="0D0D0D"/>
                    </a:solidFill>
                    <a:latin typeface="+mn-lt"/>
                    <a:cs typeface="Arial" panose="020B0604020202020204" pitchFamily="34" charset="0"/>
                  </a:rPr>
                  <a:t>Production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 environment </a:t>
                </a: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with necessary configurations.</a:t>
                </a:r>
              </a:p>
              <a:p>
                <a:pPr algn="l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Bogle" charset="0"/>
                  <a:cs typeface="Bogle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2F2F2">
                      <a:lumMod val="1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4A8098EE-D7AC-020C-AC18-35E8AA73879D}"/>
                  </a:ext>
                </a:extLst>
              </p:cNvPr>
              <p:cNvGrpSpPr/>
              <p:nvPr/>
            </p:nvGrpSpPr>
            <p:grpSpPr>
              <a:xfrm>
                <a:off x="7304181" y="5334506"/>
                <a:ext cx="2047792" cy="938721"/>
                <a:chOff x="7300529" y="5329552"/>
                <a:chExt cx="1964322" cy="944006"/>
              </a:xfrm>
            </p:grpSpPr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A52CC196-16DD-7DC9-38A3-5ABAA89FD1AF}"/>
                    </a:ext>
                  </a:extLst>
                </p:cNvPr>
                <p:cNvSpPr txBox="1"/>
                <p:nvPr/>
              </p:nvSpPr>
              <p:spPr>
                <a:xfrm>
                  <a:off x="8332165" y="5329552"/>
                  <a:ext cx="897563" cy="753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666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07</a:t>
                  </a:r>
                </a:p>
              </p:txBody>
            </p:sp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92BCC6DD-9397-C017-6DAC-AED4E357C482}"/>
                    </a:ext>
                  </a:extLst>
                </p:cNvPr>
                <p:cNvSpPr txBox="1"/>
                <p:nvPr/>
              </p:nvSpPr>
              <p:spPr>
                <a:xfrm>
                  <a:off x="7300529" y="5877086"/>
                  <a:ext cx="1964322" cy="396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 typeface="Webdings" pitchFamily="18" charset="2"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666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Times New Roman" pitchFamily="18" charset="0"/>
                    </a:rPr>
                    <a:t>Maintenance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66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257E878B-897D-5F36-86BC-666CF9BCC1F0}"/>
                  </a:ext>
                </a:extLst>
              </p:cNvPr>
              <p:cNvSpPr txBox="1"/>
              <p:nvPr/>
            </p:nvSpPr>
            <p:spPr>
              <a:xfrm>
                <a:off x="10562555" y="5489003"/>
                <a:ext cx="2384565" cy="1608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defRPr/>
                </a:pP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Monitor 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database performance</a:t>
                </a: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, </a:t>
                </a:r>
                <a:r>
                  <a:rPr lang="en-US" sz="1200" b="1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apply updates,</a:t>
                </a:r>
                <a:r>
                  <a:rPr lang="en-US" sz="1200" b="0" i="0">
                    <a:solidFill>
                      <a:srgbClr val="0D0D0D"/>
                    </a:solidFill>
                    <a:effectLst/>
                    <a:latin typeface="+mn-lt"/>
                    <a:cs typeface="Arial" panose="020B0604020202020204" pitchFamily="34" charset="0"/>
                  </a:rPr>
                  <a:t> and resolve issues.</a:t>
                </a:r>
              </a:p>
              <a:p>
                <a:pPr algn="l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Bogle" charset="0"/>
                  <a:cs typeface="Bogle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B6C27495-2ACE-8206-6E98-968D94C54AA6}"/>
                  </a:ext>
                </a:extLst>
              </p:cNvPr>
              <p:cNvGrpSpPr/>
              <p:nvPr/>
            </p:nvGrpSpPr>
            <p:grpSpPr>
              <a:xfrm>
                <a:off x="4301571" y="4056606"/>
                <a:ext cx="3588389" cy="1664178"/>
                <a:chOff x="1699813" y="1378568"/>
                <a:chExt cx="8607191" cy="4158164"/>
              </a:xfrm>
              <a:solidFill>
                <a:schemeClr val="tx1">
                  <a:alpha val="41000"/>
                </a:schemeClr>
              </a:solidFill>
            </p:grpSpPr>
            <p:sp>
              <p:nvSpPr>
                <p:cNvPr id="521" name="Freeform 11">
                  <a:extLst>
                    <a:ext uri="{FF2B5EF4-FFF2-40B4-BE49-F238E27FC236}">
                      <a16:creationId xmlns:a16="http://schemas.microsoft.com/office/drawing/2014/main" id="{5E014E74-1721-31DB-EA9E-2F3BC028BF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75759" y="4549608"/>
                  <a:ext cx="180592" cy="361180"/>
                </a:xfrm>
                <a:custGeom>
                  <a:avLst/>
                  <a:gdLst>
                    <a:gd name="T0" fmla="*/ 15 w 157"/>
                    <a:gd name="T1" fmla="*/ 204 h 316"/>
                    <a:gd name="T2" fmla="*/ 30 w 157"/>
                    <a:gd name="T3" fmla="*/ 169 h 316"/>
                    <a:gd name="T4" fmla="*/ 19 w 157"/>
                    <a:gd name="T5" fmla="*/ 127 h 316"/>
                    <a:gd name="T6" fmla="*/ 68 w 157"/>
                    <a:gd name="T7" fmla="*/ 77 h 316"/>
                    <a:gd name="T8" fmla="*/ 121 w 157"/>
                    <a:gd name="T9" fmla="*/ 24 h 316"/>
                    <a:gd name="T10" fmla="*/ 126 w 157"/>
                    <a:gd name="T11" fmla="*/ 0 h 316"/>
                    <a:gd name="T12" fmla="*/ 157 w 157"/>
                    <a:gd name="T13" fmla="*/ 75 h 316"/>
                    <a:gd name="T14" fmla="*/ 157 w 157"/>
                    <a:gd name="T15" fmla="*/ 87 h 316"/>
                    <a:gd name="T16" fmla="*/ 144 w 157"/>
                    <a:gd name="T17" fmla="*/ 83 h 316"/>
                    <a:gd name="T18" fmla="*/ 110 w 157"/>
                    <a:gd name="T19" fmla="*/ 227 h 316"/>
                    <a:gd name="T20" fmla="*/ 43 w 157"/>
                    <a:gd name="T21" fmla="*/ 316 h 316"/>
                    <a:gd name="T22" fmla="*/ 7 w 157"/>
                    <a:gd name="T23" fmla="*/ 272 h 316"/>
                    <a:gd name="T24" fmla="*/ 9 w 157"/>
                    <a:gd name="T25" fmla="*/ 252 h 316"/>
                    <a:gd name="T26" fmla="*/ 0 w 157"/>
                    <a:gd name="T27" fmla="*/ 220 h 316"/>
                    <a:gd name="T28" fmla="*/ 15 w 157"/>
                    <a:gd name="T29" fmla="*/ 204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7" h="316">
                      <a:moveTo>
                        <a:pt x="15" y="204"/>
                      </a:moveTo>
                      <a:cubicBezTo>
                        <a:pt x="15" y="204"/>
                        <a:pt x="30" y="170"/>
                        <a:pt x="30" y="169"/>
                      </a:cubicBezTo>
                      <a:cubicBezTo>
                        <a:pt x="30" y="160"/>
                        <a:pt x="19" y="140"/>
                        <a:pt x="19" y="127"/>
                      </a:cubicBezTo>
                      <a:cubicBezTo>
                        <a:pt x="19" y="88"/>
                        <a:pt x="46" y="91"/>
                        <a:pt x="68" y="77"/>
                      </a:cubicBezTo>
                      <a:cubicBezTo>
                        <a:pt x="85" y="67"/>
                        <a:pt x="109" y="37"/>
                        <a:pt x="121" y="24"/>
                      </a:cubicBezTo>
                      <a:cubicBezTo>
                        <a:pt x="125" y="20"/>
                        <a:pt x="123" y="6"/>
                        <a:pt x="126" y="0"/>
                      </a:cubicBezTo>
                      <a:cubicBezTo>
                        <a:pt x="151" y="3"/>
                        <a:pt x="149" y="55"/>
                        <a:pt x="157" y="75"/>
                      </a:cubicBezTo>
                      <a:cubicBezTo>
                        <a:pt x="157" y="87"/>
                        <a:pt x="157" y="87"/>
                        <a:pt x="157" y="87"/>
                      </a:cubicBezTo>
                      <a:cubicBezTo>
                        <a:pt x="153" y="86"/>
                        <a:pt x="145" y="83"/>
                        <a:pt x="144" y="83"/>
                      </a:cubicBezTo>
                      <a:cubicBezTo>
                        <a:pt x="144" y="141"/>
                        <a:pt x="126" y="181"/>
                        <a:pt x="110" y="227"/>
                      </a:cubicBezTo>
                      <a:cubicBezTo>
                        <a:pt x="96" y="262"/>
                        <a:pt x="89" y="316"/>
                        <a:pt x="43" y="316"/>
                      </a:cubicBezTo>
                      <a:cubicBezTo>
                        <a:pt x="24" y="316"/>
                        <a:pt x="7" y="293"/>
                        <a:pt x="7" y="272"/>
                      </a:cubicBezTo>
                      <a:cubicBezTo>
                        <a:pt x="7" y="262"/>
                        <a:pt x="10" y="258"/>
                        <a:pt x="9" y="252"/>
                      </a:cubicBezTo>
                      <a:cubicBezTo>
                        <a:pt x="0" y="245"/>
                        <a:pt x="0" y="232"/>
                        <a:pt x="0" y="220"/>
                      </a:cubicBezTo>
                      <a:cubicBezTo>
                        <a:pt x="0" y="217"/>
                        <a:pt x="14" y="204"/>
                        <a:pt x="15" y="20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24" name="Freeform 14">
                  <a:extLst>
                    <a:ext uri="{FF2B5EF4-FFF2-40B4-BE49-F238E27FC236}">
                      <a16:creationId xmlns:a16="http://schemas.microsoft.com/office/drawing/2014/main" id="{2AD13857-A0BF-7B19-604B-958E8BD11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7188" y="3972637"/>
                  <a:ext cx="48974" cy="99478"/>
                </a:xfrm>
                <a:custGeom>
                  <a:avLst/>
                  <a:gdLst>
                    <a:gd name="T0" fmla="*/ 43 w 43"/>
                    <a:gd name="T1" fmla="*/ 54 h 87"/>
                    <a:gd name="T2" fmla="*/ 19 w 43"/>
                    <a:gd name="T3" fmla="*/ 87 h 87"/>
                    <a:gd name="T4" fmla="*/ 0 w 43"/>
                    <a:gd name="T5" fmla="*/ 64 h 87"/>
                    <a:gd name="T6" fmla="*/ 11 w 43"/>
                    <a:gd name="T7" fmla="*/ 0 h 87"/>
                    <a:gd name="T8" fmla="*/ 43 w 43"/>
                    <a:gd name="T9" fmla="*/ 5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87">
                      <a:moveTo>
                        <a:pt x="43" y="54"/>
                      </a:moveTo>
                      <a:cubicBezTo>
                        <a:pt x="43" y="68"/>
                        <a:pt x="34" y="87"/>
                        <a:pt x="19" y="87"/>
                      </a:cubicBezTo>
                      <a:cubicBezTo>
                        <a:pt x="9" y="87"/>
                        <a:pt x="0" y="75"/>
                        <a:pt x="0" y="64"/>
                      </a:cubicBezTo>
                      <a:cubicBezTo>
                        <a:pt x="0" y="41"/>
                        <a:pt x="11" y="24"/>
                        <a:pt x="11" y="0"/>
                      </a:cubicBezTo>
                      <a:cubicBezTo>
                        <a:pt x="22" y="19"/>
                        <a:pt x="43" y="29"/>
                        <a:pt x="43" y="5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26" name="Freeform 16">
                  <a:extLst>
                    <a:ext uri="{FF2B5EF4-FFF2-40B4-BE49-F238E27FC236}">
                      <a16:creationId xmlns:a16="http://schemas.microsoft.com/office/drawing/2014/main" id="{9A9E75BD-4449-31AA-EDB8-69930CF0A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2858" y="4078237"/>
                  <a:ext cx="261705" cy="296902"/>
                </a:xfrm>
                <a:custGeom>
                  <a:avLst/>
                  <a:gdLst>
                    <a:gd name="T0" fmla="*/ 103 w 229"/>
                    <a:gd name="T1" fmla="*/ 135 h 260"/>
                    <a:gd name="T2" fmla="*/ 100 w 229"/>
                    <a:gd name="T3" fmla="*/ 127 h 260"/>
                    <a:gd name="T4" fmla="*/ 88 w 229"/>
                    <a:gd name="T5" fmla="*/ 123 h 260"/>
                    <a:gd name="T6" fmla="*/ 78 w 229"/>
                    <a:gd name="T7" fmla="*/ 96 h 260"/>
                    <a:gd name="T8" fmla="*/ 50 w 229"/>
                    <a:gd name="T9" fmla="*/ 69 h 260"/>
                    <a:gd name="T10" fmla="*/ 38 w 229"/>
                    <a:gd name="T11" fmla="*/ 45 h 260"/>
                    <a:gd name="T12" fmla="*/ 21 w 229"/>
                    <a:gd name="T13" fmla="*/ 38 h 260"/>
                    <a:gd name="T14" fmla="*/ 0 w 229"/>
                    <a:gd name="T15" fmla="*/ 7 h 260"/>
                    <a:gd name="T16" fmla="*/ 0 w 229"/>
                    <a:gd name="T17" fmla="*/ 0 h 260"/>
                    <a:gd name="T18" fmla="*/ 5 w 229"/>
                    <a:gd name="T19" fmla="*/ 0 h 260"/>
                    <a:gd name="T20" fmla="*/ 20 w 229"/>
                    <a:gd name="T21" fmla="*/ 7 h 260"/>
                    <a:gd name="T22" fmla="*/ 45 w 229"/>
                    <a:gd name="T23" fmla="*/ 7 h 260"/>
                    <a:gd name="T24" fmla="*/ 73 w 229"/>
                    <a:gd name="T25" fmla="*/ 38 h 260"/>
                    <a:gd name="T26" fmla="*/ 81 w 229"/>
                    <a:gd name="T27" fmla="*/ 42 h 260"/>
                    <a:gd name="T28" fmla="*/ 106 w 229"/>
                    <a:gd name="T29" fmla="*/ 63 h 260"/>
                    <a:gd name="T30" fmla="*/ 150 w 229"/>
                    <a:gd name="T31" fmla="*/ 96 h 260"/>
                    <a:gd name="T32" fmla="*/ 174 w 229"/>
                    <a:gd name="T33" fmla="*/ 115 h 260"/>
                    <a:gd name="T34" fmla="*/ 172 w 229"/>
                    <a:gd name="T35" fmla="*/ 119 h 260"/>
                    <a:gd name="T36" fmla="*/ 178 w 229"/>
                    <a:gd name="T37" fmla="*/ 119 h 260"/>
                    <a:gd name="T38" fmla="*/ 185 w 229"/>
                    <a:gd name="T39" fmla="*/ 127 h 260"/>
                    <a:gd name="T40" fmla="*/ 182 w 229"/>
                    <a:gd name="T41" fmla="*/ 135 h 260"/>
                    <a:gd name="T42" fmla="*/ 196 w 229"/>
                    <a:gd name="T43" fmla="*/ 147 h 260"/>
                    <a:gd name="T44" fmla="*/ 214 w 229"/>
                    <a:gd name="T45" fmla="*/ 177 h 260"/>
                    <a:gd name="T46" fmla="*/ 229 w 229"/>
                    <a:gd name="T47" fmla="*/ 193 h 260"/>
                    <a:gd name="T48" fmla="*/ 229 w 229"/>
                    <a:gd name="T49" fmla="*/ 227 h 260"/>
                    <a:gd name="T50" fmla="*/ 225 w 229"/>
                    <a:gd name="T51" fmla="*/ 249 h 260"/>
                    <a:gd name="T52" fmla="*/ 205 w 229"/>
                    <a:gd name="T53" fmla="*/ 260 h 260"/>
                    <a:gd name="T54" fmla="*/ 187 w 229"/>
                    <a:gd name="T55" fmla="*/ 239 h 260"/>
                    <a:gd name="T56" fmla="*/ 145 w 229"/>
                    <a:gd name="T57" fmla="*/ 203 h 260"/>
                    <a:gd name="T58" fmla="*/ 115 w 229"/>
                    <a:gd name="T59" fmla="*/ 154 h 260"/>
                    <a:gd name="T60" fmla="*/ 103 w 229"/>
                    <a:gd name="T61" fmla="*/ 135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29" h="260">
                      <a:moveTo>
                        <a:pt x="103" y="135"/>
                      </a:moveTo>
                      <a:cubicBezTo>
                        <a:pt x="100" y="135"/>
                        <a:pt x="102" y="130"/>
                        <a:pt x="100" y="127"/>
                      </a:cubicBezTo>
                      <a:cubicBezTo>
                        <a:pt x="100" y="126"/>
                        <a:pt x="90" y="125"/>
                        <a:pt x="88" y="123"/>
                      </a:cubicBezTo>
                      <a:cubicBezTo>
                        <a:pt x="84" y="121"/>
                        <a:pt x="79" y="102"/>
                        <a:pt x="78" y="96"/>
                      </a:cubicBezTo>
                      <a:cubicBezTo>
                        <a:pt x="72" y="77"/>
                        <a:pt x="55" y="80"/>
                        <a:pt x="50" y="69"/>
                      </a:cubicBezTo>
                      <a:cubicBezTo>
                        <a:pt x="45" y="60"/>
                        <a:pt x="43" y="55"/>
                        <a:pt x="38" y="45"/>
                      </a:cubicBezTo>
                      <a:cubicBezTo>
                        <a:pt x="35" y="38"/>
                        <a:pt x="28" y="40"/>
                        <a:pt x="21" y="38"/>
                      </a:cubicBezTo>
                      <a:cubicBezTo>
                        <a:pt x="15" y="37"/>
                        <a:pt x="3" y="15"/>
                        <a:pt x="0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12" y="0"/>
                        <a:pt x="14" y="4"/>
                        <a:pt x="20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62" y="13"/>
                        <a:pt x="67" y="25"/>
                        <a:pt x="73" y="38"/>
                      </a:cubicBezTo>
                      <a:cubicBezTo>
                        <a:pt x="75" y="42"/>
                        <a:pt x="78" y="41"/>
                        <a:pt x="81" y="42"/>
                      </a:cubicBezTo>
                      <a:cubicBezTo>
                        <a:pt x="93" y="45"/>
                        <a:pt x="98" y="55"/>
                        <a:pt x="106" y="63"/>
                      </a:cubicBezTo>
                      <a:cubicBezTo>
                        <a:pt x="120" y="78"/>
                        <a:pt x="128" y="88"/>
                        <a:pt x="150" y="96"/>
                      </a:cubicBezTo>
                      <a:cubicBezTo>
                        <a:pt x="161" y="100"/>
                        <a:pt x="174" y="104"/>
                        <a:pt x="174" y="115"/>
                      </a:cubicBezTo>
                      <a:cubicBezTo>
                        <a:pt x="174" y="116"/>
                        <a:pt x="172" y="119"/>
                        <a:pt x="172" y="119"/>
                      </a:cubicBezTo>
                      <a:cubicBezTo>
                        <a:pt x="174" y="119"/>
                        <a:pt x="176" y="119"/>
                        <a:pt x="178" y="119"/>
                      </a:cubicBezTo>
                      <a:cubicBezTo>
                        <a:pt x="181" y="119"/>
                        <a:pt x="184" y="123"/>
                        <a:pt x="185" y="127"/>
                      </a:cubicBezTo>
                      <a:cubicBezTo>
                        <a:pt x="182" y="135"/>
                        <a:pt x="182" y="135"/>
                        <a:pt x="182" y="135"/>
                      </a:cubicBezTo>
                      <a:cubicBezTo>
                        <a:pt x="182" y="145"/>
                        <a:pt x="188" y="147"/>
                        <a:pt x="196" y="147"/>
                      </a:cubicBezTo>
                      <a:cubicBezTo>
                        <a:pt x="196" y="164"/>
                        <a:pt x="206" y="169"/>
                        <a:pt x="214" y="177"/>
                      </a:cubicBezTo>
                      <a:cubicBezTo>
                        <a:pt x="218" y="182"/>
                        <a:pt x="229" y="185"/>
                        <a:pt x="229" y="193"/>
                      </a:cubicBezTo>
                      <a:cubicBezTo>
                        <a:pt x="229" y="203"/>
                        <a:pt x="229" y="209"/>
                        <a:pt x="229" y="227"/>
                      </a:cubicBezTo>
                      <a:cubicBezTo>
                        <a:pt x="221" y="230"/>
                        <a:pt x="225" y="241"/>
                        <a:pt x="225" y="249"/>
                      </a:cubicBezTo>
                      <a:cubicBezTo>
                        <a:pt x="225" y="258"/>
                        <a:pt x="210" y="260"/>
                        <a:pt x="205" y="260"/>
                      </a:cubicBezTo>
                      <a:cubicBezTo>
                        <a:pt x="201" y="260"/>
                        <a:pt x="187" y="239"/>
                        <a:pt x="187" y="239"/>
                      </a:cubicBezTo>
                      <a:cubicBezTo>
                        <a:pt x="172" y="224"/>
                        <a:pt x="159" y="217"/>
                        <a:pt x="145" y="203"/>
                      </a:cubicBezTo>
                      <a:cubicBezTo>
                        <a:pt x="130" y="187"/>
                        <a:pt x="124" y="173"/>
                        <a:pt x="115" y="154"/>
                      </a:cubicBezTo>
                      <a:cubicBezTo>
                        <a:pt x="114" y="150"/>
                        <a:pt x="105" y="135"/>
                        <a:pt x="103" y="13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27" name="Freeform 17">
                  <a:extLst>
                    <a:ext uri="{FF2B5EF4-FFF2-40B4-BE49-F238E27FC236}">
                      <a16:creationId xmlns:a16="http://schemas.microsoft.com/office/drawing/2014/main" id="{4BDCAF23-F0EF-B943-3D73-7DE18E8FB2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1085" y="4041507"/>
                  <a:ext cx="250992" cy="290781"/>
                </a:xfrm>
                <a:custGeom>
                  <a:avLst/>
                  <a:gdLst>
                    <a:gd name="T0" fmla="*/ 63 w 219"/>
                    <a:gd name="T1" fmla="*/ 235 h 254"/>
                    <a:gd name="T2" fmla="*/ 62 w 219"/>
                    <a:gd name="T3" fmla="*/ 223 h 254"/>
                    <a:gd name="T4" fmla="*/ 46 w 219"/>
                    <a:gd name="T5" fmla="*/ 227 h 254"/>
                    <a:gd name="T6" fmla="*/ 20 w 219"/>
                    <a:gd name="T7" fmla="*/ 183 h 254"/>
                    <a:gd name="T8" fmla="*/ 21 w 219"/>
                    <a:gd name="T9" fmla="*/ 179 h 254"/>
                    <a:gd name="T10" fmla="*/ 11 w 219"/>
                    <a:gd name="T11" fmla="*/ 174 h 254"/>
                    <a:gd name="T12" fmla="*/ 0 w 219"/>
                    <a:gd name="T13" fmla="*/ 141 h 254"/>
                    <a:gd name="T14" fmla="*/ 26 w 219"/>
                    <a:gd name="T15" fmla="*/ 133 h 254"/>
                    <a:gd name="T16" fmla="*/ 57 w 219"/>
                    <a:gd name="T17" fmla="*/ 97 h 254"/>
                    <a:gd name="T18" fmla="*/ 78 w 219"/>
                    <a:gd name="T19" fmla="*/ 90 h 254"/>
                    <a:gd name="T20" fmla="*/ 96 w 219"/>
                    <a:gd name="T21" fmla="*/ 74 h 254"/>
                    <a:gd name="T22" fmla="*/ 101 w 219"/>
                    <a:gd name="T23" fmla="*/ 64 h 254"/>
                    <a:gd name="T24" fmla="*/ 109 w 219"/>
                    <a:gd name="T25" fmla="*/ 58 h 254"/>
                    <a:gd name="T26" fmla="*/ 113 w 219"/>
                    <a:gd name="T27" fmla="*/ 52 h 254"/>
                    <a:gd name="T28" fmla="*/ 141 w 219"/>
                    <a:gd name="T29" fmla="*/ 42 h 254"/>
                    <a:gd name="T30" fmla="*/ 175 w 219"/>
                    <a:gd name="T31" fmla="*/ 0 h 254"/>
                    <a:gd name="T32" fmla="*/ 187 w 219"/>
                    <a:gd name="T33" fmla="*/ 19 h 254"/>
                    <a:gd name="T34" fmla="*/ 219 w 219"/>
                    <a:gd name="T35" fmla="*/ 42 h 254"/>
                    <a:gd name="T36" fmla="*/ 202 w 219"/>
                    <a:gd name="T37" fmla="*/ 52 h 254"/>
                    <a:gd name="T38" fmla="*/ 205 w 219"/>
                    <a:gd name="T39" fmla="*/ 56 h 254"/>
                    <a:gd name="T40" fmla="*/ 183 w 219"/>
                    <a:gd name="T41" fmla="*/ 67 h 254"/>
                    <a:gd name="T42" fmla="*/ 186 w 219"/>
                    <a:gd name="T43" fmla="*/ 74 h 254"/>
                    <a:gd name="T44" fmla="*/ 181 w 219"/>
                    <a:gd name="T45" fmla="*/ 80 h 254"/>
                    <a:gd name="T46" fmla="*/ 215 w 219"/>
                    <a:gd name="T47" fmla="*/ 132 h 254"/>
                    <a:gd name="T48" fmla="*/ 198 w 219"/>
                    <a:gd name="T49" fmla="*/ 140 h 254"/>
                    <a:gd name="T50" fmla="*/ 191 w 219"/>
                    <a:gd name="T51" fmla="*/ 141 h 254"/>
                    <a:gd name="T52" fmla="*/ 187 w 219"/>
                    <a:gd name="T53" fmla="*/ 149 h 254"/>
                    <a:gd name="T54" fmla="*/ 177 w 219"/>
                    <a:gd name="T55" fmla="*/ 185 h 254"/>
                    <a:gd name="T56" fmla="*/ 160 w 219"/>
                    <a:gd name="T57" fmla="*/ 203 h 254"/>
                    <a:gd name="T58" fmla="*/ 164 w 219"/>
                    <a:gd name="T59" fmla="*/ 214 h 254"/>
                    <a:gd name="T60" fmla="*/ 155 w 219"/>
                    <a:gd name="T61" fmla="*/ 241 h 254"/>
                    <a:gd name="T62" fmla="*/ 131 w 219"/>
                    <a:gd name="T63" fmla="*/ 254 h 254"/>
                    <a:gd name="T64" fmla="*/ 122 w 219"/>
                    <a:gd name="T65" fmla="*/ 243 h 254"/>
                    <a:gd name="T66" fmla="*/ 88 w 219"/>
                    <a:gd name="T67" fmla="*/ 230 h 254"/>
                    <a:gd name="T68" fmla="*/ 69 w 219"/>
                    <a:gd name="T69" fmla="*/ 239 h 254"/>
                    <a:gd name="T70" fmla="*/ 63 w 219"/>
                    <a:gd name="T71" fmla="*/ 235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19" h="254">
                      <a:moveTo>
                        <a:pt x="63" y="235"/>
                      </a:moveTo>
                      <a:cubicBezTo>
                        <a:pt x="62" y="235"/>
                        <a:pt x="63" y="226"/>
                        <a:pt x="62" y="223"/>
                      </a:cubicBezTo>
                      <a:cubicBezTo>
                        <a:pt x="56" y="222"/>
                        <a:pt x="52" y="227"/>
                        <a:pt x="46" y="227"/>
                      </a:cubicBezTo>
                      <a:cubicBezTo>
                        <a:pt x="18" y="227"/>
                        <a:pt x="30" y="199"/>
                        <a:pt x="20" y="183"/>
                      </a:cubicBezTo>
                      <a:cubicBezTo>
                        <a:pt x="20" y="182"/>
                        <a:pt x="21" y="180"/>
                        <a:pt x="21" y="179"/>
                      </a:cubicBezTo>
                      <a:cubicBezTo>
                        <a:pt x="19" y="175"/>
                        <a:pt x="15" y="175"/>
                        <a:pt x="11" y="174"/>
                      </a:cubicBezTo>
                      <a:cubicBezTo>
                        <a:pt x="7" y="174"/>
                        <a:pt x="0" y="145"/>
                        <a:pt x="0" y="141"/>
                      </a:cubicBezTo>
                      <a:cubicBezTo>
                        <a:pt x="0" y="128"/>
                        <a:pt x="16" y="133"/>
                        <a:pt x="26" y="133"/>
                      </a:cubicBezTo>
                      <a:cubicBezTo>
                        <a:pt x="50" y="133"/>
                        <a:pt x="47" y="108"/>
                        <a:pt x="57" y="97"/>
                      </a:cubicBezTo>
                      <a:cubicBezTo>
                        <a:pt x="63" y="92"/>
                        <a:pt x="70" y="92"/>
                        <a:pt x="78" y="90"/>
                      </a:cubicBezTo>
                      <a:cubicBezTo>
                        <a:pt x="90" y="88"/>
                        <a:pt x="90" y="80"/>
                        <a:pt x="96" y="74"/>
                      </a:cubicBezTo>
                      <a:cubicBezTo>
                        <a:pt x="93" y="70"/>
                        <a:pt x="101" y="64"/>
                        <a:pt x="101" y="64"/>
                      </a:cubicBezTo>
                      <a:cubicBezTo>
                        <a:pt x="106" y="62"/>
                        <a:pt x="105" y="60"/>
                        <a:pt x="109" y="58"/>
                      </a:cubicBezTo>
                      <a:cubicBezTo>
                        <a:pt x="111" y="58"/>
                        <a:pt x="112" y="54"/>
                        <a:pt x="113" y="52"/>
                      </a:cubicBezTo>
                      <a:cubicBezTo>
                        <a:pt x="120" y="45"/>
                        <a:pt x="138" y="49"/>
                        <a:pt x="141" y="42"/>
                      </a:cubicBezTo>
                      <a:cubicBezTo>
                        <a:pt x="147" y="30"/>
                        <a:pt x="163" y="0"/>
                        <a:pt x="175" y="0"/>
                      </a:cubicBezTo>
                      <a:cubicBezTo>
                        <a:pt x="188" y="0"/>
                        <a:pt x="187" y="8"/>
                        <a:pt x="187" y="19"/>
                      </a:cubicBezTo>
                      <a:cubicBezTo>
                        <a:pt x="187" y="36"/>
                        <a:pt x="219" y="27"/>
                        <a:pt x="219" y="42"/>
                      </a:cubicBezTo>
                      <a:cubicBezTo>
                        <a:pt x="219" y="50"/>
                        <a:pt x="202" y="45"/>
                        <a:pt x="202" y="52"/>
                      </a:cubicBezTo>
                      <a:cubicBezTo>
                        <a:pt x="202" y="54"/>
                        <a:pt x="203" y="56"/>
                        <a:pt x="205" y="56"/>
                      </a:cubicBezTo>
                      <a:cubicBezTo>
                        <a:pt x="203" y="58"/>
                        <a:pt x="183" y="67"/>
                        <a:pt x="183" y="67"/>
                      </a:cubicBezTo>
                      <a:cubicBezTo>
                        <a:pt x="184" y="70"/>
                        <a:pt x="185" y="72"/>
                        <a:pt x="186" y="74"/>
                      </a:cubicBezTo>
                      <a:cubicBezTo>
                        <a:pt x="184" y="75"/>
                        <a:pt x="181" y="77"/>
                        <a:pt x="181" y="80"/>
                      </a:cubicBezTo>
                      <a:cubicBezTo>
                        <a:pt x="181" y="92"/>
                        <a:pt x="201" y="132"/>
                        <a:pt x="215" y="132"/>
                      </a:cubicBezTo>
                      <a:cubicBezTo>
                        <a:pt x="212" y="143"/>
                        <a:pt x="206" y="140"/>
                        <a:pt x="198" y="140"/>
                      </a:cubicBezTo>
                      <a:cubicBezTo>
                        <a:pt x="196" y="140"/>
                        <a:pt x="193" y="140"/>
                        <a:pt x="191" y="141"/>
                      </a:cubicBezTo>
                      <a:cubicBezTo>
                        <a:pt x="187" y="149"/>
                        <a:pt x="187" y="149"/>
                        <a:pt x="187" y="149"/>
                      </a:cubicBezTo>
                      <a:cubicBezTo>
                        <a:pt x="183" y="167"/>
                        <a:pt x="177" y="171"/>
                        <a:pt x="177" y="185"/>
                      </a:cubicBezTo>
                      <a:cubicBezTo>
                        <a:pt x="168" y="186"/>
                        <a:pt x="160" y="198"/>
                        <a:pt x="160" y="203"/>
                      </a:cubicBezTo>
                      <a:cubicBezTo>
                        <a:pt x="160" y="209"/>
                        <a:pt x="164" y="210"/>
                        <a:pt x="164" y="214"/>
                      </a:cubicBezTo>
                      <a:cubicBezTo>
                        <a:pt x="164" y="221"/>
                        <a:pt x="155" y="232"/>
                        <a:pt x="155" y="241"/>
                      </a:cubicBezTo>
                      <a:cubicBezTo>
                        <a:pt x="143" y="244"/>
                        <a:pt x="141" y="254"/>
                        <a:pt x="131" y="254"/>
                      </a:cubicBezTo>
                      <a:cubicBezTo>
                        <a:pt x="124" y="254"/>
                        <a:pt x="122" y="248"/>
                        <a:pt x="122" y="243"/>
                      </a:cubicBezTo>
                      <a:cubicBezTo>
                        <a:pt x="109" y="240"/>
                        <a:pt x="101" y="230"/>
                        <a:pt x="88" y="230"/>
                      </a:cubicBezTo>
                      <a:cubicBezTo>
                        <a:pt x="82" y="230"/>
                        <a:pt x="78" y="239"/>
                        <a:pt x="69" y="239"/>
                      </a:cubicBezTo>
                      <a:cubicBezTo>
                        <a:pt x="67" y="239"/>
                        <a:pt x="66" y="235"/>
                        <a:pt x="63" y="23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28" name="Freeform 18">
                  <a:extLst>
                    <a:ext uri="{FF2B5EF4-FFF2-40B4-BE49-F238E27FC236}">
                      <a16:creationId xmlns:a16="http://schemas.microsoft.com/office/drawing/2014/main" id="{3CAF494B-80F5-C000-8BFC-EFB06B72C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2895" y="4179245"/>
                  <a:ext cx="156105" cy="192834"/>
                </a:xfrm>
                <a:custGeom>
                  <a:avLst/>
                  <a:gdLst>
                    <a:gd name="T0" fmla="*/ 55 w 137"/>
                    <a:gd name="T1" fmla="*/ 61 h 168"/>
                    <a:gd name="T2" fmla="*/ 46 w 137"/>
                    <a:gd name="T3" fmla="*/ 69 h 168"/>
                    <a:gd name="T4" fmla="*/ 30 w 137"/>
                    <a:gd name="T5" fmla="*/ 42 h 168"/>
                    <a:gd name="T6" fmla="*/ 55 w 137"/>
                    <a:gd name="T7" fmla="*/ 30 h 168"/>
                    <a:gd name="T8" fmla="*/ 84 w 137"/>
                    <a:gd name="T9" fmla="*/ 26 h 168"/>
                    <a:gd name="T10" fmla="*/ 111 w 137"/>
                    <a:gd name="T11" fmla="*/ 32 h 168"/>
                    <a:gd name="T12" fmla="*/ 133 w 137"/>
                    <a:gd name="T13" fmla="*/ 7 h 168"/>
                    <a:gd name="T14" fmla="*/ 137 w 137"/>
                    <a:gd name="T15" fmla="*/ 0 h 168"/>
                    <a:gd name="T16" fmla="*/ 133 w 137"/>
                    <a:gd name="T17" fmla="*/ 0 h 168"/>
                    <a:gd name="T18" fmla="*/ 108 w 137"/>
                    <a:gd name="T19" fmla="*/ 19 h 168"/>
                    <a:gd name="T20" fmla="*/ 102 w 137"/>
                    <a:gd name="T21" fmla="*/ 19 h 168"/>
                    <a:gd name="T22" fmla="*/ 49 w 137"/>
                    <a:gd name="T23" fmla="*/ 9 h 168"/>
                    <a:gd name="T24" fmla="*/ 20 w 137"/>
                    <a:gd name="T25" fmla="*/ 54 h 168"/>
                    <a:gd name="T26" fmla="*/ 14 w 137"/>
                    <a:gd name="T27" fmla="*/ 66 h 168"/>
                    <a:gd name="T28" fmla="*/ 0 w 137"/>
                    <a:gd name="T29" fmla="*/ 109 h 168"/>
                    <a:gd name="T30" fmla="*/ 15 w 137"/>
                    <a:gd name="T31" fmla="*/ 119 h 168"/>
                    <a:gd name="T32" fmla="*/ 15 w 137"/>
                    <a:gd name="T33" fmla="*/ 158 h 168"/>
                    <a:gd name="T34" fmla="*/ 27 w 137"/>
                    <a:gd name="T35" fmla="*/ 168 h 168"/>
                    <a:gd name="T36" fmla="*/ 39 w 137"/>
                    <a:gd name="T37" fmla="*/ 136 h 168"/>
                    <a:gd name="T38" fmla="*/ 32 w 137"/>
                    <a:gd name="T39" fmla="*/ 110 h 168"/>
                    <a:gd name="T40" fmla="*/ 43 w 137"/>
                    <a:gd name="T41" fmla="*/ 100 h 168"/>
                    <a:gd name="T42" fmla="*/ 49 w 137"/>
                    <a:gd name="T43" fmla="*/ 100 h 168"/>
                    <a:gd name="T44" fmla="*/ 46 w 137"/>
                    <a:gd name="T45" fmla="*/ 117 h 168"/>
                    <a:gd name="T46" fmla="*/ 58 w 137"/>
                    <a:gd name="T47" fmla="*/ 142 h 168"/>
                    <a:gd name="T48" fmla="*/ 58 w 137"/>
                    <a:gd name="T49" fmla="*/ 149 h 168"/>
                    <a:gd name="T50" fmla="*/ 68 w 137"/>
                    <a:gd name="T51" fmla="*/ 149 h 168"/>
                    <a:gd name="T52" fmla="*/ 85 w 137"/>
                    <a:gd name="T53" fmla="*/ 132 h 168"/>
                    <a:gd name="T54" fmla="*/ 74 w 137"/>
                    <a:gd name="T55" fmla="*/ 118 h 168"/>
                    <a:gd name="T56" fmla="*/ 77 w 137"/>
                    <a:gd name="T57" fmla="*/ 113 h 168"/>
                    <a:gd name="T58" fmla="*/ 58 w 137"/>
                    <a:gd name="T59" fmla="*/ 80 h 168"/>
                    <a:gd name="T60" fmla="*/ 98 w 137"/>
                    <a:gd name="T61" fmla="*/ 57 h 168"/>
                    <a:gd name="T62" fmla="*/ 98 w 137"/>
                    <a:gd name="T63" fmla="*/ 50 h 168"/>
                    <a:gd name="T64" fmla="*/ 53 w 137"/>
                    <a:gd name="T65" fmla="*/ 65 h 168"/>
                    <a:gd name="T66" fmla="*/ 55 w 137"/>
                    <a:gd name="T67" fmla="*/ 61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37" h="168">
                      <a:moveTo>
                        <a:pt x="55" y="61"/>
                      </a:moveTo>
                      <a:cubicBezTo>
                        <a:pt x="51" y="65"/>
                        <a:pt x="51" y="69"/>
                        <a:pt x="46" y="69"/>
                      </a:cubicBezTo>
                      <a:cubicBezTo>
                        <a:pt x="35" y="69"/>
                        <a:pt x="30" y="54"/>
                        <a:pt x="30" y="42"/>
                      </a:cubicBezTo>
                      <a:cubicBezTo>
                        <a:pt x="30" y="26"/>
                        <a:pt x="42" y="30"/>
                        <a:pt x="55" y="30"/>
                      </a:cubicBezTo>
                      <a:cubicBezTo>
                        <a:pt x="68" y="30"/>
                        <a:pt x="73" y="26"/>
                        <a:pt x="84" y="26"/>
                      </a:cubicBezTo>
                      <a:cubicBezTo>
                        <a:pt x="94" y="26"/>
                        <a:pt x="101" y="32"/>
                        <a:pt x="111" y="32"/>
                      </a:cubicBezTo>
                      <a:cubicBezTo>
                        <a:pt x="126" y="32"/>
                        <a:pt x="131" y="19"/>
                        <a:pt x="133" y="7"/>
                      </a:cubicBezTo>
                      <a:cubicBezTo>
                        <a:pt x="136" y="7"/>
                        <a:pt x="136" y="3"/>
                        <a:pt x="137" y="0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23" y="7"/>
                        <a:pt x="113" y="14"/>
                        <a:pt x="108" y="19"/>
                      </a:cubicBezTo>
                      <a:cubicBezTo>
                        <a:pt x="102" y="19"/>
                        <a:pt x="102" y="19"/>
                        <a:pt x="102" y="19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30" y="9"/>
                        <a:pt x="20" y="35"/>
                        <a:pt x="20" y="54"/>
                      </a:cubicBezTo>
                      <a:cubicBezTo>
                        <a:pt x="20" y="59"/>
                        <a:pt x="14" y="63"/>
                        <a:pt x="14" y="66"/>
                      </a:cubicBezTo>
                      <a:cubicBezTo>
                        <a:pt x="8" y="84"/>
                        <a:pt x="0" y="92"/>
                        <a:pt x="0" y="109"/>
                      </a:cubicBezTo>
                      <a:cubicBezTo>
                        <a:pt x="0" y="119"/>
                        <a:pt x="11" y="119"/>
                        <a:pt x="15" y="119"/>
                      </a:cubicBezTo>
                      <a:cubicBezTo>
                        <a:pt x="15" y="132"/>
                        <a:pt x="15" y="149"/>
                        <a:pt x="15" y="158"/>
                      </a:cubicBezTo>
                      <a:cubicBezTo>
                        <a:pt x="15" y="162"/>
                        <a:pt x="21" y="168"/>
                        <a:pt x="27" y="168"/>
                      </a:cubicBezTo>
                      <a:cubicBezTo>
                        <a:pt x="36" y="168"/>
                        <a:pt x="39" y="140"/>
                        <a:pt x="39" y="136"/>
                      </a:cubicBezTo>
                      <a:cubicBezTo>
                        <a:pt x="39" y="126"/>
                        <a:pt x="32" y="120"/>
                        <a:pt x="32" y="110"/>
                      </a:cubicBezTo>
                      <a:cubicBezTo>
                        <a:pt x="32" y="104"/>
                        <a:pt x="38" y="100"/>
                        <a:pt x="43" y="100"/>
                      </a:cubicBezTo>
                      <a:cubicBezTo>
                        <a:pt x="45" y="100"/>
                        <a:pt x="47" y="101"/>
                        <a:pt x="49" y="100"/>
                      </a:cubicBezTo>
                      <a:cubicBezTo>
                        <a:pt x="46" y="117"/>
                        <a:pt x="46" y="117"/>
                        <a:pt x="46" y="117"/>
                      </a:cubicBezTo>
                      <a:cubicBezTo>
                        <a:pt x="46" y="127"/>
                        <a:pt x="58" y="131"/>
                        <a:pt x="58" y="142"/>
                      </a:cubicBezTo>
                      <a:cubicBezTo>
                        <a:pt x="58" y="144"/>
                        <a:pt x="59" y="146"/>
                        <a:pt x="5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0"/>
                        <a:pt x="85" y="141"/>
                        <a:pt x="85" y="132"/>
                      </a:cubicBezTo>
                      <a:cubicBezTo>
                        <a:pt x="82" y="131"/>
                        <a:pt x="74" y="123"/>
                        <a:pt x="74" y="118"/>
                      </a:cubicBezTo>
                      <a:cubicBezTo>
                        <a:pt x="74" y="116"/>
                        <a:pt x="76" y="115"/>
                        <a:pt x="77" y="113"/>
                      </a:cubicBezTo>
                      <a:cubicBezTo>
                        <a:pt x="73" y="111"/>
                        <a:pt x="58" y="82"/>
                        <a:pt x="58" y="80"/>
                      </a:cubicBezTo>
                      <a:cubicBezTo>
                        <a:pt x="79" y="80"/>
                        <a:pt x="81" y="62"/>
                        <a:pt x="98" y="57"/>
                      </a:cubicBezTo>
                      <a:cubicBezTo>
                        <a:pt x="98" y="50"/>
                        <a:pt x="98" y="50"/>
                        <a:pt x="98" y="50"/>
                      </a:cubicBezTo>
                      <a:cubicBezTo>
                        <a:pt x="94" y="49"/>
                        <a:pt x="54" y="62"/>
                        <a:pt x="53" y="65"/>
                      </a:cubicBezTo>
                      <a:lnTo>
                        <a:pt x="55" y="6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29" name="Freeform 19">
                  <a:extLst>
                    <a:ext uri="{FF2B5EF4-FFF2-40B4-BE49-F238E27FC236}">
                      <a16:creationId xmlns:a16="http://schemas.microsoft.com/office/drawing/2014/main" id="{2B01F14C-079E-9CBE-8A7B-C1D11F4BA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381" y="4375139"/>
                  <a:ext cx="252522" cy="78052"/>
                </a:xfrm>
                <a:custGeom>
                  <a:avLst/>
                  <a:gdLst>
                    <a:gd name="T0" fmla="*/ 212 w 220"/>
                    <a:gd name="T1" fmla="*/ 65 h 68"/>
                    <a:gd name="T2" fmla="*/ 196 w 220"/>
                    <a:gd name="T3" fmla="*/ 60 h 68"/>
                    <a:gd name="T4" fmla="*/ 196 w 220"/>
                    <a:gd name="T5" fmla="*/ 68 h 68"/>
                    <a:gd name="T6" fmla="*/ 116 w 220"/>
                    <a:gd name="T7" fmla="*/ 56 h 68"/>
                    <a:gd name="T8" fmla="*/ 97 w 220"/>
                    <a:gd name="T9" fmla="*/ 45 h 68"/>
                    <a:gd name="T10" fmla="*/ 55 w 220"/>
                    <a:gd name="T11" fmla="*/ 40 h 68"/>
                    <a:gd name="T12" fmla="*/ 25 w 220"/>
                    <a:gd name="T13" fmla="*/ 36 h 68"/>
                    <a:gd name="T14" fmla="*/ 0 w 220"/>
                    <a:gd name="T15" fmla="*/ 18 h 68"/>
                    <a:gd name="T16" fmla="*/ 19 w 220"/>
                    <a:gd name="T17" fmla="*/ 2 h 68"/>
                    <a:gd name="T18" fmla="*/ 25 w 220"/>
                    <a:gd name="T19" fmla="*/ 5 h 68"/>
                    <a:gd name="T20" fmla="*/ 37 w 220"/>
                    <a:gd name="T21" fmla="*/ 0 h 68"/>
                    <a:gd name="T22" fmla="*/ 94 w 220"/>
                    <a:gd name="T23" fmla="*/ 26 h 68"/>
                    <a:gd name="T24" fmla="*/ 117 w 220"/>
                    <a:gd name="T25" fmla="*/ 14 h 68"/>
                    <a:gd name="T26" fmla="*/ 151 w 220"/>
                    <a:gd name="T27" fmla="*/ 28 h 68"/>
                    <a:gd name="T28" fmla="*/ 174 w 220"/>
                    <a:gd name="T29" fmla="*/ 25 h 68"/>
                    <a:gd name="T30" fmla="*/ 180 w 220"/>
                    <a:gd name="T31" fmla="*/ 25 h 68"/>
                    <a:gd name="T32" fmla="*/ 152 w 220"/>
                    <a:gd name="T33" fmla="*/ 30 h 68"/>
                    <a:gd name="T34" fmla="*/ 184 w 220"/>
                    <a:gd name="T35" fmla="*/ 41 h 68"/>
                    <a:gd name="T36" fmla="*/ 190 w 220"/>
                    <a:gd name="T37" fmla="*/ 48 h 68"/>
                    <a:gd name="T38" fmla="*/ 208 w 220"/>
                    <a:gd name="T39" fmla="*/ 49 h 68"/>
                    <a:gd name="T40" fmla="*/ 220 w 220"/>
                    <a:gd name="T41" fmla="*/ 57 h 68"/>
                    <a:gd name="T42" fmla="*/ 212 w 220"/>
                    <a:gd name="T43" fmla="*/ 6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20" h="68">
                      <a:moveTo>
                        <a:pt x="212" y="65"/>
                      </a:moveTo>
                      <a:cubicBezTo>
                        <a:pt x="204" y="65"/>
                        <a:pt x="205" y="60"/>
                        <a:pt x="196" y="60"/>
                      </a:cubicBezTo>
                      <a:cubicBezTo>
                        <a:pt x="194" y="60"/>
                        <a:pt x="195" y="65"/>
                        <a:pt x="196" y="68"/>
                      </a:cubicBezTo>
                      <a:cubicBezTo>
                        <a:pt x="171" y="57"/>
                        <a:pt x="145" y="56"/>
                        <a:pt x="116" y="56"/>
                      </a:cubicBezTo>
                      <a:cubicBezTo>
                        <a:pt x="107" y="56"/>
                        <a:pt x="104" y="45"/>
                        <a:pt x="97" y="45"/>
                      </a:cubicBezTo>
                      <a:cubicBezTo>
                        <a:pt x="82" y="45"/>
                        <a:pt x="70" y="45"/>
                        <a:pt x="55" y="40"/>
                      </a:cubicBezTo>
                      <a:cubicBezTo>
                        <a:pt x="44" y="36"/>
                        <a:pt x="32" y="44"/>
                        <a:pt x="25" y="36"/>
                      </a:cubicBezTo>
                      <a:cubicBezTo>
                        <a:pt x="17" y="28"/>
                        <a:pt x="11" y="18"/>
                        <a:pt x="0" y="18"/>
                      </a:cubicBezTo>
                      <a:cubicBezTo>
                        <a:pt x="0" y="16"/>
                        <a:pt x="14" y="2"/>
                        <a:pt x="19" y="2"/>
                      </a:cubicBezTo>
                      <a:cubicBezTo>
                        <a:pt x="21" y="2"/>
                        <a:pt x="22" y="5"/>
                        <a:pt x="25" y="5"/>
                      </a:cubicBezTo>
                      <a:cubicBezTo>
                        <a:pt x="29" y="5"/>
                        <a:pt x="32" y="0"/>
                        <a:pt x="37" y="0"/>
                      </a:cubicBezTo>
                      <a:cubicBezTo>
                        <a:pt x="60" y="0"/>
                        <a:pt x="69" y="26"/>
                        <a:pt x="94" y="26"/>
                      </a:cubicBezTo>
                      <a:cubicBezTo>
                        <a:pt x="106" y="26"/>
                        <a:pt x="108" y="14"/>
                        <a:pt x="117" y="14"/>
                      </a:cubicBezTo>
                      <a:cubicBezTo>
                        <a:pt x="132" y="14"/>
                        <a:pt x="138" y="28"/>
                        <a:pt x="151" y="28"/>
                      </a:cubicBezTo>
                      <a:cubicBezTo>
                        <a:pt x="174" y="25"/>
                        <a:pt x="174" y="25"/>
                        <a:pt x="174" y="25"/>
                      </a:cubicBezTo>
                      <a:cubicBezTo>
                        <a:pt x="180" y="25"/>
                        <a:pt x="180" y="25"/>
                        <a:pt x="180" y="25"/>
                      </a:cubicBezTo>
                      <a:cubicBezTo>
                        <a:pt x="179" y="29"/>
                        <a:pt x="153" y="31"/>
                        <a:pt x="152" y="30"/>
                      </a:cubicBezTo>
                      <a:cubicBezTo>
                        <a:pt x="160" y="39"/>
                        <a:pt x="170" y="41"/>
                        <a:pt x="184" y="41"/>
                      </a:cubicBezTo>
                      <a:cubicBezTo>
                        <a:pt x="188" y="41"/>
                        <a:pt x="188" y="46"/>
                        <a:pt x="190" y="48"/>
                      </a:cubicBezTo>
                      <a:cubicBezTo>
                        <a:pt x="195" y="53"/>
                        <a:pt x="201" y="47"/>
                        <a:pt x="208" y="49"/>
                      </a:cubicBezTo>
                      <a:cubicBezTo>
                        <a:pt x="215" y="52"/>
                        <a:pt x="215" y="54"/>
                        <a:pt x="220" y="57"/>
                      </a:cubicBezTo>
                      <a:cubicBezTo>
                        <a:pt x="219" y="60"/>
                        <a:pt x="213" y="65"/>
                        <a:pt x="212" y="6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0" name="Freeform 20">
                  <a:extLst>
                    <a:ext uri="{FF2B5EF4-FFF2-40B4-BE49-F238E27FC236}">
                      <a16:creationId xmlns:a16="http://schemas.microsoft.com/office/drawing/2014/main" id="{58AB97D7-2612-61A5-354C-D557E42CD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973" y="4436356"/>
                  <a:ext cx="74992" cy="19896"/>
                </a:xfrm>
                <a:custGeom>
                  <a:avLst/>
                  <a:gdLst>
                    <a:gd name="T0" fmla="*/ 44 w 66"/>
                    <a:gd name="T1" fmla="*/ 16 h 17"/>
                    <a:gd name="T2" fmla="*/ 17 w 66"/>
                    <a:gd name="T3" fmla="*/ 16 h 17"/>
                    <a:gd name="T4" fmla="*/ 0 w 66"/>
                    <a:gd name="T5" fmla="*/ 8 h 17"/>
                    <a:gd name="T6" fmla="*/ 14 w 66"/>
                    <a:gd name="T7" fmla="*/ 3 h 17"/>
                    <a:gd name="T8" fmla="*/ 44 w 66"/>
                    <a:gd name="T9" fmla="*/ 8 h 17"/>
                    <a:gd name="T10" fmla="*/ 66 w 66"/>
                    <a:gd name="T11" fmla="*/ 0 h 17"/>
                    <a:gd name="T12" fmla="*/ 44 w 66"/>
                    <a:gd name="T13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17">
                      <a:moveTo>
                        <a:pt x="44" y="16"/>
                      </a:moveTo>
                      <a:cubicBezTo>
                        <a:pt x="33" y="16"/>
                        <a:pt x="23" y="16"/>
                        <a:pt x="17" y="16"/>
                      </a:cubicBezTo>
                      <a:cubicBezTo>
                        <a:pt x="11" y="16"/>
                        <a:pt x="0" y="17"/>
                        <a:pt x="0" y="8"/>
                      </a:cubicBezTo>
                      <a:cubicBezTo>
                        <a:pt x="0" y="2"/>
                        <a:pt x="8" y="3"/>
                        <a:pt x="14" y="3"/>
                      </a:cubicBezTo>
                      <a:cubicBezTo>
                        <a:pt x="27" y="3"/>
                        <a:pt x="33" y="8"/>
                        <a:pt x="44" y="8"/>
                      </a:cubicBezTo>
                      <a:cubicBezTo>
                        <a:pt x="55" y="8"/>
                        <a:pt x="59" y="3"/>
                        <a:pt x="66" y="0"/>
                      </a:cubicBezTo>
                      <a:cubicBezTo>
                        <a:pt x="61" y="11"/>
                        <a:pt x="54" y="13"/>
                        <a:pt x="44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1" name="Freeform 21">
                  <a:extLst>
                    <a:ext uri="{FF2B5EF4-FFF2-40B4-BE49-F238E27FC236}">
                      <a16:creationId xmlns:a16="http://schemas.microsoft.com/office/drawing/2014/main" id="{2C5DDDAA-E0D8-0E58-A895-FA18B302C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5451" y="4440947"/>
                  <a:ext cx="53565" cy="18365"/>
                </a:xfrm>
                <a:custGeom>
                  <a:avLst/>
                  <a:gdLst>
                    <a:gd name="T0" fmla="*/ 46 w 46"/>
                    <a:gd name="T1" fmla="*/ 12 h 17"/>
                    <a:gd name="T2" fmla="*/ 39 w 46"/>
                    <a:gd name="T3" fmla="*/ 12 h 17"/>
                    <a:gd name="T4" fmla="*/ 33 w 46"/>
                    <a:gd name="T5" fmla="*/ 9 h 17"/>
                    <a:gd name="T6" fmla="*/ 15 w 46"/>
                    <a:gd name="T7" fmla="*/ 17 h 17"/>
                    <a:gd name="T8" fmla="*/ 0 w 46"/>
                    <a:gd name="T9" fmla="*/ 12 h 17"/>
                    <a:gd name="T10" fmla="*/ 13 w 46"/>
                    <a:gd name="T11" fmla="*/ 4 h 17"/>
                    <a:gd name="T12" fmla="*/ 27 w 46"/>
                    <a:gd name="T13" fmla="*/ 7 h 17"/>
                    <a:gd name="T14" fmla="*/ 28 w 46"/>
                    <a:gd name="T15" fmla="*/ 0 h 17"/>
                    <a:gd name="T16" fmla="*/ 46 w 46"/>
                    <a:gd name="T17" fmla="*/ 0 h 17"/>
                    <a:gd name="T18" fmla="*/ 46 w 46"/>
                    <a:gd name="T1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17">
                      <a:moveTo>
                        <a:pt x="46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26" y="12"/>
                        <a:pt x="23" y="17"/>
                        <a:pt x="15" y="17"/>
                      </a:cubicBezTo>
                      <a:cubicBezTo>
                        <a:pt x="9" y="17"/>
                        <a:pt x="0" y="15"/>
                        <a:pt x="0" y="12"/>
                      </a:cubicBezTo>
                      <a:cubicBezTo>
                        <a:pt x="0" y="3"/>
                        <a:pt x="6" y="4"/>
                        <a:pt x="13" y="4"/>
                      </a:cubicBezTo>
                      <a:cubicBezTo>
                        <a:pt x="20" y="4"/>
                        <a:pt x="24" y="5"/>
                        <a:pt x="27" y="7"/>
                      </a:cubicBezTo>
                      <a:cubicBezTo>
                        <a:pt x="27" y="4"/>
                        <a:pt x="28" y="3"/>
                        <a:pt x="2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7"/>
                        <a:pt x="45" y="11"/>
                        <a:pt x="46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2" name="Freeform 22">
                  <a:extLst>
                    <a:ext uri="{FF2B5EF4-FFF2-40B4-BE49-F238E27FC236}">
                      <a16:creationId xmlns:a16="http://schemas.microsoft.com/office/drawing/2014/main" id="{21B3D258-7BC7-CEDC-AA62-98731E55F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2077" y="4463904"/>
                  <a:ext cx="38261" cy="30608"/>
                </a:xfrm>
                <a:custGeom>
                  <a:avLst/>
                  <a:gdLst>
                    <a:gd name="T0" fmla="*/ 24 w 34"/>
                    <a:gd name="T1" fmla="*/ 26 h 26"/>
                    <a:gd name="T2" fmla="*/ 20 w 34"/>
                    <a:gd name="T3" fmla="*/ 15 h 26"/>
                    <a:gd name="T4" fmla="*/ 0 w 34"/>
                    <a:gd name="T5" fmla="*/ 6 h 26"/>
                    <a:gd name="T6" fmla="*/ 15 w 34"/>
                    <a:gd name="T7" fmla="*/ 2 h 26"/>
                    <a:gd name="T8" fmla="*/ 22 w 34"/>
                    <a:gd name="T9" fmla="*/ 2 h 26"/>
                    <a:gd name="T10" fmla="*/ 34 w 34"/>
                    <a:gd name="T11" fmla="*/ 20 h 26"/>
                    <a:gd name="T12" fmla="*/ 28 w 34"/>
                    <a:gd name="T13" fmla="*/ 26 h 26"/>
                    <a:gd name="T14" fmla="*/ 24 w 34"/>
                    <a:gd name="T1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6">
                      <a:moveTo>
                        <a:pt x="24" y="26"/>
                      </a:moveTo>
                      <a:cubicBezTo>
                        <a:pt x="21" y="26"/>
                        <a:pt x="20" y="18"/>
                        <a:pt x="20" y="15"/>
                      </a:cubicBezTo>
                      <a:cubicBezTo>
                        <a:pt x="12" y="15"/>
                        <a:pt x="0" y="14"/>
                        <a:pt x="0" y="6"/>
                      </a:cubicBezTo>
                      <a:cubicBezTo>
                        <a:pt x="0" y="0"/>
                        <a:pt x="9" y="2"/>
                        <a:pt x="15" y="2"/>
                      </a:cubicBezTo>
                      <a:cubicBezTo>
                        <a:pt x="17" y="2"/>
                        <a:pt x="20" y="2"/>
                        <a:pt x="22" y="2"/>
                      </a:cubicBezTo>
                      <a:cubicBezTo>
                        <a:pt x="22" y="13"/>
                        <a:pt x="34" y="10"/>
                        <a:pt x="34" y="20"/>
                      </a:cubicBezTo>
                      <a:cubicBezTo>
                        <a:pt x="34" y="22"/>
                        <a:pt x="30" y="26"/>
                        <a:pt x="28" y="26"/>
                      </a:cubicBezTo>
                      <a:cubicBezTo>
                        <a:pt x="27" y="26"/>
                        <a:pt x="25" y="26"/>
                        <a:pt x="24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3" name="Freeform 23">
                  <a:extLst>
                    <a:ext uri="{FF2B5EF4-FFF2-40B4-BE49-F238E27FC236}">
                      <a16:creationId xmlns:a16="http://schemas.microsoft.com/office/drawing/2014/main" id="{3D79FADA-DC9E-4FEE-38A5-C6FCC87F9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77086" y="4440947"/>
                  <a:ext cx="13774" cy="13774"/>
                </a:xfrm>
                <a:custGeom>
                  <a:avLst/>
                  <a:gdLst>
                    <a:gd name="T0" fmla="*/ 0 w 13"/>
                    <a:gd name="T1" fmla="*/ 0 h 13"/>
                    <a:gd name="T2" fmla="*/ 6 w 13"/>
                    <a:gd name="T3" fmla="*/ 0 h 13"/>
                    <a:gd name="T4" fmla="*/ 13 w 13"/>
                    <a:gd name="T5" fmla="*/ 5 h 13"/>
                    <a:gd name="T6" fmla="*/ 6 w 13"/>
                    <a:gd name="T7" fmla="*/ 13 h 13"/>
                    <a:gd name="T8" fmla="*/ 0 w 13"/>
                    <a:gd name="T9" fmla="*/ 8 h 13"/>
                    <a:gd name="T10" fmla="*/ 0 w 13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10" y="0"/>
                        <a:pt x="10" y="4"/>
                        <a:pt x="13" y="5"/>
                      </a:cubicBezTo>
                      <a:cubicBezTo>
                        <a:pt x="13" y="10"/>
                        <a:pt x="9" y="13"/>
                        <a:pt x="6" y="13"/>
                      </a:cubicBezTo>
                      <a:cubicBezTo>
                        <a:pt x="3" y="13"/>
                        <a:pt x="0" y="10"/>
                        <a:pt x="0" y="8"/>
                      </a:cubicBezTo>
                      <a:cubicBezTo>
                        <a:pt x="0" y="5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4" name="Freeform 24">
                  <a:extLst>
                    <a:ext uri="{FF2B5EF4-FFF2-40B4-BE49-F238E27FC236}">
                      <a16:creationId xmlns:a16="http://schemas.microsoft.com/office/drawing/2014/main" id="{6D365804-18DB-FC07-38A2-F249FBE9A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0739" y="4440947"/>
                  <a:ext cx="88765" cy="55095"/>
                </a:xfrm>
                <a:custGeom>
                  <a:avLst/>
                  <a:gdLst>
                    <a:gd name="T0" fmla="*/ 33 w 77"/>
                    <a:gd name="T1" fmla="*/ 23 h 47"/>
                    <a:gd name="T2" fmla="*/ 30 w 77"/>
                    <a:gd name="T3" fmla="*/ 34 h 47"/>
                    <a:gd name="T4" fmla="*/ 5 w 77"/>
                    <a:gd name="T5" fmla="*/ 47 h 47"/>
                    <a:gd name="T6" fmla="*/ 0 w 77"/>
                    <a:gd name="T7" fmla="*/ 40 h 47"/>
                    <a:gd name="T8" fmla="*/ 26 w 77"/>
                    <a:gd name="T9" fmla="*/ 18 h 47"/>
                    <a:gd name="T10" fmla="*/ 30 w 77"/>
                    <a:gd name="T11" fmla="*/ 11 h 47"/>
                    <a:gd name="T12" fmla="*/ 77 w 77"/>
                    <a:gd name="T13" fmla="*/ 5 h 47"/>
                    <a:gd name="T14" fmla="*/ 33 w 77"/>
                    <a:gd name="T15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47">
                      <a:moveTo>
                        <a:pt x="33" y="23"/>
                      </a:moveTo>
                      <a:cubicBezTo>
                        <a:pt x="29" y="23"/>
                        <a:pt x="33" y="31"/>
                        <a:pt x="30" y="34"/>
                      </a:cubicBezTo>
                      <a:cubicBezTo>
                        <a:pt x="26" y="38"/>
                        <a:pt x="14" y="47"/>
                        <a:pt x="5" y="47"/>
                      </a:cubicBezTo>
                      <a:cubicBezTo>
                        <a:pt x="2" y="47"/>
                        <a:pt x="0" y="43"/>
                        <a:pt x="0" y="40"/>
                      </a:cubicBezTo>
                      <a:cubicBezTo>
                        <a:pt x="0" y="22"/>
                        <a:pt x="14" y="22"/>
                        <a:pt x="26" y="18"/>
                      </a:cubicBezTo>
                      <a:cubicBezTo>
                        <a:pt x="28" y="18"/>
                        <a:pt x="28" y="13"/>
                        <a:pt x="30" y="11"/>
                      </a:cubicBezTo>
                      <a:cubicBezTo>
                        <a:pt x="37" y="3"/>
                        <a:pt x="70" y="0"/>
                        <a:pt x="77" y="5"/>
                      </a:cubicBezTo>
                      <a:cubicBezTo>
                        <a:pt x="70" y="17"/>
                        <a:pt x="45" y="23"/>
                        <a:pt x="33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5" name="Freeform 25">
                  <a:extLst>
                    <a:ext uri="{FF2B5EF4-FFF2-40B4-BE49-F238E27FC236}">
                      <a16:creationId xmlns:a16="http://schemas.microsoft.com/office/drawing/2014/main" id="{E3C05554-2AD8-5E50-D46D-D7BE8B308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9383" y="4367487"/>
                  <a:ext cx="18365" cy="36730"/>
                </a:xfrm>
                <a:custGeom>
                  <a:avLst/>
                  <a:gdLst>
                    <a:gd name="T0" fmla="*/ 13 w 16"/>
                    <a:gd name="T1" fmla="*/ 0 h 33"/>
                    <a:gd name="T2" fmla="*/ 16 w 16"/>
                    <a:gd name="T3" fmla="*/ 9 h 33"/>
                    <a:gd name="T4" fmla="*/ 10 w 16"/>
                    <a:gd name="T5" fmla="*/ 17 h 33"/>
                    <a:gd name="T6" fmla="*/ 5 w 16"/>
                    <a:gd name="T7" fmla="*/ 33 h 33"/>
                    <a:gd name="T8" fmla="*/ 0 w 16"/>
                    <a:gd name="T9" fmla="*/ 27 h 33"/>
                    <a:gd name="T10" fmla="*/ 8 w 16"/>
                    <a:gd name="T11" fmla="*/ 14 h 33"/>
                    <a:gd name="T12" fmla="*/ 13 w 16"/>
                    <a:gd name="T13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33">
                      <a:moveTo>
                        <a:pt x="13" y="0"/>
                      </a:moveTo>
                      <a:cubicBezTo>
                        <a:pt x="14" y="6"/>
                        <a:pt x="16" y="3"/>
                        <a:pt x="16" y="9"/>
                      </a:cubicBezTo>
                      <a:cubicBezTo>
                        <a:pt x="16" y="14"/>
                        <a:pt x="13" y="17"/>
                        <a:pt x="10" y="17"/>
                      </a:cubicBezTo>
                      <a:cubicBezTo>
                        <a:pt x="10" y="25"/>
                        <a:pt x="11" y="33"/>
                        <a:pt x="5" y="33"/>
                      </a:cubicBezTo>
                      <a:cubicBezTo>
                        <a:pt x="3" y="33"/>
                        <a:pt x="0" y="29"/>
                        <a:pt x="0" y="27"/>
                      </a:cubicBezTo>
                      <a:cubicBezTo>
                        <a:pt x="0" y="19"/>
                        <a:pt x="8" y="18"/>
                        <a:pt x="8" y="14"/>
                      </a:cubicBezTo>
                      <a:cubicBezTo>
                        <a:pt x="8" y="8"/>
                        <a:pt x="7" y="1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6" name="Freeform 26">
                  <a:extLst>
                    <a:ext uri="{FF2B5EF4-FFF2-40B4-BE49-F238E27FC236}">
                      <a16:creationId xmlns:a16="http://schemas.microsoft.com/office/drawing/2014/main" id="{8D2C3CAB-1F73-1C13-260E-A5DB00093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3487" y="4297088"/>
                  <a:ext cx="24487" cy="27548"/>
                </a:xfrm>
                <a:custGeom>
                  <a:avLst/>
                  <a:gdLst>
                    <a:gd name="T0" fmla="*/ 21 w 21"/>
                    <a:gd name="T1" fmla="*/ 14 h 24"/>
                    <a:gd name="T2" fmla="*/ 13 w 21"/>
                    <a:gd name="T3" fmla="*/ 24 h 24"/>
                    <a:gd name="T4" fmla="*/ 0 w 21"/>
                    <a:gd name="T5" fmla="*/ 9 h 24"/>
                    <a:gd name="T6" fmla="*/ 21 w 21"/>
                    <a:gd name="T7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4">
                      <a:moveTo>
                        <a:pt x="21" y="14"/>
                      </a:moveTo>
                      <a:cubicBezTo>
                        <a:pt x="21" y="16"/>
                        <a:pt x="15" y="24"/>
                        <a:pt x="13" y="24"/>
                      </a:cubicBezTo>
                      <a:cubicBezTo>
                        <a:pt x="9" y="24"/>
                        <a:pt x="0" y="16"/>
                        <a:pt x="0" y="9"/>
                      </a:cubicBezTo>
                      <a:cubicBezTo>
                        <a:pt x="0" y="0"/>
                        <a:pt x="21" y="6"/>
                        <a:pt x="21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7" name="Freeform 27">
                  <a:extLst>
                    <a:ext uri="{FF2B5EF4-FFF2-40B4-BE49-F238E27FC236}">
                      <a16:creationId xmlns:a16="http://schemas.microsoft.com/office/drawing/2014/main" id="{854558FB-2FF3-012B-D835-302E108DA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869" y="4300148"/>
                  <a:ext cx="71931" cy="19896"/>
                </a:xfrm>
                <a:custGeom>
                  <a:avLst/>
                  <a:gdLst>
                    <a:gd name="T0" fmla="*/ 53 w 62"/>
                    <a:gd name="T1" fmla="*/ 3 h 18"/>
                    <a:gd name="T2" fmla="*/ 62 w 62"/>
                    <a:gd name="T3" fmla="*/ 17 h 18"/>
                    <a:gd name="T4" fmla="*/ 57 w 62"/>
                    <a:gd name="T5" fmla="*/ 18 h 18"/>
                    <a:gd name="T6" fmla="*/ 31 w 62"/>
                    <a:gd name="T7" fmla="*/ 10 h 18"/>
                    <a:gd name="T8" fmla="*/ 13 w 62"/>
                    <a:gd name="T9" fmla="*/ 10 h 18"/>
                    <a:gd name="T10" fmla="*/ 0 w 62"/>
                    <a:gd name="T11" fmla="*/ 7 h 18"/>
                    <a:gd name="T12" fmla="*/ 5 w 62"/>
                    <a:gd name="T13" fmla="*/ 0 h 18"/>
                    <a:gd name="T14" fmla="*/ 39 w 62"/>
                    <a:gd name="T15" fmla="*/ 0 h 18"/>
                    <a:gd name="T16" fmla="*/ 51 w 62"/>
                    <a:gd name="T17" fmla="*/ 3 h 18"/>
                    <a:gd name="T18" fmla="*/ 53 w 62"/>
                    <a:gd name="T19" fmla="*/ 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18">
                      <a:moveTo>
                        <a:pt x="53" y="3"/>
                      </a:moveTo>
                      <a:cubicBezTo>
                        <a:pt x="54" y="9"/>
                        <a:pt x="62" y="10"/>
                        <a:pt x="62" y="17"/>
                      </a:cubicBezTo>
                      <a:cubicBezTo>
                        <a:pt x="62" y="18"/>
                        <a:pt x="59" y="18"/>
                        <a:pt x="57" y="18"/>
                      </a:cubicBezTo>
                      <a:cubicBezTo>
                        <a:pt x="47" y="18"/>
                        <a:pt x="42" y="10"/>
                        <a:pt x="31" y="10"/>
                      </a:cubicBezTo>
                      <a:cubicBezTo>
                        <a:pt x="23" y="10"/>
                        <a:pt x="20" y="10"/>
                        <a:pt x="13" y="10"/>
                      </a:cubicBezTo>
                      <a:cubicBezTo>
                        <a:pt x="10" y="10"/>
                        <a:pt x="0" y="7"/>
                        <a:pt x="0" y="7"/>
                      </a:cubicBezTo>
                      <a:cubicBezTo>
                        <a:pt x="0" y="3"/>
                        <a:pt x="4" y="2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6"/>
                        <a:pt x="46" y="3"/>
                        <a:pt x="51" y="3"/>
                      </a:cubicBezTo>
                      <a:lnTo>
                        <a:pt x="5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8" name="Freeform 28">
                  <a:extLst>
                    <a:ext uri="{FF2B5EF4-FFF2-40B4-BE49-F238E27FC236}">
                      <a16:creationId xmlns:a16="http://schemas.microsoft.com/office/drawing/2014/main" id="{08E526DC-2CCF-0B4E-5657-E2C551BDA3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57156" y="4163941"/>
                  <a:ext cx="30609" cy="71930"/>
                </a:xfrm>
                <a:custGeom>
                  <a:avLst/>
                  <a:gdLst>
                    <a:gd name="T0" fmla="*/ 8 w 27"/>
                    <a:gd name="T1" fmla="*/ 50 h 63"/>
                    <a:gd name="T2" fmla="*/ 8 w 27"/>
                    <a:gd name="T3" fmla="*/ 44 h 63"/>
                    <a:gd name="T4" fmla="*/ 25 w 27"/>
                    <a:gd name="T5" fmla="*/ 43 h 63"/>
                    <a:gd name="T6" fmla="*/ 19 w 27"/>
                    <a:gd name="T7" fmla="*/ 31 h 63"/>
                    <a:gd name="T8" fmla="*/ 27 w 27"/>
                    <a:gd name="T9" fmla="*/ 21 h 63"/>
                    <a:gd name="T10" fmla="*/ 7 w 27"/>
                    <a:gd name="T11" fmla="*/ 0 h 63"/>
                    <a:gd name="T12" fmla="*/ 0 w 27"/>
                    <a:gd name="T13" fmla="*/ 16 h 63"/>
                    <a:gd name="T14" fmla="*/ 6 w 27"/>
                    <a:gd name="T15" fmla="*/ 38 h 63"/>
                    <a:gd name="T16" fmla="*/ 6 w 27"/>
                    <a:gd name="T17" fmla="*/ 48 h 63"/>
                    <a:gd name="T18" fmla="*/ 16 w 27"/>
                    <a:gd name="T19" fmla="*/ 63 h 63"/>
                    <a:gd name="T20" fmla="*/ 8 w 27"/>
                    <a:gd name="T21" fmla="*/ 5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" h="63">
                      <a:moveTo>
                        <a:pt x="8" y="50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14" y="44"/>
                        <a:pt x="22" y="44"/>
                        <a:pt x="25" y="43"/>
                      </a:cubicBezTo>
                      <a:cubicBezTo>
                        <a:pt x="24" y="36"/>
                        <a:pt x="19" y="35"/>
                        <a:pt x="19" y="31"/>
                      </a:cubicBezTo>
                      <a:cubicBezTo>
                        <a:pt x="19" y="26"/>
                        <a:pt x="27" y="25"/>
                        <a:pt x="27" y="21"/>
                      </a:cubicBezTo>
                      <a:cubicBezTo>
                        <a:pt x="14" y="17"/>
                        <a:pt x="8" y="11"/>
                        <a:pt x="7" y="0"/>
                      </a:cubicBezTo>
                      <a:cubicBezTo>
                        <a:pt x="1" y="3"/>
                        <a:pt x="0" y="9"/>
                        <a:pt x="0" y="16"/>
                      </a:cubicBezTo>
                      <a:cubicBezTo>
                        <a:pt x="0" y="26"/>
                        <a:pt x="6" y="29"/>
                        <a:pt x="6" y="38"/>
                      </a:cubicBezTo>
                      <a:cubicBezTo>
                        <a:pt x="6" y="46"/>
                        <a:pt x="6" y="44"/>
                        <a:pt x="6" y="48"/>
                      </a:cubicBezTo>
                      <a:cubicBezTo>
                        <a:pt x="6" y="53"/>
                        <a:pt x="8" y="63"/>
                        <a:pt x="16" y="63"/>
                      </a:cubicBezTo>
                      <a:cubicBezTo>
                        <a:pt x="12" y="58"/>
                        <a:pt x="11" y="55"/>
                        <a:pt x="8" y="5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9" name="Freeform 29">
                  <a:extLst>
                    <a:ext uri="{FF2B5EF4-FFF2-40B4-BE49-F238E27FC236}">
                      <a16:creationId xmlns:a16="http://schemas.microsoft.com/office/drawing/2014/main" id="{865670DC-101E-721F-761A-0254101DDF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9036" y="4330757"/>
                  <a:ext cx="97948" cy="59687"/>
                </a:xfrm>
                <a:custGeom>
                  <a:avLst/>
                  <a:gdLst>
                    <a:gd name="T0" fmla="*/ 22 w 85"/>
                    <a:gd name="T1" fmla="*/ 48 h 52"/>
                    <a:gd name="T2" fmla="*/ 0 w 85"/>
                    <a:gd name="T3" fmla="*/ 32 h 52"/>
                    <a:gd name="T4" fmla="*/ 23 w 85"/>
                    <a:gd name="T5" fmla="*/ 32 h 52"/>
                    <a:gd name="T6" fmla="*/ 32 w 85"/>
                    <a:gd name="T7" fmla="*/ 30 h 52"/>
                    <a:gd name="T8" fmla="*/ 61 w 85"/>
                    <a:gd name="T9" fmla="*/ 23 h 52"/>
                    <a:gd name="T10" fmla="*/ 78 w 85"/>
                    <a:gd name="T11" fmla="*/ 0 h 52"/>
                    <a:gd name="T12" fmla="*/ 85 w 85"/>
                    <a:gd name="T13" fmla="*/ 12 h 52"/>
                    <a:gd name="T14" fmla="*/ 69 w 85"/>
                    <a:gd name="T15" fmla="*/ 40 h 52"/>
                    <a:gd name="T16" fmla="*/ 32 w 85"/>
                    <a:gd name="T17" fmla="*/ 52 h 52"/>
                    <a:gd name="T18" fmla="*/ 19 w 85"/>
                    <a:gd name="T19" fmla="*/ 44 h 52"/>
                    <a:gd name="T20" fmla="*/ 22 w 85"/>
                    <a:gd name="T21" fmla="*/ 4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5" h="52">
                      <a:moveTo>
                        <a:pt x="22" y="48"/>
                      </a:moveTo>
                      <a:cubicBezTo>
                        <a:pt x="16" y="40"/>
                        <a:pt x="3" y="42"/>
                        <a:pt x="0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5" y="33"/>
                        <a:pt x="32" y="30"/>
                        <a:pt x="32" y="30"/>
                      </a:cubicBezTo>
                      <a:cubicBezTo>
                        <a:pt x="43" y="26"/>
                        <a:pt x="54" y="26"/>
                        <a:pt x="61" y="23"/>
                      </a:cubicBezTo>
                      <a:cubicBezTo>
                        <a:pt x="72" y="18"/>
                        <a:pt x="67" y="0"/>
                        <a:pt x="78" y="0"/>
                      </a:cubicBezTo>
                      <a:cubicBezTo>
                        <a:pt x="82" y="0"/>
                        <a:pt x="85" y="7"/>
                        <a:pt x="85" y="12"/>
                      </a:cubicBezTo>
                      <a:cubicBezTo>
                        <a:pt x="85" y="29"/>
                        <a:pt x="69" y="26"/>
                        <a:pt x="69" y="40"/>
                      </a:cubicBezTo>
                      <a:cubicBezTo>
                        <a:pt x="55" y="43"/>
                        <a:pt x="48" y="52"/>
                        <a:pt x="32" y="52"/>
                      </a:cubicBezTo>
                      <a:cubicBezTo>
                        <a:pt x="29" y="52"/>
                        <a:pt x="19" y="46"/>
                        <a:pt x="19" y="44"/>
                      </a:cubicBez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0" name="Freeform 30">
                  <a:extLst>
                    <a:ext uri="{FF2B5EF4-FFF2-40B4-BE49-F238E27FC236}">
                      <a16:creationId xmlns:a16="http://schemas.microsoft.com/office/drawing/2014/main" id="{0330B285-B462-F9B6-7FC1-AA9F7D6FB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8270" y="4229749"/>
                  <a:ext cx="501984" cy="272416"/>
                </a:xfrm>
                <a:custGeom>
                  <a:avLst/>
                  <a:gdLst>
                    <a:gd name="T0" fmla="*/ 219 w 439"/>
                    <a:gd name="T1" fmla="*/ 49 h 238"/>
                    <a:gd name="T2" fmla="*/ 274 w 439"/>
                    <a:gd name="T3" fmla="*/ 69 h 238"/>
                    <a:gd name="T4" fmla="*/ 297 w 439"/>
                    <a:gd name="T5" fmla="*/ 80 h 238"/>
                    <a:gd name="T6" fmla="*/ 307 w 439"/>
                    <a:gd name="T7" fmla="*/ 88 h 238"/>
                    <a:gd name="T8" fmla="*/ 349 w 439"/>
                    <a:gd name="T9" fmla="*/ 127 h 238"/>
                    <a:gd name="T10" fmla="*/ 372 w 439"/>
                    <a:gd name="T11" fmla="*/ 140 h 238"/>
                    <a:gd name="T12" fmla="*/ 358 w 439"/>
                    <a:gd name="T13" fmla="*/ 153 h 238"/>
                    <a:gd name="T14" fmla="*/ 372 w 439"/>
                    <a:gd name="T15" fmla="*/ 172 h 238"/>
                    <a:gd name="T16" fmla="*/ 384 w 439"/>
                    <a:gd name="T17" fmla="*/ 195 h 238"/>
                    <a:gd name="T18" fmla="*/ 401 w 439"/>
                    <a:gd name="T19" fmla="*/ 203 h 238"/>
                    <a:gd name="T20" fmla="*/ 407 w 439"/>
                    <a:gd name="T21" fmla="*/ 211 h 238"/>
                    <a:gd name="T22" fmla="*/ 416 w 439"/>
                    <a:gd name="T23" fmla="*/ 213 h 238"/>
                    <a:gd name="T24" fmla="*/ 424 w 439"/>
                    <a:gd name="T25" fmla="*/ 223 h 238"/>
                    <a:gd name="T26" fmla="*/ 439 w 439"/>
                    <a:gd name="T27" fmla="*/ 226 h 238"/>
                    <a:gd name="T28" fmla="*/ 429 w 439"/>
                    <a:gd name="T29" fmla="*/ 238 h 238"/>
                    <a:gd name="T30" fmla="*/ 424 w 439"/>
                    <a:gd name="T31" fmla="*/ 238 h 238"/>
                    <a:gd name="T32" fmla="*/ 410 w 439"/>
                    <a:gd name="T33" fmla="*/ 229 h 238"/>
                    <a:gd name="T34" fmla="*/ 390 w 439"/>
                    <a:gd name="T35" fmla="*/ 229 h 238"/>
                    <a:gd name="T36" fmla="*/ 362 w 439"/>
                    <a:gd name="T37" fmla="*/ 209 h 238"/>
                    <a:gd name="T38" fmla="*/ 354 w 439"/>
                    <a:gd name="T39" fmla="*/ 203 h 238"/>
                    <a:gd name="T40" fmla="*/ 300 w 439"/>
                    <a:gd name="T41" fmla="*/ 165 h 238"/>
                    <a:gd name="T42" fmla="*/ 272 w 439"/>
                    <a:gd name="T43" fmla="*/ 184 h 238"/>
                    <a:gd name="T44" fmla="*/ 268 w 439"/>
                    <a:gd name="T45" fmla="*/ 203 h 238"/>
                    <a:gd name="T46" fmla="*/ 240 w 439"/>
                    <a:gd name="T47" fmla="*/ 203 h 238"/>
                    <a:gd name="T48" fmla="*/ 195 w 439"/>
                    <a:gd name="T49" fmla="*/ 179 h 238"/>
                    <a:gd name="T50" fmla="*/ 184 w 439"/>
                    <a:gd name="T51" fmla="*/ 184 h 238"/>
                    <a:gd name="T52" fmla="*/ 168 w 439"/>
                    <a:gd name="T53" fmla="*/ 184 h 238"/>
                    <a:gd name="T54" fmla="*/ 155 w 439"/>
                    <a:gd name="T55" fmla="*/ 177 h 238"/>
                    <a:gd name="T56" fmla="*/ 174 w 439"/>
                    <a:gd name="T57" fmla="*/ 161 h 238"/>
                    <a:gd name="T58" fmla="*/ 165 w 439"/>
                    <a:gd name="T59" fmla="*/ 127 h 238"/>
                    <a:gd name="T60" fmla="*/ 133 w 439"/>
                    <a:gd name="T61" fmla="*/ 105 h 238"/>
                    <a:gd name="T62" fmla="*/ 92 w 439"/>
                    <a:gd name="T63" fmla="*/ 97 h 238"/>
                    <a:gd name="T64" fmla="*/ 64 w 439"/>
                    <a:gd name="T65" fmla="*/ 80 h 238"/>
                    <a:gd name="T66" fmla="*/ 64 w 439"/>
                    <a:gd name="T67" fmla="*/ 73 h 238"/>
                    <a:gd name="T68" fmla="*/ 52 w 439"/>
                    <a:gd name="T69" fmla="*/ 87 h 238"/>
                    <a:gd name="T70" fmla="*/ 45 w 439"/>
                    <a:gd name="T71" fmla="*/ 85 h 238"/>
                    <a:gd name="T72" fmla="*/ 41 w 439"/>
                    <a:gd name="T73" fmla="*/ 67 h 238"/>
                    <a:gd name="T74" fmla="*/ 27 w 439"/>
                    <a:gd name="T75" fmla="*/ 58 h 238"/>
                    <a:gd name="T76" fmla="*/ 66 w 439"/>
                    <a:gd name="T77" fmla="*/ 44 h 238"/>
                    <a:gd name="T78" fmla="*/ 61 w 439"/>
                    <a:gd name="T79" fmla="*/ 44 h 238"/>
                    <a:gd name="T80" fmla="*/ 39 w 439"/>
                    <a:gd name="T81" fmla="*/ 48 h 238"/>
                    <a:gd name="T82" fmla="*/ 28 w 439"/>
                    <a:gd name="T83" fmla="*/ 45 h 238"/>
                    <a:gd name="T84" fmla="*/ 24 w 439"/>
                    <a:gd name="T85" fmla="*/ 38 h 238"/>
                    <a:gd name="T86" fmla="*/ 0 w 439"/>
                    <a:gd name="T87" fmla="*/ 21 h 238"/>
                    <a:gd name="T88" fmla="*/ 11 w 439"/>
                    <a:gd name="T89" fmla="*/ 13 h 238"/>
                    <a:gd name="T90" fmla="*/ 39 w 439"/>
                    <a:gd name="T91" fmla="*/ 0 h 238"/>
                    <a:gd name="T92" fmla="*/ 75 w 439"/>
                    <a:gd name="T93" fmla="*/ 16 h 238"/>
                    <a:gd name="T94" fmla="*/ 75 w 439"/>
                    <a:gd name="T95" fmla="*/ 44 h 238"/>
                    <a:gd name="T96" fmla="*/ 87 w 439"/>
                    <a:gd name="T97" fmla="*/ 52 h 238"/>
                    <a:gd name="T98" fmla="*/ 102 w 439"/>
                    <a:gd name="T99" fmla="*/ 67 h 238"/>
                    <a:gd name="T100" fmla="*/ 115 w 439"/>
                    <a:gd name="T101" fmla="*/ 54 h 238"/>
                    <a:gd name="T102" fmla="*/ 134 w 439"/>
                    <a:gd name="T103" fmla="*/ 44 h 238"/>
                    <a:gd name="T104" fmla="*/ 159 w 439"/>
                    <a:gd name="T105" fmla="*/ 25 h 238"/>
                    <a:gd name="T106" fmla="*/ 168 w 439"/>
                    <a:gd name="T107" fmla="*/ 29 h 238"/>
                    <a:gd name="T108" fmla="*/ 187 w 439"/>
                    <a:gd name="T109" fmla="*/ 44 h 238"/>
                    <a:gd name="T110" fmla="*/ 208 w 439"/>
                    <a:gd name="T111" fmla="*/ 44 h 238"/>
                    <a:gd name="T112" fmla="*/ 223 w 439"/>
                    <a:gd name="T113" fmla="*/ 52 h 238"/>
                    <a:gd name="T114" fmla="*/ 223 w 439"/>
                    <a:gd name="T115" fmla="*/ 53 h 238"/>
                    <a:gd name="T116" fmla="*/ 219 w 439"/>
                    <a:gd name="T117" fmla="*/ 49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39" h="238">
                      <a:moveTo>
                        <a:pt x="219" y="49"/>
                      </a:moveTo>
                      <a:cubicBezTo>
                        <a:pt x="228" y="59"/>
                        <a:pt x="255" y="69"/>
                        <a:pt x="274" y="69"/>
                      </a:cubicBezTo>
                      <a:cubicBezTo>
                        <a:pt x="284" y="69"/>
                        <a:pt x="288" y="80"/>
                        <a:pt x="297" y="80"/>
                      </a:cubicBezTo>
                      <a:cubicBezTo>
                        <a:pt x="297" y="87"/>
                        <a:pt x="303" y="87"/>
                        <a:pt x="307" y="88"/>
                      </a:cubicBezTo>
                      <a:cubicBezTo>
                        <a:pt x="331" y="96"/>
                        <a:pt x="330" y="118"/>
                        <a:pt x="349" y="127"/>
                      </a:cubicBezTo>
                      <a:cubicBezTo>
                        <a:pt x="356" y="131"/>
                        <a:pt x="372" y="122"/>
                        <a:pt x="372" y="140"/>
                      </a:cubicBezTo>
                      <a:cubicBezTo>
                        <a:pt x="372" y="149"/>
                        <a:pt x="358" y="145"/>
                        <a:pt x="358" y="153"/>
                      </a:cubicBezTo>
                      <a:cubicBezTo>
                        <a:pt x="358" y="157"/>
                        <a:pt x="371" y="170"/>
                        <a:pt x="372" y="172"/>
                      </a:cubicBezTo>
                      <a:cubicBezTo>
                        <a:pt x="380" y="180"/>
                        <a:pt x="378" y="185"/>
                        <a:pt x="384" y="195"/>
                      </a:cubicBezTo>
                      <a:cubicBezTo>
                        <a:pt x="386" y="199"/>
                        <a:pt x="396" y="203"/>
                        <a:pt x="401" y="203"/>
                      </a:cubicBezTo>
                      <a:cubicBezTo>
                        <a:pt x="403" y="203"/>
                        <a:pt x="405" y="208"/>
                        <a:pt x="407" y="211"/>
                      </a:cubicBezTo>
                      <a:cubicBezTo>
                        <a:pt x="408" y="215"/>
                        <a:pt x="413" y="212"/>
                        <a:pt x="416" y="213"/>
                      </a:cubicBezTo>
                      <a:cubicBezTo>
                        <a:pt x="421" y="215"/>
                        <a:pt x="422" y="219"/>
                        <a:pt x="424" y="223"/>
                      </a:cubicBezTo>
                      <a:cubicBezTo>
                        <a:pt x="425" y="227"/>
                        <a:pt x="436" y="225"/>
                        <a:pt x="439" y="226"/>
                      </a:cubicBezTo>
                      <a:cubicBezTo>
                        <a:pt x="434" y="229"/>
                        <a:pt x="429" y="233"/>
                        <a:pt x="429" y="238"/>
                      </a:cubicBezTo>
                      <a:cubicBezTo>
                        <a:pt x="427" y="238"/>
                        <a:pt x="426" y="238"/>
                        <a:pt x="424" y="238"/>
                      </a:cubicBezTo>
                      <a:cubicBezTo>
                        <a:pt x="423" y="238"/>
                        <a:pt x="411" y="231"/>
                        <a:pt x="410" y="229"/>
                      </a:cubicBezTo>
                      <a:cubicBezTo>
                        <a:pt x="390" y="229"/>
                        <a:pt x="390" y="229"/>
                        <a:pt x="390" y="229"/>
                      </a:cubicBezTo>
                      <a:cubicBezTo>
                        <a:pt x="379" y="227"/>
                        <a:pt x="362" y="218"/>
                        <a:pt x="362" y="209"/>
                      </a:cubicBezTo>
                      <a:cubicBezTo>
                        <a:pt x="362" y="206"/>
                        <a:pt x="355" y="204"/>
                        <a:pt x="354" y="203"/>
                      </a:cubicBezTo>
                      <a:cubicBezTo>
                        <a:pt x="339" y="187"/>
                        <a:pt x="325" y="165"/>
                        <a:pt x="300" y="165"/>
                      </a:cubicBezTo>
                      <a:cubicBezTo>
                        <a:pt x="281" y="165"/>
                        <a:pt x="283" y="179"/>
                        <a:pt x="272" y="184"/>
                      </a:cubicBezTo>
                      <a:cubicBezTo>
                        <a:pt x="275" y="195"/>
                        <a:pt x="268" y="198"/>
                        <a:pt x="268" y="203"/>
                      </a:cubicBezTo>
                      <a:cubicBezTo>
                        <a:pt x="251" y="203"/>
                        <a:pt x="248" y="203"/>
                        <a:pt x="240" y="203"/>
                      </a:cubicBezTo>
                      <a:cubicBezTo>
                        <a:pt x="220" y="203"/>
                        <a:pt x="215" y="179"/>
                        <a:pt x="195" y="179"/>
                      </a:cubicBezTo>
                      <a:cubicBezTo>
                        <a:pt x="192" y="179"/>
                        <a:pt x="184" y="180"/>
                        <a:pt x="184" y="184"/>
                      </a:cubicBezTo>
                      <a:cubicBezTo>
                        <a:pt x="168" y="184"/>
                        <a:pt x="168" y="184"/>
                        <a:pt x="168" y="184"/>
                      </a:cubicBezTo>
                      <a:cubicBezTo>
                        <a:pt x="162" y="184"/>
                        <a:pt x="155" y="184"/>
                        <a:pt x="155" y="177"/>
                      </a:cubicBezTo>
                      <a:cubicBezTo>
                        <a:pt x="155" y="168"/>
                        <a:pt x="170" y="164"/>
                        <a:pt x="174" y="161"/>
                      </a:cubicBezTo>
                      <a:cubicBezTo>
                        <a:pt x="164" y="150"/>
                        <a:pt x="168" y="139"/>
                        <a:pt x="165" y="127"/>
                      </a:cubicBezTo>
                      <a:cubicBezTo>
                        <a:pt x="162" y="118"/>
                        <a:pt x="140" y="109"/>
                        <a:pt x="133" y="105"/>
                      </a:cubicBezTo>
                      <a:cubicBezTo>
                        <a:pt x="124" y="101"/>
                        <a:pt x="104" y="97"/>
                        <a:pt x="92" y="97"/>
                      </a:cubicBezTo>
                      <a:cubicBezTo>
                        <a:pt x="81" y="97"/>
                        <a:pt x="76" y="76"/>
                        <a:pt x="64" y="80"/>
                      </a:cubicBezTo>
                      <a:cubicBezTo>
                        <a:pt x="64" y="73"/>
                        <a:pt x="64" y="73"/>
                        <a:pt x="64" y="73"/>
                      </a:cubicBezTo>
                      <a:cubicBezTo>
                        <a:pt x="62" y="79"/>
                        <a:pt x="59" y="87"/>
                        <a:pt x="52" y="87"/>
                      </a:cubicBezTo>
                      <a:cubicBezTo>
                        <a:pt x="50" y="87"/>
                        <a:pt x="46" y="87"/>
                        <a:pt x="45" y="85"/>
                      </a:cubicBezTo>
                      <a:cubicBezTo>
                        <a:pt x="41" y="77"/>
                        <a:pt x="45" y="74"/>
                        <a:pt x="41" y="67"/>
                      </a:cubicBezTo>
                      <a:cubicBezTo>
                        <a:pt x="37" y="61"/>
                        <a:pt x="29" y="64"/>
                        <a:pt x="27" y="58"/>
                      </a:cubicBezTo>
                      <a:cubicBezTo>
                        <a:pt x="38" y="52"/>
                        <a:pt x="61" y="54"/>
                        <a:pt x="66" y="44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52" y="47"/>
                        <a:pt x="47" y="48"/>
                        <a:pt x="39" y="48"/>
                      </a:cubicBezTo>
                      <a:cubicBezTo>
                        <a:pt x="35" y="48"/>
                        <a:pt x="32" y="46"/>
                        <a:pt x="28" y="45"/>
                      </a:cubicBezTo>
                      <a:cubicBezTo>
                        <a:pt x="26" y="44"/>
                        <a:pt x="24" y="40"/>
                        <a:pt x="24" y="38"/>
                      </a:cubicBezTo>
                      <a:cubicBezTo>
                        <a:pt x="18" y="27"/>
                        <a:pt x="0" y="32"/>
                        <a:pt x="0" y="21"/>
                      </a:cubicBezTo>
                      <a:cubicBezTo>
                        <a:pt x="0" y="16"/>
                        <a:pt x="6" y="13"/>
                        <a:pt x="11" y="13"/>
                      </a:cubicBezTo>
                      <a:cubicBezTo>
                        <a:pt x="20" y="13"/>
                        <a:pt x="25" y="0"/>
                        <a:pt x="39" y="0"/>
                      </a:cubicBezTo>
                      <a:cubicBezTo>
                        <a:pt x="52" y="0"/>
                        <a:pt x="62" y="13"/>
                        <a:pt x="75" y="16"/>
                      </a:cubicBezTo>
                      <a:cubicBezTo>
                        <a:pt x="75" y="27"/>
                        <a:pt x="75" y="38"/>
                        <a:pt x="75" y="44"/>
                      </a:cubicBezTo>
                      <a:cubicBezTo>
                        <a:pt x="75" y="48"/>
                        <a:pt x="80" y="52"/>
                        <a:pt x="87" y="52"/>
                      </a:cubicBezTo>
                      <a:cubicBezTo>
                        <a:pt x="87" y="55"/>
                        <a:pt x="97" y="67"/>
                        <a:pt x="102" y="67"/>
                      </a:cubicBezTo>
                      <a:cubicBezTo>
                        <a:pt x="107" y="67"/>
                        <a:pt x="114" y="56"/>
                        <a:pt x="115" y="54"/>
                      </a:cubicBezTo>
                      <a:cubicBezTo>
                        <a:pt x="121" y="48"/>
                        <a:pt x="123" y="47"/>
                        <a:pt x="134" y="44"/>
                      </a:cubicBezTo>
                      <a:cubicBezTo>
                        <a:pt x="140" y="41"/>
                        <a:pt x="149" y="27"/>
                        <a:pt x="159" y="25"/>
                      </a:cubicBezTo>
                      <a:cubicBezTo>
                        <a:pt x="159" y="29"/>
                        <a:pt x="165" y="29"/>
                        <a:pt x="168" y="29"/>
                      </a:cubicBezTo>
                      <a:cubicBezTo>
                        <a:pt x="177" y="32"/>
                        <a:pt x="183" y="42"/>
                        <a:pt x="187" y="44"/>
                      </a:cubicBezTo>
                      <a:cubicBezTo>
                        <a:pt x="208" y="44"/>
                        <a:pt x="208" y="44"/>
                        <a:pt x="208" y="44"/>
                      </a:cubicBezTo>
                      <a:cubicBezTo>
                        <a:pt x="212" y="48"/>
                        <a:pt x="220" y="51"/>
                        <a:pt x="223" y="52"/>
                      </a:cubicBezTo>
                      <a:cubicBezTo>
                        <a:pt x="223" y="53"/>
                        <a:pt x="223" y="53"/>
                        <a:pt x="223" y="53"/>
                      </a:cubicBezTo>
                      <a:lnTo>
                        <a:pt x="219" y="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1" name="Freeform 31">
                  <a:extLst>
                    <a:ext uri="{FF2B5EF4-FFF2-40B4-BE49-F238E27FC236}">
                      <a16:creationId xmlns:a16="http://schemas.microsoft.com/office/drawing/2014/main" id="{881368B7-C3DE-F460-F3AC-B168E1301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7906" y="4289435"/>
                  <a:ext cx="48974" cy="52034"/>
                </a:xfrm>
                <a:custGeom>
                  <a:avLst/>
                  <a:gdLst>
                    <a:gd name="T0" fmla="*/ 39 w 43"/>
                    <a:gd name="T1" fmla="*/ 45 h 46"/>
                    <a:gd name="T2" fmla="*/ 31 w 43"/>
                    <a:gd name="T3" fmla="*/ 30 h 46"/>
                    <a:gd name="T4" fmla="*/ 13 w 43"/>
                    <a:gd name="T5" fmla="*/ 10 h 46"/>
                    <a:gd name="T6" fmla="*/ 0 w 43"/>
                    <a:gd name="T7" fmla="*/ 0 h 46"/>
                    <a:gd name="T8" fmla="*/ 29 w 43"/>
                    <a:gd name="T9" fmla="*/ 23 h 46"/>
                    <a:gd name="T10" fmla="*/ 43 w 43"/>
                    <a:gd name="T11" fmla="*/ 39 h 46"/>
                    <a:gd name="T12" fmla="*/ 43 w 43"/>
                    <a:gd name="T13" fmla="*/ 45 h 46"/>
                    <a:gd name="T14" fmla="*/ 39 w 43"/>
                    <a:gd name="T15" fmla="*/ 45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46">
                      <a:moveTo>
                        <a:pt x="39" y="45"/>
                      </a:moveTo>
                      <a:cubicBezTo>
                        <a:pt x="30" y="43"/>
                        <a:pt x="30" y="38"/>
                        <a:pt x="31" y="30"/>
                      </a:cubicBezTo>
                      <a:cubicBezTo>
                        <a:pt x="22" y="25"/>
                        <a:pt x="23" y="16"/>
                        <a:pt x="13" y="10"/>
                      </a:cubicBezTo>
                      <a:cubicBezTo>
                        <a:pt x="7" y="6"/>
                        <a:pt x="2" y="7"/>
                        <a:pt x="0" y="0"/>
                      </a:cubicBezTo>
                      <a:cubicBezTo>
                        <a:pt x="14" y="5"/>
                        <a:pt x="21" y="15"/>
                        <a:pt x="29" y="23"/>
                      </a:cubicBezTo>
                      <a:cubicBezTo>
                        <a:pt x="35" y="30"/>
                        <a:pt x="43" y="28"/>
                        <a:pt x="43" y="39"/>
                      </a:cubicBezTo>
                      <a:cubicBezTo>
                        <a:pt x="43" y="41"/>
                        <a:pt x="43" y="43"/>
                        <a:pt x="43" y="45"/>
                      </a:cubicBezTo>
                      <a:cubicBezTo>
                        <a:pt x="42" y="45"/>
                        <a:pt x="40" y="46"/>
                        <a:pt x="39" y="4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2" name="Freeform 32">
                  <a:extLst>
                    <a:ext uri="{FF2B5EF4-FFF2-40B4-BE49-F238E27FC236}">
                      <a16:creationId xmlns:a16="http://schemas.microsoft.com/office/drawing/2014/main" id="{E7A03B6A-6F9C-26C3-F146-426ECC011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36671" y="4364426"/>
                  <a:ext cx="24487" cy="33669"/>
                </a:xfrm>
                <a:custGeom>
                  <a:avLst/>
                  <a:gdLst>
                    <a:gd name="T0" fmla="*/ 12 w 22"/>
                    <a:gd name="T1" fmla="*/ 17 h 29"/>
                    <a:gd name="T2" fmla="*/ 1 w 22"/>
                    <a:gd name="T3" fmla="*/ 0 h 29"/>
                    <a:gd name="T4" fmla="*/ 22 w 22"/>
                    <a:gd name="T5" fmla="*/ 23 h 29"/>
                    <a:gd name="T6" fmla="*/ 16 w 22"/>
                    <a:gd name="T7" fmla="*/ 29 h 29"/>
                    <a:gd name="T8" fmla="*/ 12 w 22"/>
                    <a:gd name="T9" fmla="*/ 23 h 29"/>
                    <a:gd name="T10" fmla="*/ 12 w 22"/>
                    <a:gd name="T11" fmla="*/ 1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9">
                      <a:moveTo>
                        <a:pt x="12" y="17"/>
                      </a:moveTo>
                      <a:cubicBezTo>
                        <a:pt x="3" y="16"/>
                        <a:pt x="0" y="8"/>
                        <a:pt x="1" y="0"/>
                      </a:cubicBezTo>
                      <a:cubicBezTo>
                        <a:pt x="6" y="3"/>
                        <a:pt x="22" y="20"/>
                        <a:pt x="22" y="23"/>
                      </a:cubicBezTo>
                      <a:cubicBezTo>
                        <a:pt x="22" y="25"/>
                        <a:pt x="19" y="29"/>
                        <a:pt x="16" y="29"/>
                      </a:cubicBezTo>
                      <a:cubicBezTo>
                        <a:pt x="14" y="29"/>
                        <a:pt x="12" y="26"/>
                        <a:pt x="12" y="23"/>
                      </a:cubicBezTo>
                      <a:cubicBezTo>
                        <a:pt x="12" y="21"/>
                        <a:pt x="12" y="19"/>
                        <a:pt x="12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3" name="Freeform 33">
                  <a:extLst>
                    <a:ext uri="{FF2B5EF4-FFF2-40B4-BE49-F238E27FC236}">
                      <a16:creationId xmlns:a16="http://schemas.microsoft.com/office/drawing/2014/main" id="{00C481C6-CC7C-79D4-9299-21C2DD840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05020" y="4486860"/>
                  <a:ext cx="13774" cy="18365"/>
                </a:xfrm>
                <a:custGeom>
                  <a:avLst/>
                  <a:gdLst>
                    <a:gd name="T0" fmla="*/ 13 w 13"/>
                    <a:gd name="T1" fmla="*/ 12 h 17"/>
                    <a:gd name="T2" fmla="*/ 13 w 13"/>
                    <a:gd name="T3" fmla="*/ 17 h 17"/>
                    <a:gd name="T4" fmla="*/ 1 w 13"/>
                    <a:gd name="T5" fmla="*/ 0 h 17"/>
                    <a:gd name="T6" fmla="*/ 13 w 13"/>
                    <a:gd name="T7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7">
                      <a:moveTo>
                        <a:pt x="13" y="12"/>
                      </a:moveTo>
                      <a:cubicBezTo>
                        <a:pt x="13" y="14"/>
                        <a:pt x="12" y="15"/>
                        <a:pt x="13" y="17"/>
                      </a:cubicBezTo>
                      <a:cubicBezTo>
                        <a:pt x="5" y="17"/>
                        <a:pt x="0" y="5"/>
                        <a:pt x="1" y="0"/>
                      </a:cubicBezTo>
                      <a:cubicBezTo>
                        <a:pt x="7" y="4"/>
                        <a:pt x="13" y="6"/>
                        <a:pt x="13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4" name="Freeform 34">
                  <a:extLst>
                    <a:ext uri="{FF2B5EF4-FFF2-40B4-BE49-F238E27FC236}">
                      <a16:creationId xmlns:a16="http://schemas.microsoft.com/office/drawing/2014/main" id="{C269F2BC-A747-2F12-FDDA-BE7BE4064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66759" y="4471556"/>
                  <a:ext cx="29078" cy="15304"/>
                </a:xfrm>
                <a:custGeom>
                  <a:avLst/>
                  <a:gdLst>
                    <a:gd name="T0" fmla="*/ 25 w 25"/>
                    <a:gd name="T1" fmla="*/ 12 h 13"/>
                    <a:gd name="T2" fmla="*/ 21 w 25"/>
                    <a:gd name="T3" fmla="*/ 13 h 13"/>
                    <a:gd name="T4" fmla="*/ 0 w 25"/>
                    <a:gd name="T5" fmla="*/ 0 h 13"/>
                    <a:gd name="T6" fmla="*/ 25 w 25"/>
                    <a:gd name="T7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3">
                      <a:moveTo>
                        <a:pt x="25" y="12"/>
                      </a:moveTo>
                      <a:cubicBezTo>
                        <a:pt x="24" y="12"/>
                        <a:pt x="22" y="13"/>
                        <a:pt x="21" y="13"/>
                      </a:cubicBezTo>
                      <a:cubicBezTo>
                        <a:pt x="12" y="13"/>
                        <a:pt x="0" y="10"/>
                        <a:pt x="0" y="0"/>
                      </a:cubicBezTo>
                      <a:cubicBezTo>
                        <a:pt x="12" y="0"/>
                        <a:pt x="20" y="4"/>
                        <a:pt x="2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5" name="Freeform 35">
                  <a:extLst>
                    <a:ext uri="{FF2B5EF4-FFF2-40B4-BE49-F238E27FC236}">
                      <a16:creationId xmlns:a16="http://schemas.microsoft.com/office/drawing/2014/main" id="{E823E4DA-9061-C04D-A5F8-15C87CEA8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71350" y="4436356"/>
                  <a:ext cx="24487" cy="29078"/>
                </a:xfrm>
                <a:custGeom>
                  <a:avLst/>
                  <a:gdLst>
                    <a:gd name="T0" fmla="*/ 22 w 22"/>
                    <a:gd name="T1" fmla="*/ 26 h 26"/>
                    <a:gd name="T2" fmla="*/ 0 w 22"/>
                    <a:gd name="T3" fmla="*/ 0 h 26"/>
                    <a:gd name="T4" fmla="*/ 22 w 22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6">
                      <a:moveTo>
                        <a:pt x="22" y="26"/>
                      </a:moveTo>
                      <a:cubicBezTo>
                        <a:pt x="14" y="26"/>
                        <a:pt x="1" y="7"/>
                        <a:pt x="0" y="0"/>
                      </a:cubicBezTo>
                      <a:cubicBezTo>
                        <a:pt x="11" y="7"/>
                        <a:pt x="18" y="14"/>
                        <a:pt x="22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6" name="Freeform 36">
                  <a:extLst>
                    <a:ext uri="{FF2B5EF4-FFF2-40B4-BE49-F238E27FC236}">
                      <a16:creationId xmlns:a16="http://schemas.microsoft.com/office/drawing/2014/main" id="{EEFDB88E-5F22-C00A-0FAB-D208A9662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9315" y="4413400"/>
                  <a:ext cx="32139" cy="21426"/>
                </a:xfrm>
                <a:custGeom>
                  <a:avLst/>
                  <a:gdLst>
                    <a:gd name="T0" fmla="*/ 3 w 29"/>
                    <a:gd name="T1" fmla="*/ 0 h 18"/>
                    <a:gd name="T2" fmla="*/ 29 w 29"/>
                    <a:gd name="T3" fmla="*/ 16 h 18"/>
                    <a:gd name="T4" fmla="*/ 23 w 29"/>
                    <a:gd name="T5" fmla="*/ 18 h 18"/>
                    <a:gd name="T6" fmla="*/ 0 w 29"/>
                    <a:gd name="T7" fmla="*/ 3 h 18"/>
                    <a:gd name="T8" fmla="*/ 1 w 29"/>
                    <a:gd name="T9" fmla="*/ 3 h 18"/>
                    <a:gd name="T10" fmla="*/ 3 w 29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18">
                      <a:moveTo>
                        <a:pt x="3" y="0"/>
                      </a:moveTo>
                      <a:cubicBezTo>
                        <a:pt x="10" y="4"/>
                        <a:pt x="25" y="9"/>
                        <a:pt x="29" y="16"/>
                      </a:cubicBezTo>
                      <a:cubicBezTo>
                        <a:pt x="28" y="17"/>
                        <a:pt x="25" y="18"/>
                        <a:pt x="23" y="18"/>
                      </a:cubicBezTo>
                      <a:cubicBezTo>
                        <a:pt x="17" y="18"/>
                        <a:pt x="0" y="11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7" name="Freeform 37">
                  <a:extLst>
                    <a:ext uri="{FF2B5EF4-FFF2-40B4-BE49-F238E27FC236}">
                      <a16:creationId xmlns:a16="http://schemas.microsoft.com/office/drawing/2014/main" id="{4BD3A443-62A3-96DC-1C61-097F76E64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9524" y="4390443"/>
                  <a:ext cx="21426" cy="13774"/>
                </a:xfrm>
                <a:custGeom>
                  <a:avLst/>
                  <a:gdLst>
                    <a:gd name="T0" fmla="*/ 0 w 18"/>
                    <a:gd name="T1" fmla="*/ 0 h 12"/>
                    <a:gd name="T2" fmla="*/ 18 w 18"/>
                    <a:gd name="T3" fmla="*/ 12 h 12"/>
                    <a:gd name="T4" fmla="*/ 11 w 18"/>
                    <a:gd name="T5" fmla="*/ 12 h 12"/>
                    <a:gd name="T6" fmla="*/ 0 w 18"/>
                    <a:gd name="T7" fmla="*/ 4 h 12"/>
                    <a:gd name="T8" fmla="*/ 3 w 18"/>
                    <a:gd name="T9" fmla="*/ 3 h 12"/>
                    <a:gd name="T10" fmla="*/ 0 w 18"/>
                    <a:gd name="T1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cubicBezTo>
                        <a:pt x="8" y="7"/>
                        <a:pt x="13" y="4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3" y="4"/>
                        <a:pt x="3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8" name="Freeform 38">
                  <a:extLst>
                    <a:ext uri="{FF2B5EF4-FFF2-40B4-BE49-F238E27FC236}">
                      <a16:creationId xmlns:a16="http://schemas.microsoft.com/office/drawing/2014/main" id="{41731DAD-03BD-C744-5F8E-42DBF7B94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1088" y="5336246"/>
                  <a:ext cx="94887" cy="102538"/>
                </a:xfrm>
                <a:custGeom>
                  <a:avLst/>
                  <a:gdLst>
                    <a:gd name="T0" fmla="*/ 42 w 83"/>
                    <a:gd name="T1" fmla="*/ 13 h 89"/>
                    <a:gd name="T2" fmla="*/ 75 w 83"/>
                    <a:gd name="T3" fmla="*/ 5 h 89"/>
                    <a:gd name="T4" fmla="*/ 83 w 83"/>
                    <a:gd name="T5" fmla="*/ 29 h 89"/>
                    <a:gd name="T6" fmla="*/ 48 w 83"/>
                    <a:gd name="T7" fmla="*/ 89 h 89"/>
                    <a:gd name="T8" fmla="*/ 0 w 83"/>
                    <a:gd name="T9" fmla="*/ 13 h 89"/>
                    <a:gd name="T10" fmla="*/ 42 w 83"/>
                    <a:gd name="T11" fmla="*/ 1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" h="89">
                      <a:moveTo>
                        <a:pt x="42" y="13"/>
                      </a:moveTo>
                      <a:cubicBezTo>
                        <a:pt x="52" y="13"/>
                        <a:pt x="65" y="8"/>
                        <a:pt x="75" y="5"/>
                      </a:cubicBezTo>
                      <a:cubicBezTo>
                        <a:pt x="77" y="15"/>
                        <a:pt x="83" y="19"/>
                        <a:pt x="83" y="29"/>
                      </a:cubicBezTo>
                      <a:cubicBezTo>
                        <a:pt x="83" y="47"/>
                        <a:pt x="63" y="89"/>
                        <a:pt x="48" y="89"/>
                      </a:cubicBezTo>
                      <a:cubicBezTo>
                        <a:pt x="25" y="89"/>
                        <a:pt x="0" y="30"/>
                        <a:pt x="0" y="13"/>
                      </a:cubicBezTo>
                      <a:cubicBezTo>
                        <a:pt x="0" y="0"/>
                        <a:pt x="41" y="13"/>
                        <a:pt x="4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9" name="Freeform 39">
                  <a:extLst>
                    <a:ext uri="{FF2B5EF4-FFF2-40B4-BE49-F238E27FC236}">
                      <a16:creationId xmlns:a16="http://schemas.microsoft.com/office/drawing/2014/main" id="{16006F08-5C84-2CA4-33AC-BDB7A2AB5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3732" y="5317881"/>
                  <a:ext cx="10713" cy="15304"/>
                </a:xfrm>
                <a:custGeom>
                  <a:avLst/>
                  <a:gdLst>
                    <a:gd name="T0" fmla="*/ 10 w 10"/>
                    <a:gd name="T1" fmla="*/ 0 h 13"/>
                    <a:gd name="T2" fmla="*/ 8 w 10"/>
                    <a:gd name="T3" fmla="*/ 13 h 13"/>
                    <a:gd name="T4" fmla="*/ 0 w 10"/>
                    <a:gd name="T5" fmla="*/ 0 h 13"/>
                    <a:gd name="T6" fmla="*/ 10 w 10"/>
                    <a:gd name="T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3">
                      <a:moveTo>
                        <a:pt x="10" y="0"/>
                      </a:moveTo>
                      <a:cubicBezTo>
                        <a:pt x="10" y="8"/>
                        <a:pt x="8" y="9"/>
                        <a:pt x="8" y="13"/>
                      </a:cubicBezTo>
                      <a:cubicBezTo>
                        <a:pt x="1" y="11"/>
                        <a:pt x="0" y="6"/>
                        <a:pt x="0" y="0"/>
                      </a:cubicBezTo>
                      <a:cubicBezTo>
                        <a:pt x="4" y="1"/>
                        <a:pt x="8" y="1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0" name="Freeform 40">
                  <a:extLst>
                    <a:ext uri="{FF2B5EF4-FFF2-40B4-BE49-F238E27FC236}">
                      <a16:creationId xmlns:a16="http://schemas.microsoft.com/office/drawing/2014/main" id="{EB5C0F11-D3AA-0018-50B4-18CB4114D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2131" y="5190856"/>
                  <a:ext cx="29078" cy="16835"/>
                </a:xfrm>
                <a:custGeom>
                  <a:avLst/>
                  <a:gdLst>
                    <a:gd name="T0" fmla="*/ 26 w 26"/>
                    <a:gd name="T1" fmla="*/ 7 h 15"/>
                    <a:gd name="T2" fmla="*/ 0 w 26"/>
                    <a:gd name="T3" fmla="*/ 7 h 15"/>
                    <a:gd name="T4" fmla="*/ 26 w 26"/>
                    <a:gd name="T5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5">
                      <a:moveTo>
                        <a:pt x="26" y="7"/>
                      </a:moveTo>
                      <a:cubicBezTo>
                        <a:pt x="18" y="13"/>
                        <a:pt x="7" y="15"/>
                        <a:pt x="0" y="7"/>
                      </a:cubicBezTo>
                      <a:cubicBezTo>
                        <a:pt x="14" y="0"/>
                        <a:pt x="16" y="2"/>
                        <a:pt x="26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1" name="Freeform 41">
                  <a:extLst>
                    <a:ext uri="{FF2B5EF4-FFF2-40B4-BE49-F238E27FC236}">
                      <a16:creationId xmlns:a16="http://schemas.microsoft.com/office/drawing/2014/main" id="{B1E7B006-5133-73D0-7F28-B3991D702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9904" y="4517469"/>
                  <a:ext cx="35200" cy="15304"/>
                </a:xfrm>
                <a:custGeom>
                  <a:avLst/>
                  <a:gdLst>
                    <a:gd name="T0" fmla="*/ 31 w 31"/>
                    <a:gd name="T1" fmla="*/ 1 h 13"/>
                    <a:gd name="T2" fmla="*/ 31 w 31"/>
                    <a:gd name="T3" fmla="*/ 13 h 13"/>
                    <a:gd name="T4" fmla="*/ 23 w 31"/>
                    <a:gd name="T5" fmla="*/ 13 h 13"/>
                    <a:gd name="T6" fmla="*/ 0 w 31"/>
                    <a:gd name="T7" fmla="*/ 5 h 13"/>
                    <a:gd name="T8" fmla="*/ 31 w 31"/>
                    <a:gd name="T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3">
                      <a:moveTo>
                        <a:pt x="31" y="1"/>
                      </a:move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28" y="13"/>
                        <a:pt x="25" y="13"/>
                        <a:pt x="23" y="13"/>
                      </a:cubicBezTo>
                      <a:cubicBezTo>
                        <a:pt x="14" y="13"/>
                        <a:pt x="3" y="8"/>
                        <a:pt x="0" y="5"/>
                      </a:cubicBezTo>
                      <a:cubicBezTo>
                        <a:pt x="14" y="2"/>
                        <a:pt x="19" y="0"/>
                        <a:pt x="3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3" name="Freeform 43">
                  <a:extLst>
                    <a:ext uri="{FF2B5EF4-FFF2-40B4-BE49-F238E27FC236}">
                      <a16:creationId xmlns:a16="http://schemas.microsoft.com/office/drawing/2014/main" id="{BE555691-B81E-9B67-0BDC-1F9E9D058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21333" y="5342368"/>
                  <a:ext cx="186714" cy="194364"/>
                </a:xfrm>
                <a:custGeom>
                  <a:avLst/>
                  <a:gdLst>
                    <a:gd name="T0" fmla="*/ 99 w 164"/>
                    <a:gd name="T1" fmla="*/ 48 h 170"/>
                    <a:gd name="T2" fmla="*/ 100 w 164"/>
                    <a:gd name="T3" fmla="*/ 40 h 170"/>
                    <a:gd name="T4" fmla="*/ 114 w 164"/>
                    <a:gd name="T5" fmla="*/ 31 h 170"/>
                    <a:gd name="T6" fmla="*/ 114 w 164"/>
                    <a:gd name="T7" fmla="*/ 26 h 170"/>
                    <a:gd name="T8" fmla="*/ 133 w 164"/>
                    <a:gd name="T9" fmla="*/ 0 h 170"/>
                    <a:gd name="T10" fmla="*/ 138 w 164"/>
                    <a:gd name="T11" fmla="*/ 8 h 170"/>
                    <a:gd name="T12" fmla="*/ 142 w 164"/>
                    <a:gd name="T13" fmla="*/ 19 h 170"/>
                    <a:gd name="T14" fmla="*/ 154 w 164"/>
                    <a:gd name="T15" fmla="*/ 12 h 170"/>
                    <a:gd name="T16" fmla="*/ 160 w 164"/>
                    <a:gd name="T17" fmla="*/ 15 h 170"/>
                    <a:gd name="T18" fmla="*/ 164 w 164"/>
                    <a:gd name="T19" fmla="*/ 27 h 170"/>
                    <a:gd name="T20" fmla="*/ 135 w 164"/>
                    <a:gd name="T21" fmla="*/ 67 h 170"/>
                    <a:gd name="T22" fmla="*/ 135 w 164"/>
                    <a:gd name="T23" fmla="*/ 92 h 170"/>
                    <a:gd name="T24" fmla="*/ 107 w 164"/>
                    <a:gd name="T25" fmla="*/ 96 h 170"/>
                    <a:gd name="T26" fmla="*/ 83 w 164"/>
                    <a:gd name="T27" fmla="*/ 151 h 170"/>
                    <a:gd name="T28" fmla="*/ 54 w 164"/>
                    <a:gd name="T29" fmla="*/ 170 h 170"/>
                    <a:gd name="T30" fmla="*/ 38 w 164"/>
                    <a:gd name="T31" fmla="*/ 166 h 170"/>
                    <a:gd name="T32" fmla="*/ 4 w 164"/>
                    <a:gd name="T33" fmla="*/ 150 h 170"/>
                    <a:gd name="T34" fmla="*/ 0 w 164"/>
                    <a:gd name="T35" fmla="*/ 147 h 170"/>
                    <a:gd name="T36" fmla="*/ 30 w 164"/>
                    <a:gd name="T37" fmla="*/ 104 h 170"/>
                    <a:gd name="T38" fmla="*/ 42 w 164"/>
                    <a:gd name="T39" fmla="*/ 93 h 170"/>
                    <a:gd name="T40" fmla="*/ 85 w 164"/>
                    <a:gd name="T41" fmla="*/ 67 h 170"/>
                    <a:gd name="T42" fmla="*/ 99 w 164"/>
                    <a:gd name="T43" fmla="*/ 48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4" h="170">
                      <a:moveTo>
                        <a:pt x="99" y="48"/>
                      </a:moveTo>
                      <a:cubicBezTo>
                        <a:pt x="99" y="48"/>
                        <a:pt x="99" y="42"/>
                        <a:pt x="100" y="40"/>
                      </a:cubicBezTo>
                      <a:cubicBezTo>
                        <a:pt x="103" y="34"/>
                        <a:pt x="108" y="32"/>
                        <a:pt x="114" y="31"/>
                      </a:cubicBezTo>
                      <a:cubicBezTo>
                        <a:pt x="114" y="30"/>
                        <a:pt x="114" y="28"/>
                        <a:pt x="114" y="26"/>
                      </a:cubicBezTo>
                      <a:cubicBezTo>
                        <a:pt x="114" y="14"/>
                        <a:pt x="126" y="3"/>
                        <a:pt x="133" y="0"/>
                      </a:cubicBezTo>
                      <a:cubicBezTo>
                        <a:pt x="133" y="6"/>
                        <a:pt x="136" y="8"/>
                        <a:pt x="138" y="8"/>
                      </a:cubicBezTo>
                      <a:cubicBezTo>
                        <a:pt x="138" y="14"/>
                        <a:pt x="137" y="19"/>
                        <a:pt x="142" y="19"/>
                      </a:cubicBezTo>
                      <a:cubicBezTo>
                        <a:pt x="147" y="19"/>
                        <a:pt x="151" y="14"/>
                        <a:pt x="154" y="12"/>
                      </a:cubicBezTo>
                      <a:cubicBezTo>
                        <a:pt x="155" y="14"/>
                        <a:pt x="157" y="15"/>
                        <a:pt x="160" y="15"/>
                      </a:cubicBezTo>
                      <a:cubicBezTo>
                        <a:pt x="160" y="22"/>
                        <a:pt x="161" y="26"/>
                        <a:pt x="164" y="27"/>
                      </a:cubicBezTo>
                      <a:cubicBezTo>
                        <a:pt x="162" y="38"/>
                        <a:pt x="147" y="67"/>
                        <a:pt x="135" y="67"/>
                      </a:cubicBezTo>
                      <a:cubicBezTo>
                        <a:pt x="133" y="79"/>
                        <a:pt x="136" y="82"/>
                        <a:pt x="135" y="92"/>
                      </a:cubicBezTo>
                      <a:cubicBezTo>
                        <a:pt x="131" y="92"/>
                        <a:pt x="113" y="96"/>
                        <a:pt x="107" y="96"/>
                      </a:cubicBezTo>
                      <a:cubicBezTo>
                        <a:pt x="104" y="105"/>
                        <a:pt x="83" y="151"/>
                        <a:pt x="83" y="151"/>
                      </a:cubicBezTo>
                      <a:cubicBezTo>
                        <a:pt x="76" y="158"/>
                        <a:pt x="63" y="170"/>
                        <a:pt x="54" y="170"/>
                      </a:cubicBezTo>
                      <a:cubicBezTo>
                        <a:pt x="51" y="170"/>
                        <a:pt x="42" y="166"/>
                        <a:pt x="38" y="166"/>
                      </a:cubicBezTo>
                      <a:cubicBezTo>
                        <a:pt x="33" y="166"/>
                        <a:pt x="4" y="154"/>
                        <a:pt x="4" y="150"/>
                      </a:cubicBezTo>
                      <a:cubicBezTo>
                        <a:pt x="2" y="150"/>
                        <a:pt x="0" y="149"/>
                        <a:pt x="0" y="147"/>
                      </a:cubicBezTo>
                      <a:cubicBezTo>
                        <a:pt x="0" y="127"/>
                        <a:pt x="23" y="115"/>
                        <a:pt x="30" y="104"/>
                      </a:cubicBezTo>
                      <a:cubicBezTo>
                        <a:pt x="33" y="98"/>
                        <a:pt x="37" y="93"/>
                        <a:pt x="42" y="93"/>
                      </a:cubicBezTo>
                      <a:cubicBezTo>
                        <a:pt x="61" y="93"/>
                        <a:pt x="72" y="73"/>
                        <a:pt x="85" y="67"/>
                      </a:cubicBezTo>
                      <a:cubicBezTo>
                        <a:pt x="89" y="65"/>
                        <a:pt x="99" y="48"/>
                        <a:pt x="99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4" name="Freeform 44">
                  <a:extLst>
                    <a:ext uri="{FF2B5EF4-FFF2-40B4-BE49-F238E27FC236}">
                      <a16:creationId xmlns:a16="http://schemas.microsoft.com/office/drawing/2014/main" id="{26D6F1E5-D60D-71DD-709A-6B22549E5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74377" y="5154125"/>
                  <a:ext cx="140800" cy="215790"/>
                </a:xfrm>
                <a:custGeom>
                  <a:avLst/>
                  <a:gdLst>
                    <a:gd name="T0" fmla="*/ 39 w 123"/>
                    <a:gd name="T1" fmla="*/ 72 h 188"/>
                    <a:gd name="T2" fmla="*/ 30 w 123"/>
                    <a:gd name="T3" fmla="*/ 57 h 188"/>
                    <a:gd name="T4" fmla="*/ 33 w 123"/>
                    <a:gd name="T5" fmla="*/ 49 h 188"/>
                    <a:gd name="T6" fmla="*/ 0 w 123"/>
                    <a:gd name="T7" fmla="*/ 0 h 188"/>
                    <a:gd name="T8" fmla="*/ 29 w 123"/>
                    <a:gd name="T9" fmla="*/ 23 h 188"/>
                    <a:gd name="T10" fmla="*/ 38 w 123"/>
                    <a:gd name="T11" fmla="*/ 35 h 188"/>
                    <a:gd name="T12" fmla="*/ 35 w 123"/>
                    <a:gd name="T13" fmla="*/ 41 h 188"/>
                    <a:gd name="T14" fmla="*/ 48 w 123"/>
                    <a:gd name="T15" fmla="*/ 66 h 188"/>
                    <a:gd name="T16" fmla="*/ 52 w 123"/>
                    <a:gd name="T17" fmla="*/ 66 h 188"/>
                    <a:gd name="T18" fmla="*/ 59 w 123"/>
                    <a:gd name="T19" fmla="*/ 58 h 188"/>
                    <a:gd name="T20" fmla="*/ 64 w 123"/>
                    <a:gd name="T21" fmla="*/ 58 h 188"/>
                    <a:gd name="T22" fmla="*/ 92 w 123"/>
                    <a:gd name="T23" fmla="*/ 91 h 188"/>
                    <a:gd name="T24" fmla="*/ 117 w 123"/>
                    <a:gd name="T25" fmla="*/ 83 h 188"/>
                    <a:gd name="T26" fmla="*/ 123 w 123"/>
                    <a:gd name="T27" fmla="*/ 88 h 188"/>
                    <a:gd name="T28" fmla="*/ 108 w 123"/>
                    <a:gd name="T29" fmla="*/ 128 h 188"/>
                    <a:gd name="T30" fmla="*/ 105 w 123"/>
                    <a:gd name="T31" fmla="*/ 124 h 188"/>
                    <a:gd name="T32" fmla="*/ 103 w 123"/>
                    <a:gd name="T33" fmla="*/ 126 h 188"/>
                    <a:gd name="T34" fmla="*/ 88 w 123"/>
                    <a:gd name="T35" fmla="*/ 136 h 188"/>
                    <a:gd name="T36" fmla="*/ 91 w 123"/>
                    <a:gd name="T37" fmla="*/ 144 h 188"/>
                    <a:gd name="T38" fmla="*/ 80 w 123"/>
                    <a:gd name="T39" fmla="*/ 160 h 188"/>
                    <a:gd name="T40" fmla="*/ 52 w 123"/>
                    <a:gd name="T41" fmla="*/ 188 h 188"/>
                    <a:gd name="T42" fmla="*/ 41 w 123"/>
                    <a:gd name="T43" fmla="*/ 178 h 188"/>
                    <a:gd name="T44" fmla="*/ 50 w 123"/>
                    <a:gd name="T45" fmla="*/ 155 h 188"/>
                    <a:gd name="T46" fmla="*/ 22 w 123"/>
                    <a:gd name="T47" fmla="*/ 131 h 188"/>
                    <a:gd name="T48" fmla="*/ 33 w 123"/>
                    <a:gd name="T49" fmla="*/ 118 h 188"/>
                    <a:gd name="T50" fmla="*/ 42 w 123"/>
                    <a:gd name="T51" fmla="*/ 87 h 188"/>
                    <a:gd name="T52" fmla="*/ 38 w 123"/>
                    <a:gd name="T53" fmla="*/ 69 h 188"/>
                    <a:gd name="T54" fmla="*/ 39 w 123"/>
                    <a:gd name="T55" fmla="*/ 69 h 188"/>
                    <a:gd name="T56" fmla="*/ 39 w 123"/>
                    <a:gd name="T57" fmla="*/ 72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3" h="188">
                      <a:moveTo>
                        <a:pt x="39" y="72"/>
                      </a:moveTo>
                      <a:cubicBezTo>
                        <a:pt x="36" y="66"/>
                        <a:pt x="30" y="63"/>
                        <a:pt x="30" y="57"/>
                      </a:cubicBezTo>
                      <a:cubicBezTo>
                        <a:pt x="30" y="54"/>
                        <a:pt x="32" y="51"/>
                        <a:pt x="33" y="49"/>
                      </a:cubicBezTo>
                      <a:cubicBezTo>
                        <a:pt x="15" y="46"/>
                        <a:pt x="5" y="20"/>
                        <a:pt x="0" y="0"/>
                      </a:cubicBezTo>
                      <a:cubicBezTo>
                        <a:pt x="8" y="14"/>
                        <a:pt x="21" y="15"/>
                        <a:pt x="29" y="23"/>
                      </a:cubicBezTo>
                      <a:cubicBezTo>
                        <a:pt x="33" y="27"/>
                        <a:pt x="33" y="33"/>
                        <a:pt x="38" y="35"/>
                      </a:cubicBezTo>
                      <a:cubicBezTo>
                        <a:pt x="37" y="38"/>
                        <a:pt x="35" y="39"/>
                        <a:pt x="35" y="41"/>
                      </a:cubicBezTo>
                      <a:cubicBezTo>
                        <a:pt x="35" y="45"/>
                        <a:pt x="44" y="62"/>
                        <a:pt x="48" y="66"/>
                      </a:cubicBezTo>
                      <a:cubicBezTo>
                        <a:pt x="52" y="66"/>
                        <a:pt x="52" y="66"/>
                        <a:pt x="52" y="66"/>
                      </a:cubicBezTo>
                      <a:cubicBezTo>
                        <a:pt x="52" y="62"/>
                        <a:pt x="55" y="58"/>
                        <a:pt x="59" y="58"/>
                      </a:cubicBezTo>
                      <a:cubicBezTo>
                        <a:pt x="61" y="58"/>
                        <a:pt x="62" y="58"/>
                        <a:pt x="64" y="58"/>
                      </a:cubicBezTo>
                      <a:cubicBezTo>
                        <a:pt x="64" y="79"/>
                        <a:pt x="73" y="91"/>
                        <a:pt x="92" y="91"/>
                      </a:cubicBezTo>
                      <a:cubicBezTo>
                        <a:pt x="106" y="91"/>
                        <a:pt x="105" y="83"/>
                        <a:pt x="117" y="83"/>
                      </a:cubicBezTo>
                      <a:cubicBezTo>
                        <a:pt x="120" y="83"/>
                        <a:pt x="122" y="85"/>
                        <a:pt x="123" y="88"/>
                      </a:cubicBezTo>
                      <a:cubicBezTo>
                        <a:pt x="113" y="99"/>
                        <a:pt x="116" y="116"/>
                        <a:pt x="108" y="128"/>
                      </a:cubicBezTo>
                      <a:cubicBezTo>
                        <a:pt x="105" y="124"/>
                        <a:pt x="105" y="124"/>
                        <a:pt x="105" y="124"/>
                      </a:cubicBezTo>
                      <a:cubicBezTo>
                        <a:pt x="105" y="124"/>
                        <a:pt x="104" y="126"/>
                        <a:pt x="103" y="126"/>
                      </a:cubicBezTo>
                      <a:cubicBezTo>
                        <a:pt x="95" y="128"/>
                        <a:pt x="88" y="130"/>
                        <a:pt x="88" y="136"/>
                      </a:cubicBezTo>
                      <a:cubicBezTo>
                        <a:pt x="88" y="139"/>
                        <a:pt x="91" y="142"/>
                        <a:pt x="91" y="144"/>
                      </a:cubicBezTo>
                      <a:cubicBezTo>
                        <a:pt x="91" y="150"/>
                        <a:pt x="82" y="158"/>
                        <a:pt x="80" y="160"/>
                      </a:cubicBezTo>
                      <a:cubicBezTo>
                        <a:pt x="73" y="172"/>
                        <a:pt x="68" y="188"/>
                        <a:pt x="52" y="188"/>
                      </a:cubicBezTo>
                      <a:cubicBezTo>
                        <a:pt x="45" y="188"/>
                        <a:pt x="41" y="184"/>
                        <a:pt x="41" y="178"/>
                      </a:cubicBezTo>
                      <a:cubicBezTo>
                        <a:pt x="41" y="168"/>
                        <a:pt x="50" y="164"/>
                        <a:pt x="50" y="155"/>
                      </a:cubicBezTo>
                      <a:cubicBezTo>
                        <a:pt x="50" y="139"/>
                        <a:pt x="22" y="145"/>
                        <a:pt x="22" y="131"/>
                      </a:cubicBezTo>
                      <a:cubicBezTo>
                        <a:pt x="22" y="123"/>
                        <a:pt x="29" y="122"/>
                        <a:pt x="33" y="118"/>
                      </a:cubicBezTo>
                      <a:cubicBezTo>
                        <a:pt x="40" y="110"/>
                        <a:pt x="42" y="99"/>
                        <a:pt x="42" y="87"/>
                      </a:cubicBezTo>
                      <a:cubicBezTo>
                        <a:pt x="42" y="81"/>
                        <a:pt x="39" y="72"/>
                        <a:pt x="38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lnTo>
                        <a:pt x="39" y="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5" name="Freeform 45">
                  <a:extLst>
                    <a:ext uri="{FF2B5EF4-FFF2-40B4-BE49-F238E27FC236}">
                      <a16:creationId xmlns:a16="http://schemas.microsoft.com/office/drawing/2014/main" id="{2DB0CF5F-001E-2A9B-33C5-64B8B17E6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9977" y="4676633"/>
                  <a:ext cx="32139" cy="26017"/>
                </a:xfrm>
                <a:custGeom>
                  <a:avLst/>
                  <a:gdLst>
                    <a:gd name="T0" fmla="*/ 18 w 27"/>
                    <a:gd name="T1" fmla="*/ 0 h 22"/>
                    <a:gd name="T2" fmla="*/ 27 w 27"/>
                    <a:gd name="T3" fmla="*/ 7 h 22"/>
                    <a:gd name="T4" fmla="*/ 27 w 27"/>
                    <a:gd name="T5" fmla="*/ 17 h 22"/>
                    <a:gd name="T6" fmla="*/ 16 w 27"/>
                    <a:gd name="T7" fmla="*/ 20 h 22"/>
                    <a:gd name="T8" fmla="*/ 0 w 27"/>
                    <a:gd name="T9" fmla="*/ 15 h 22"/>
                    <a:gd name="T10" fmla="*/ 18 w 27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2">
                      <a:moveTo>
                        <a:pt x="18" y="0"/>
                      </a:moveTo>
                      <a:cubicBezTo>
                        <a:pt x="20" y="4"/>
                        <a:pt x="23" y="6"/>
                        <a:pt x="27" y="7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2" y="22"/>
                        <a:pt x="22" y="20"/>
                        <a:pt x="16" y="20"/>
                      </a:cubicBezTo>
                      <a:cubicBezTo>
                        <a:pt x="10" y="20"/>
                        <a:pt x="0" y="18"/>
                        <a:pt x="0" y="15"/>
                      </a:cubicBezTo>
                      <a:cubicBezTo>
                        <a:pt x="0" y="5"/>
                        <a:pt x="11" y="3"/>
                        <a:pt x="1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6" name="Freeform 46">
                  <a:extLst>
                    <a:ext uri="{FF2B5EF4-FFF2-40B4-BE49-F238E27FC236}">
                      <a16:creationId xmlns:a16="http://schemas.microsoft.com/office/drawing/2014/main" id="{921B34DA-9ABA-CDC0-9BAE-8A8433EB5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5177" y="4650616"/>
                  <a:ext cx="27548" cy="19896"/>
                </a:xfrm>
                <a:custGeom>
                  <a:avLst/>
                  <a:gdLst>
                    <a:gd name="T0" fmla="*/ 24 w 24"/>
                    <a:gd name="T1" fmla="*/ 0 h 17"/>
                    <a:gd name="T2" fmla="*/ 24 w 24"/>
                    <a:gd name="T3" fmla="*/ 7 h 17"/>
                    <a:gd name="T4" fmla="*/ 5 w 24"/>
                    <a:gd name="T5" fmla="*/ 17 h 17"/>
                    <a:gd name="T6" fmla="*/ 0 w 24"/>
                    <a:gd name="T7" fmla="*/ 10 h 17"/>
                    <a:gd name="T8" fmla="*/ 24 w 24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7">
                      <a:moveTo>
                        <a:pt x="24" y="0"/>
                      </a:moveTo>
                      <a:cubicBezTo>
                        <a:pt x="24" y="2"/>
                        <a:pt x="24" y="5"/>
                        <a:pt x="24" y="7"/>
                      </a:cubicBezTo>
                      <a:cubicBezTo>
                        <a:pt x="15" y="10"/>
                        <a:pt x="13" y="17"/>
                        <a:pt x="5" y="17"/>
                      </a:cubicBezTo>
                      <a:cubicBezTo>
                        <a:pt x="3" y="17"/>
                        <a:pt x="0" y="13"/>
                        <a:pt x="0" y="10"/>
                      </a:cubicBezTo>
                      <a:cubicBezTo>
                        <a:pt x="0" y="1"/>
                        <a:pt x="19" y="0"/>
                        <a:pt x="2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7" name="Freeform 47">
                  <a:extLst>
                    <a:ext uri="{FF2B5EF4-FFF2-40B4-BE49-F238E27FC236}">
                      <a16:creationId xmlns:a16="http://schemas.microsoft.com/office/drawing/2014/main" id="{A404C821-AA4B-DD58-BC89-21778EA4C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7069" y="3968046"/>
                  <a:ext cx="113253" cy="110191"/>
                </a:xfrm>
                <a:custGeom>
                  <a:avLst/>
                  <a:gdLst>
                    <a:gd name="T0" fmla="*/ 81 w 98"/>
                    <a:gd name="T1" fmla="*/ 67 h 96"/>
                    <a:gd name="T2" fmla="*/ 77 w 98"/>
                    <a:gd name="T3" fmla="*/ 62 h 96"/>
                    <a:gd name="T4" fmla="*/ 71 w 98"/>
                    <a:gd name="T5" fmla="*/ 71 h 96"/>
                    <a:gd name="T6" fmla="*/ 79 w 98"/>
                    <a:gd name="T7" fmla="*/ 86 h 96"/>
                    <a:gd name="T8" fmla="*/ 71 w 98"/>
                    <a:gd name="T9" fmla="*/ 96 h 96"/>
                    <a:gd name="T10" fmla="*/ 68 w 98"/>
                    <a:gd name="T11" fmla="*/ 90 h 96"/>
                    <a:gd name="T12" fmla="*/ 61 w 98"/>
                    <a:gd name="T13" fmla="*/ 91 h 96"/>
                    <a:gd name="T14" fmla="*/ 43 w 98"/>
                    <a:gd name="T15" fmla="*/ 66 h 96"/>
                    <a:gd name="T16" fmla="*/ 47 w 98"/>
                    <a:gd name="T17" fmla="*/ 58 h 96"/>
                    <a:gd name="T18" fmla="*/ 44 w 98"/>
                    <a:gd name="T19" fmla="*/ 51 h 96"/>
                    <a:gd name="T20" fmla="*/ 35 w 98"/>
                    <a:gd name="T21" fmla="*/ 51 h 96"/>
                    <a:gd name="T22" fmla="*/ 35 w 98"/>
                    <a:gd name="T23" fmla="*/ 57 h 96"/>
                    <a:gd name="T24" fmla="*/ 28 w 98"/>
                    <a:gd name="T25" fmla="*/ 53 h 96"/>
                    <a:gd name="T26" fmla="*/ 26 w 98"/>
                    <a:gd name="T27" fmla="*/ 57 h 96"/>
                    <a:gd name="T28" fmla="*/ 19 w 98"/>
                    <a:gd name="T29" fmla="*/ 50 h 96"/>
                    <a:gd name="T30" fmla="*/ 5 w 98"/>
                    <a:gd name="T31" fmla="*/ 80 h 96"/>
                    <a:gd name="T32" fmla="*/ 5 w 98"/>
                    <a:gd name="T33" fmla="*/ 64 h 96"/>
                    <a:gd name="T34" fmla="*/ 3 w 98"/>
                    <a:gd name="T35" fmla="*/ 57 h 96"/>
                    <a:gd name="T36" fmla="*/ 7 w 98"/>
                    <a:gd name="T37" fmla="*/ 39 h 96"/>
                    <a:gd name="T38" fmla="*/ 31 w 98"/>
                    <a:gd name="T39" fmla="*/ 24 h 96"/>
                    <a:gd name="T40" fmla="*/ 43 w 98"/>
                    <a:gd name="T41" fmla="*/ 36 h 96"/>
                    <a:gd name="T42" fmla="*/ 47 w 98"/>
                    <a:gd name="T43" fmla="*/ 36 h 96"/>
                    <a:gd name="T44" fmla="*/ 54 w 98"/>
                    <a:gd name="T45" fmla="*/ 27 h 96"/>
                    <a:gd name="T46" fmla="*/ 68 w 98"/>
                    <a:gd name="T47" fmla="*/ 16 h 96"/>
                    <a:gd name="T48" fmla="*/ 71 w 98"/>
                    <a:gd name="T49" fmla="*/ 0 h 96"/>
                    <a:gd name="T50" fmla="*/ 82 w 98"/>
                    <a:gd name="T51" fmla="*/ 6 h 96"/>
                    <a:gd name="T52" fmla="*/ 98 w 98"/>
                    <a:gd name="T53" fmla="*/ 59 h 96"/>
                    <a:gd name="T54" fmla="*/ 89 w 98"/>
                    <a:gd name="T55" fmla="*/ 82 h 96"/>
                    <a:gd name="T56" fmla="*/ 81 w 98"/>
                    <a:gd name="T57" fmla="*/ 65 h 96"/>
                    <a:gd name="T58" fmla="*/ 81 w 98"/>
                    <a:gd name="T59" fmla="*/ 67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8" h="96">
                      <a:moveTo>
                        <a:pt x="81" y="67"/>
                      </a:moveTo>
                      <a:cubicBezTo>
                        <a:pt x="81" y="65"/>
                        <a:pt x="79" y="64"/>
                        <a:pt x="77" y="62"/>
                      </a:cubicBezTo>
                      <a:cubicBezTo>
                        <a:pt x="74" y="66"/>
                        <a:pt x="71" y="67"/>
                        <a:pt x="71" y="71"/>
                      </a:cubicBezTo>
                      <a:cubicBezTo>
                        <a:pt x="71" y="76"/>
                        <a:pt x="79" y="78"/>
                        <a:pt x="79" y="86"/>
                      </a:cubicBezTo>
                      <a:cubicBezTo>
                        <a:pt x="79" y="92"/>
                        <a:pt x="76" y="96"/>
                        <a:pt x="71" y="96"/>
                      </a:cubicBezTo>
                      <a:cubicBezTo>
                        <a:pt x="69" y="96"/>
                        <a:pt x="68" y="92"/>
                        <a:pt x="68" y="90"/>
                      </a:cubicBezTo>
                      <a:cubicBezTo>
                        <a:pt x="66" y="91"/>
                        <a:pt x="63" y="91"/>
                        <a:pt x="61" y="91"/>
                      </a:cubicBezTo>
                      <a:cubicBezTo>
                        <a:pt x="51" y="90"/>
                        <a:pt x="43" y="79"/>
                        <a:pt x="43" y="66"/>
                      </a:cubicBezTo>
                      <a:cubicBezTo>
                        <a:pt x="43" y="61"/>
                        <a:pt x="45" y="59"/>
                        <a:pt x="47" y="58"/>
                      </a:cubicBezTo>
                      <a:cubicBezTo>
                        <a:pt x="46" y="56"/>
                        <a:pt x="45" y="53"/>
                        <a:pt x="44" y="51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5" y="53"/>
                        <a:pt x="34" y="55"/>
                        <a:pt x="35" y="57"/>
                      </a:cubicBezTo>
                      <a:cubicBezTo>
                        <a:pt x="30" y="57"/>
                        <a:pt x="29" y="55"/>
                        <a:pt x="28" y="53"/>
                      </a:cubicBezTo>
                      <a:cubicBezTo>
                        <a:pt x="28" y="53"/>
                        <a:pt x="26" y="56"/>
                        <a:pt x="26" y="57"/>
                      </a:cubicBezTo>
                      <a:cubicBezTo>
                        <a:pt x="23" y="56"/>
                        <a:pt x="19" y="50"/>
                        <a:pt x="19" y="50"/>
                      </a:cubicBezTo>
                      <a:cubicBezTo>
                        <a:pt x="12" y="57"/>
                        <a:pt x="13" y="80"/>
                        <a:pt x="5" y="80"/>
                      </a:cubicBezTo>
                      <a:cubicBezTo>
                        <a:pt x="0" y="80"/>
                        <a:pt x="5" y="67"/>
                        <a:pt x="5" y="64"/>
                      </a:cubicBezTo>
                      <a:cubicBezTo>
                        <a:pt x="5" y="62"/>
                        <a:pt x="3" y="59"/>
                        <a:pt x="3" y="57"/>
                      </a:cubicBezTo>
                      <a:cubicBezTo>
                        <a:pt x="3" y="50"/>
                        <a:pt x="6" y="46"/>
                        <a:pt x="7" y="39"/>
                      </a:cubicBezTo>
                      <a:cubicBezTo>
                        <a:pt x="22" y="39"/>
                        <a:pt x="18" y="24"/>
                        <a:pt x="31" y="24"/>
                      </a:cubicBezTo>
                      <a:cubicBezTo>
                        <a:pt x="40" y="25"/>
                        <a:pt x="38" y="36"/>
                        <a:pt x="43" y="36"/>
                      </a:cubicBezTo>
                      <a:cubicBezTo>
                        <a:pt x="45" y="36"/>
                        <a:pt x="46" y="36"/>
                        <a:pt x="47" y="36"/>
                      </a:cubicBezTo>
                      <a:cubicBezTo>
                        <a:pt x="47" y="31"/>
                        <a:pt x="49" y="27"/>
                        <a:pt x="54" y="27"/>
                      </a:cubicBezTo>
                      <a:cubicBezTo>
                        <a:pt x="54" y="17"/>
                        <a:pt x="66" y="20"/>
                        <a:pt x="68" y="16"/>
                      </a:cubicBezTo>
                      <a:cubicBezTo>
                        <a:pt x="71" y="11"/>
                        <a:pt x="70" y="2"/>
                        <a:pt x="71" y="0"/>
                      </a:cubicBezTo>
                      <a:cubicBezTo>
                        <a:pt x="76" y="0"/>
                        <a:pt x="79" y="3"/>
                        <a:pt x="82" y="6"/>
                      </a:cubicBezTo>
                      <a:cubicBezTo>
                        <a:pt x="87" y="12"/>
                        <a:pt x="98" y="53"/>
                        <a:pt x="98" y="59"/>
                      </a:cubicBezTo>
                      <a:cubicBezTo>
                        <a:pt x="98" y="66"/>
                        <a:pt x="90" y="70"/>
                        <a:pt x="89" y="82"/>
                      </a:cubicBezTo>
                      <a:cubicBezTo>
                        <a:pt x="87" y="81"/>
                        <a:pt x="81" y="66"/>
                        <a:pt x="81" y="65"/>
                      </a:cubicBezTo>
                      <a:lnTo>
                        <a:pt x="81" y="6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8" name="Freeform 48">
                  <a:extLst>
                    <a:ext uri="{FF2B5EF4-FFF2-40B4-BE49-F238E27FC236}">
                      <a16:creationId xmlns:a16="http://schemas.microsoft.com/office/drawing/2014/main" id="{B830DA94-0BFB-A1ED-C826-F8AD4C9A9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22999" y="3938968"/>
                  <a:ext cx="56626" cy="59687"/>
                </a:xfrm>
                <a:custGeom>
                  <a:avLst/>
                  <a:gdLst>
                    <a:gd name="T0" fmla="*/ 5 w 49"/>
                    <a:gd name="T1" fmla="*/ 52 h 52"/>
                    <a:gd name="T2" fmla="*/ 0 w 49"/>
                    <a:gd name="T3" fmla="*/ 52 h 52"/>
                    <a:gd name="T4" fmla="*/ 39 w 49"/>
                    <a:gd name="T5" fmla="*/ 8 h 52"/>
                    <a:gd name="T6" fmla="*/ 43 w 49"/>
                    <a:gd name="T7" fmla="*/ 0 h 52"/>
                    <a:gd name="T8" fmla="*/ 49 w 49"/>
                    <a:gd name="T9" fmla="*/ 11 h 52"/>
                    <a:gd name="T10" fmla="*/ 42 w 49"/>
                    <a:gd name="T11" fmla="*/ 15 h 52"/>
                    <a:gd name="T12" fmla="*/ 30 w 49"/>
                    <a:gd name="T13" fmla="*/ 22 h 52"/>
                    <a:gd name="T14" fmla="*/ 5 w 49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52">
                      <a:moveTo>
                        <a:pt x="5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8" y="31"/>
                        <a:pt x="31" y="23"/>
                        <a:pt x="39" y="8"/>
                      </a:cubicBezTo>
                      <a:cubicBezTo>
                        <a:pt x="40" y="5"/>
                        <a:pt x="40" y="2"/>
                        <a:pt x="43" y="0"/>
                      </a:cubicBezTo>
                      <a:cubicBezTo>
                        <a:pt x="42" y="6"/>
                        <a:pt x="46" y="8"/>
                        <a:pt x="49" y="11"/>
                      </a:cubicBezTo>
                      <a:cubicBezTo>
                        <a:pt x="46" y="13"/>
                        <a:pt x="45" y="15"/>
                        <a:pt x="42" y="15"/>
                      </a:cubicBezTo>
                      <a:cubicBezTo>
                        <a:pt x="40" y="21"/>
                        <a:pt x="35" y="22"/>
                        <a:pt x="30" y="22"/>
                      </a:cubicBezTo>
                      <a:cubicBezTo>
                        <a:pt x="27" y="38"/>
                        <a:pt x="13" y="47"/>
                        <a:pt x="5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59" name="Freeform 49">
                  <a:extLst>
                    <a:ext uri="{FF2B5EF4-FFF2-40B4-BE49-F238E27FC236}">
                      <a16:creationId xmlns:a16="http://schemas.microsoft.com/office/drawing/2014/main" id="{2D6564C0-E84C-9B51-813C-04A803060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4321" y="3738482"/>
                  <a:ext cx="107131" cy="159164"/>
                </a:xfrm>
                <a:custGeom>
                  <a:avLst/>
                  <a:gdLst>
                    <a:gd name="T0" fmla="*/ 7 w 94"/>
                    <a:gd name="T1" fmla="*/ 57 h 139"/>
                    <a:gd name="T2" fmla="*/ 12 w 94"/>
                    <a:gd name="T3" fmla="*/ 36 h 139"/>
                    <a:gd name="T4" fmla="*/ 9 w 94"/>
                    <a:gd name="T5" fmla="*/ 14 h 139"/>
                    <a:gd name="T6" fmla="*/ 16 w 94"/>
                    <a:gd name="T7" fmla="*/ 0 h 139"/>
                    <a:gd name="T8" fmla="*/ 28 w 94"/>
                    <a:gd name="T9" fmla="*/ 13 h 139"/>
                    <a:gd name="T10" fmla="*/ 37 w 94"/>
                    <a:gd name="T11" fmla="*/ 6 h 139"/>
                    <a:gd name="T12" fmla="*/ 38 w 94"/>
                    <a:gd name="T13" fmla="*/ 10 h 139"/>
                    <a:gd name="T14" fmla="*/ 40 w 94"/>
                    <a:gd name="T15" fmla="*/ 15 h 139"/>
                    <a:gd name="T16" fmla="*/ 48 w 94"/>
                    <a:gd name="T17" fmla="*/ 46 h 139"/>
                    <a:gd name="T18" fmla="*/ 35 w 94"/>
                    <a:gd name="T19" fmla="*/ 77 h 139"/>
                    <a:gd name="T20" fmla="*/ 52 w 94"/>
                    <a:gd name="T21" fmla="*/ 108 h 139"/>
                    <a:gd name="T22" fmla="*/ 52 w 94"/>
                    <a:gd name="T23" fmla="*/ 105 h 139"/>
                    <a:gd name="T24" fmla="*/ 60 w 94"/>
                    <a:gd name="T25" fmla="*/ 99 h 139"/>
                    <a:gd name="T26" fmla="*/ 74 w 94"/>
                    <a:gd name="T27" fmla="*/ 116 h 139"/>
                    <a:gd name="T28" fmla="*/ 80 w 94"/>
                    <a:gd name="T29" fmla="*/ 111 h 139"/>
                    <a:gd name="T30" fmla="*/ 84 w 94"/>
                    <a:gd name="T31" fmla="*/ 112 h 139"/>
                    <a:gd name="T32" fmla="*/ 80 w 94"/>
                    <a:gd name="T33" fmla="*/ 120 h 139"/>
                    <a:gd name="T34" fmla="*/ 85 w 94"/>
                    <a:gd name="T35" fmla="*/ 121 h 139"/>
                    <a:gd name="T36" fmla="*/ 94 w 94"/>
                    <a:gd name="T37" fmla="*/ 129 h 139"/>
                    <a:gd name="T38" fmla="*/ 94 w 94"/>
                    <a:gd name="T39" fmla="*/ 135 h 139"/>
                    <a:gd name="T40" fmla="*/ 91 w 94"/>
                    <a:gd name="T41" fmla="*/ 139 h 139"/>
                    <a:gd name="T42" fmla="*/ 87 w 94"/>
                    <a:gd name="T43" fmla="*/ 133 h 139"/>
                    <a:gd name="T44" fmla="*/ 63 w 94"/>
                    <a:gd name="T45" fmla="*/ 112 h 139"/>
                    <a:gd name="T46" fmla="*/ 63 w 94"/>
                    <a:gd name="T47" fmla="*/ 125 h 139"/>
                    <a:gd name="T48" fmla="*/ 44 w 94"/>
                    <a:gd name="T49" fmla="*/ 109 h 139"/>
                    <a:gd name="T50" fmla="*/ 32 w 94"/>
                    <a:gd name="T51" fmla="*/ 113 h 139"/>
                    <a:gd name="T52" fmla="*/ 22 w 94"/>
                    <a:gd name="T53" fmla="*/ 104 h 139"/>
                    <a:gd name="T54" fmla="*/ 27 w 94"/>
                    <a:gd name="T55" fmla="*/ 96 h 139"/>
                    <a:gd name="T56" fmla="*/ 27 w 94"/>
                    <a:gd name="T57" fmla="*/ 89 h 139"/>
                    <a:gd name="T58" fmla="*/ 23 w 94"/>
                    <a:gd name="T59" fmla="*/ 89 h 139"/>
                    <a:gd name="T60" fmla="*/ 18 w 94"/>
                    <a:gd name="T61" fmla="*/ 94 h 139"/>
                    <a:gd name="T62" fmla="*/ 3 w 94"/>
                    <a:gd name="T63" fmla="*/ 81 h 139"/>
                    <a:gd name="T64" fmla="*/ 7 w 94"/>
                    <a:gd name="T65" fmla="*/ 57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4" h="139">
                      <a:moveTo>
                        <a:pt x="7" y="57"/>
                      </a:moveTo>
                      <a:cubicBezTo>
                        <a:pt x="10" y="52"/>
                        <a:pt x="12" y="42"/>
                        <a:pt x="12" y="36"/>
                      </a:cubicBezTo>
                      <a:cubicBezTo>
                        <a:pt x="12" y="28"/>
                        <a:pt x="8" y="22"/>
                        <a:pt x="9" y="14"/>
                      </a:cubicBezTo>
                      <a:cubicBezTo>
                        <a:pt x="9" y="7"/>
                        <a:pt x="10" y="0"/>
                        <a:pt x="16" y="0"/>
                      </a:cubicBezTo>
                      <a:cubicBezTo>
                        <a:pt x="23" y="1"/>
                        <a:pt x="22" y="13"/>
                        <a:pt x="28" y="13"/>
                      </a:cubicBezTo>
                      <a:cubicBezTo>
                        <a:pt x="32" y="13"/>
                        <a:pt x="34" y="8"/>
                        <a:pt x="37" y="6"/>
                      </a:cubicBezTo>
                      <a:cubicBezTo>
                        <a:pt x="37" y="7"/>
                        <a:pt x="38" y="9"/>
                        <a:pt x="38" y="10"/>
                      </a:cubicBezTo>
                      <a:cubicBezTo>
                        <a:pt x="38" y="11"/>
                        <a:pt x="40" y="13"/>
                        <a:pt x="40" y="15"/>
                      </a:cubicBezTo>
                      <a:cubicBezTo>
                        <a:pt x="39" y="24"/>
                        <a:pt x="48" y="34"/>
                        <a:pt x="48" y="46"/>
                      </a:cubicBezTo>
                      <a:cubicBezTo>
                        <a:pt x="48" y="61"/>
                        <a:pt x="35" y="62"/>
                        <a:pt x="35" y="77"/>
                      </a:cubicBezTo>
                      <a:cubicBezTo>
                        <a:pt x="35" y="87"/>
                        <a:pt x="44" y="105"/>
                        <a:pt x="52" y="108"/>
                      </a:cubicBezTo>
                      <a:cubicBezTo>
                        <a:pt x="52" y="108"/>
                        <a:pt x="52" y="105"/>
                        <a:pt x="52" y="105"/>
                      </a:cubicBezTo>
                      <a:cubicBezTo>
                        <a:pt x="52" y="102"/>
                        <a:pt x="56" y="99"/>
                        <a:pt x="60" y="99"/>
                      </a:cubicBezTo>
                      <a:cubicBezTo>
                        <a:pt x="68" y="100"/>
                        <a:pt x="70" y="115"/>
                        <a:pt x="74" y="116"/>
                      </a:cubicBezTo>
                      <a:cubicBezTo>
                        <a:pt x="77" y="116"/>
                        <a:pt x="77" y="111"/>
                        <a:pt x="80" y="111"/>
                      </a:cubicBezTo>
                      <a:cubicBezTo>
                        <a:pt x="82" y="111"/>
                        <a:pt x="83" y="112"/>
                        <a:pt x="84" y="112"/>
                      </a:cubicBezTo>
                      <a:cubicBezTo>
                        <a:pt x="84" y="116"/>
                        <a:pt x="80" y="117"/>
                        <a:pt x="80" y="120"/>
                      </a:cubicBezTo>
                      <a:cubicBezTo>
                        <a:pt x="80" y="122"/>
                        <a:pt x="83" y="121"/>
                        <a:pt x="85" y="121"/>
                      </a:cubicBezTo>
                      <a:cubicBezTo>
                        <a:pt x="85" y="126"/>
                        <a:pt x="89" y="129"/>
                        <a:pt x="94" y="129"/>
                      </a:cubicBezTo>
                      <a:cubicBezTo>
                        <a:pt x="94" y="131"/>
                        <a:pt x="94" y="133"/>
                        <a:pt x="94" y="135"/>
                      </a:cubicBezTo>
                      <a:cubicBezTo>
                        <a:pt x="94" y="136"/>
                        <a:pt x="92" y="139"/>
                        <a:pt x="91" y="139"/>
                      </a:cubicBezTo>
                      <a:cubicBezTo>
                        <a:pt x="89" y="139"/>
                        <a:pt x="88" y="135"/>
                        <a:pt x="87" y="133"/>
                      </a:cubicBezTo>
                      <a:cubicBezTo>
                        <a:pt x="83" y="125"/>
                        <a:pt x="67" y="118"/>
                        <a:pt x="63" y="112"/>
                      </a:cubicBezTo>
                      <a:cubicBezTo>
                        <a:pt x="59" y="117"/>
                        <a:pt x="61" y="119"/>
                        <a:pt x="63" y="125"/>
                      </a:cubicBezTo>
                      <a:cubicBezTo>
                        <a:pt x="54" y="125"/>
                        <a:pt x="53" y="110"/>
                        <a:pt x="44" y="109"/>
                      </a:cubicBezTo>
                      <a:cubicBezTo>
                        <a:pt x="39" y="109"/>
                        <a:pt x="37" y="114"/>
                        <a:pt x="32" y="113"/>
                      </a:cubicBezTo>
                      <a:cubicBezTo>
                        <a:pt x="28" y="113"/>
                        <a:pt x="22" y="107"/>
                        <a:pt x="22" y="104"/>
                      </a:cubicBezTo>
                      <a:cubicBezTo>
                        <a:pt x="22" y="99"/>
                        <a:pt x="25" y="97"/>
                        <a:pt x="27" y="96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3" y="89"/>
                        <a:pt x="23" y="89"/>
                        <a:pt x="23" y="89"/>
                      </a:cubicBezTo>
                      <a:cubicBezTo>
                        <a:pt x="21" y="91"/>
                        <a:pt x="20" y="94"/>
                        <a:pt x="18" y="94"/>
                      </a:cubicBezTo>
                      <a:cubicBezTo>
                        <a:pt x="15" y="94"/>
                        <a:pt x="3" y="85"/>
                        <a:pt x="3" y="81"/>
                      </a:cubicBezTo>
                      <a:cubicBezTo>
                        <a:pt x="3" y="70"/>
                        <a:pt x="0" y="55"/>
                        <a:pt x="7" y="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0" name="Freeform 50">
                  <a:extLst>
                    <a:ext uri="{FF2B5EF4-FFF2-40B4-BE49-F238E27FC236}">
                      <a16:creationId xmlns:a16="http://schemas.microsoft.com/office/drawing/2014/main" id="{D13DAA8C-8058-4EBF-C613-2E8B7ED0E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6043" y="3899177"/>
                  <a:ext cx="35200" cy="62747"/>
                </a:xfrm>
                <a:custGeom>
                  <a:avLst/>
                  <a:gdLst>
                    <a:gd name="T0" fmla="*/ 28 w 31"/>
                    <a:gd name="T1" fmla="*/ 37 h 55"/>
                    <a:gd name="T2" fmla="*/ 17 w 31"/>
                    <a:gd name="T3" fmla="*/ 36 h 55"/>
                    <a:gd name="T4" fmla="*/ 23 w 31"/>
                    <a:gd name="T5" fmla="*/ 50 h 55"/>
                    <a:gd name="T6" fmla="*/ 23 w 31"/>
                    <a:gd name="T7" fmla="*/ 55 h 55"/>
                    <a:gd name="T8" fmla="*/ 17 w 31"/>
                    <a:gd name="T9" fmla="*/ 54 h 55"/>
                    <a:gd name="T10" fmla="*/ 14 w 31"/>
                    <a:gd name="T11" fmla="*/ 45 h 55"/>
                    <a:gd name="T12" fmla="*/ 14 w 31"/>
                    <a:gd name="T13" fmla="*/ 41 h 55"/>
                    <a:gd name="T14" fmla="*/ 4 w 31"/>
                    <a:gd name="T15" fmla="*/ 31 h 55"/>
                    <a:gd name="T16" fmla="*/ 4 w 31"/>
                    <a:gd name="T17" fmla="*/ 27 h 55"/>
                    <a:gd name="T18" fmla="*/ 13 w 31"/>
                    <a:gd name="T19" fmla="*/ 27 h 55"/>
                    <a:gd name="T20" fmla="*/ 16 w 31"/>
                    <a:gd name="T21" fmla="*/ 23 h 55"/>
                    <a:gd name="T22" fmla="*/ 0 w 31"/>
                    <a:gd name="T23" fmla="*/ 3 h 55"/>
                    <a:gd name="T24" fmla="*/ 6 w 31"/>
                    <a:gd name="T25" fmla="*/ 0 h 55"/>
                    <a:gd name="T26" fmla="*/ 21 w 31"/>
                    <a:gd name="T27" fmla="*/ 3 h 55"/>
                    <a:gd name="T28" fmla="*/ 21 w 31"/>
                    <a:gd name="T29" fmla="*/ 10 h 55"/>
                    <a:gd name="T30" fmla="*/ 25 w 31"/>
                    <a:gd name="T31" fmla="*/ 10 h 55"/>
                    <a:gd name="T32" fmla="*/ 25 w 31"/>
                    <a:gd name="T33" fmla="*/ 21 h 55"/>
                    <a:gd name="T34" fmla="*/ 31 w 31"/>
                    <a:gd name="T35" fmla="*/ 28 h 55"/>
                    <a:gd name="T36" fmla="*/ 28 w 31"/>
                    <a:gd name="T37" fmla="*/ 3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" h="55">
                      <a:moveTo>
                        <a:pt x="28" y="37"/>
                      </a:move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8" y="42"/>
                        <a:pt x="21" y="49"/>
                        <a:pt x="23" y="50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5"/>
                        <a:pt x="19" y="54"/>
                        <a:pt x="17" y="54"/>
                      </a:cubicBezTo>
                      <a:cubicBezTo>
                        <a:pt x="12" y="54"/>
                        <a:pt x="11" y="49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9" y="40"/>
                        <a:pt x="4" y="33"/>
                        <a:pt x="4" y="31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27"/>
                        <a:pt x="12" y="27"/>
                        <a:pt x="13" y="27"/>
                      </a:cubicBezTo>
                      <a:cubicBezTo>
                        <a:pt x="14" y="27"/>
                        <a:pt x="16" y="25"/>
                        <a:pt x="16" y="23"/>
                      </a:cubicBezTo>
                      <a:cubicBezTo>
                        <a:pt x="16" y="14"/>
                        <a:pt x="1" y="9"/>
                        <a:pt x="0" y="3"/>
                      </a:cubicBezTo>
                      <a:cubicBezTo>
                        <a:pt x="2" y="2"/>
                        <a:pt x="4" y="0"/>
                        <a:pt x="6" y="0"/>
                      </a:cubicBezTo>
                      <a:cubicBezTo>
                        <a:pt x="12" y="0"/>
                        <a:pt x="16" y="3"/>
                        <a:pt x="21" y="3"/>
                      </a:cubicBezTo>
                      <a:cubicBezTo>
                        <a:pt x="21" y="5"/>
                        <a:pt x="22" y="8"/>
                        <a:pt x="21" y="10"/>
                      </a:cubicBezTo>
                      <a:cubicBezTo>
                        <a:pt x="23" y="10"/>
                        <a:pt x="24" y="10"/>
                        <a:pt x="25" y="10"/>
                      </a:cubicBezTo>
                      <a:cubicBezTo>
                        <a:pt x="26" y="14"/>
                        <a:pt x="25" y="21"/>
                        <a:pt x="25" y="21"/>
                      </a:cubicBezTo>
                      <a:cubicBezTo>
                        <a:pt x="25" y="21"/>
                        <a:pt x="30" y="28"/>
                        <a:pt x="31" y="28"/>
                      </a:cubicBezTo>
                      <a:cubicBezTo>
                        <a:pt x="30" y="32"/>
                        <a:pt x="28" y="34"/>
                        <a:pt x="28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1" name="Freeform 51">
                  <a:extLst>
                    <a:ext uri="{FF2B5EF4-FFF2-40B4-BE49-F238E27FC236}">
                      <a16:creationId xmlns:a16="http://schemas.microsoft.com/office/drawing/2014/main" id="{E02D80EA-D26F-6A58-CE2C-2D1B1B958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4008" y="3916012"/>
                  <a:ext cx="29078" cy="39791"/>
                </a:xfrm>
                <a:custGeom>
                  <a:avLst/>
                  <a:gdLst>
                    <a:gd name="T0" fmla="*/ 5 w 25"/>
                    <a:gd name="T1" fmla="*/ 0 h 34"/>
                    <a:gd name="T2" fmla="*/ 24 w 25"/>
                    <a:gd name="T3" fmla="*/ 12 h 34"/>
                    <a:gd name="T4" fmla="*/ 2 w 25"/>
                    <a:gd name="T5" fmla="*/ 34 h 34"/>
                    <a:gd name="T6" fmla="*/ 0 w 25"/>
                    <a:gd name="T7" fmla="*/ 3 h 34"/>
                    <a:gd name="T8" fmla="*/ 4 w 25"/>
                    <a:gd name="T9" fmla="*/ 0 h 34"/>
                    <a:gd name="T10" fmla="*/ 8 w 25"/>
                    <a:gd name="T11" fmla="*/ 3 h 34"/>
                    <a:gd name="T12" fmla="*/ 5 w 25"/>
                    <a:gd name="T1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34">
                      <a:moveTo>
                        <a:pt x="5" y="0"/>
                      </a:moveTo>
                      <a:cubicBezTo>
                        <a:pt x="7" y="4"/>
                        <a:pt x="25" y="6"/>
                        <a:pt x="24" y="12"/>
                      </a:cubicBezTo>
                      <a:cubicBezTo>
                        <a:pt x="24" y="24"/>
                        <a:pt x="8" y="30"/>
                        <a:pt x="2" y="34"/>
                      </a:cubicBezTo>
                      <a:cubicBezTo>
                        <a:pt x="2" y="22"/>
                        <a:pt x="0" y="9"/>
                        <a:pt x="0" y="3"/>
                      </a:cubicBezTo>
                      <a:cubicBezTo>
                        <a:pt x="0" y="2"/>
                        <a:pt x="3" y="0"/>
                        <a:pt x="4" y="0"/>
                      </a:cubicBezTo>
                      <a:cubicBezTo>
                        <a:pt x="5" y="0"/>
                        <a:pt x="7" y="2"/>
                        <a:pt x="8" y="3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2" name="Freeform 52">
                  <a:extLst>
                    <a:ext uri="{FF2B5EF4-FFF2-40B4-BE49-F238E27FC236}">
                      <a16:creationId xmlns:a16="http://schemas.microsoft.com/office/drawing/2014/main" id="{94381307-5284-7B0B-D64F-25C81B9B6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0843" y="3938968"/>
                  <a:ext cx="26017" cy="50504"/>
                </a:xfrm>
                <a:custGeom>
                  <a:avLst/>
                  <a:gdLst>
                    <a:gd name="T0" fmla="*/ 24 w 24"/>
                    <a:gd name="T1" fmla="*/ 10 h 44"/>
                    <a:gd name="T2" fmla="*/ 16 w 24"/>
                    <a:gd name="T3" fmla="*/ 32 h 44"/>
                    <a:gd name="T4" fmla="*/ 19 w 24"/>
                    <a:gd name="T5" fmla="*/ 41 h 44"/>
                    <a:gd name="T6" fmla="*/ 15 w 24"/>
                    <a:gd name="T7" fmla="*/ 44 h 44"/>
                    <a:gd name="T8" fmla="*/ 0 w 24"/>
                    <a:gd name="T9" fmla="*/ 26 h 44"/>
                    <a:gd name="T10" fmla="*/ 6 w 24"/>
                    <a:gd name="T11" fmla="*/ 22 h 44"/>
                    <a:gd name="T12" fmla="*/ 14 w 24"/>
                    <a:gd name="T13" fmla="*/ 2 h 44"/>
                    <a:gd name="T14" fmla="*/ 24 w 24"/>
                    <a:gd name="T15" fmla="*/ 1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44">
                      <a:moveTo>
                        <a:pt x="24" y="10"/>
                      </a:moveTo>
                      <a:cubicBezTo>
                        <a:pt x="24" y="18"/>
                        <a:pt x="16" y="24"/>
                        <a:pt x="16" y="32"/>
                      </a:cubicBezTo>
                      <a:cubicBezTo>
                        <a:pt x="16" y="38"/>
                        <a:pt x="19" y="37"/>
                        <a:pt x="19" y="41"/>
                      </a:cubicBezTo>
                      <a:cubicBezTo>
                        <a:pt x="19" y="42"/>
                        <a:pt x="17" y="44"/>
                        <a:pt x="15" y="44"/>
                      </a:cubicBezTo>
                      <a:cubicBezTo>
                        <a:pt x="12" y="44"/>
                        <a:pt x="0" y="31"/>
                        <a:pt x="0" y="26"/>
                      </a:cubicBezTo>
                      <a:cubicBezTo>
                        <a:pt x="0" y="24"/>
                        <a:pt x="4" y="22"/>
                        <a:pt x="6" y="22"/>
                      </a:cubicBezTo>
                      <a:cubicBezTo>
                        <a:pt x="7" y="20"/>
                        <a:pt x="10" y="3"/>
                        <a:pt x="14" y="2"/>
                      </a:cubicBezTo>
                      <a:cubicBezTo>
                        <a:pt x="21" y="0"/>
                        <a:pt x="24" y="6"/>
                        <a:pt x="24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3" name="Freeform 53">
                  <a:extLst>
                    <a:ext uri="{FF2B5EF4-FFF2-40B4-BE49-F238E27FC236}">
                      <a16:creationId xmlns:a16="http://schemas.microsoft.com/office/drawing/2014/main" id="{B4628C6E-30AF-A488-D836-397155031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2269" y="3942029"/>
                  <a:ext cx="15304" cy="30608"/>
                </a:xfrm>
                <a:custGeom>
                  <a:avLst/>
                  <a:gdLst>
                    <a:gd name="T0" fmla="*/ 13 w 13"/>
                    <a:gd name="T1" fmla="*/ 0 h 26"/>
                    <a:gd name="T2" fmla="*/ 4 w 13"/>
                    <a:gd name="T3" fmla="*/ 26 h 26"/>
                    <a:gd name="T4" fmla="*/ 0 w 13"/>
                    <a:gd name="T5" fmla="*/ 26 h 26"/>
                    <a:gd name="T6" fmla="*/ 7 w 13"/>
                    <a:gd name="T7" fmla="*/ 0 h 26"/>
                    <a:gd name="T8" fmla="*/ 13 w 13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13" y="13"/>
                        <a:pt x="4" y="16"/>
                        <a:pt x="4" y="26"/>
                      </a:cubicBezTo>
                      <a:cubicBezTo>
                        <a:pt x="3" y="26"/>
                        <a:pt x="1" y="26"/>
                        <a:pt x="0" y="26"/>
                      </a:cubicBezTo>
                      <a:cubicBezTo>
                        <a:pt x="2" y="18"/>
                        <a:pt x="7" y="13"/>
                        <a:pt x="7" y="0"/>
                      </a:cubicBezTo>
                      <a:cubicBezTo>
                        <a:pt x="9" y="0"/>
                        <a:pt x="11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4" name="Freeform 54">
                  <a:extLst>
                    <a:ext uri="{FF2B5EF4-FFF2-40B4-BE49-F238E27FC236}">
                      <a16:creationId xmlns:a16="http://schemas.microsoft.com/office/drawing/2014/main" id="{EE2DC03B-D8D8-9D93-FC3F-8EEEED095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9921" y="3963455"/>
                  <a:ext cx="18365" cy="15304"/>
                </a:xfrm>
                <a:custGeom>
                  <a:avLst/>
                  <a:gdLst>
                    <a:gd name="T0" fmla="*/ 16 w 16"/>
                    <a:gd name="T1" fmla="*/ 0 h 14"/>
                    <a:gd name="T2" fmla="*/ 5 w 16"/>
                    <a:gd name="T3" fmla="*/ 13 h 14"/>
                    <a:gd name="T4" fmla="*/ 0 w 16"/>
                    <a:gd name="T5" fmla="*/ 10 h 14"/>
                    <a:gd name="T6" fmla="*/ 7 w 16"/>
                    <a:gd name="T7" fmla="*/ 0 h 14"/>
                    <a:gd name="T8" fmla="*/ 16 w 16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4">
                      <a:moveTo>
                        <a:pt x="16" y="0"/>
                      </a:moveTo>
                      <a:cubicBezTo>
                        <a:pt x="16" y="7"/>
                        <a:pt x="11" y="14"/>
                        <a:pt x="5" y="13"/>
                      </a:cubicBezTo>
                      <a:cubicBezTo>
                        <a:pt x="3" y="13"/>
                        <a:pt x="0" y="11"/>
                        <a:pt x="0" y="10"/>
                      </a:cubicBezTo>
                      <a:cubicBezTo>
                        <a:pt x="0" y="6"/>
                        <a:pt x="5" y="4"/>
                        <a:pt x="7" y="0"/>
                      </a:cubicBezTo>
                      <a:cubicBezTo>
                        <a:pt x="10" y="1"/>
                        <a:pt x="14" y="2"/>
                        <a:pt x="1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5" name="Freeform 55">
                  <a:extLst>
                    <a:ext uri="{FF2B5EF4-FFF2-40B4-BE49-F238E27FC236}">
                      <a16:creationId xmlns:a16="http://schemas.microsoft.com/office/drawing/2014/main" id="{EC714781-69F4-EABE-9070-2DE6E887C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1556" y="3899177"/>
                  <a:ext cx="19896" cy="24487"/>
                </a:xfrm>
                <a:custGeom>
                  <a:avLst/>
                  <a:gdLst>
                    <a:gd name="T0" fmla="*/ 0 w 17"/>
                    <a:gd name="T1" fmla="*/ 10 h 21"/>
                    <a:gd name="T2" fmla="*/ 0 w 17"/>
                    <a:gd name="T3" fmla="*/ 0 h 21"/>
                    <a:gd name="T4" fmla="*/ 6 w 17"/>
                    <a:gd name="T5" fmla="*/ 0 h 21"/>
                    <a:gd name="T6" fmla="*/ 17 w 17"/>
                    <a:gd name="T7" fmla="*/ 17 h 21"/>
                    <a:gd name="T8" fmla="*/ 10 w 17"/>
                    <a:gd name="T9" fmla="*/ 10 h 21"/>
                    <a:gd name="T10" fmla="*/ 0 w 17"/>
                    <a:gd name="T11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21">
                      <a:moveTo>
                        <a:pt x="0" y="10"/>
                      </a:moveTo>
                      <a:cubicBezTo>
                        <a:pt x="0" y="5"/>
                        <a:pt x="0" y="3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6"/>
                        <a:pt x="17" y="8"/>
                        <a:pt x="17" y="17"/>
                      </a:cubicBezTo>
                      <a:cubicBezTo>
                        <a:pt x="17" y="21"/>
                        <a:pt x="10" y="14"/>
                        <a:pt x="10" y="10"/>
                      </a:cubicBezTo>
                      <a:cubicBezTo>
                        <a:pt x="6" y="10"/>
                        <a:pt x="4" y="10"/>
                        <a:pt x="0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6" name="Freeform 56">
                  <a:extLst>
                    <a:ext uri="{FF2B5EF4-FFF2-40B4-BE49-F238E27FC236}">
                      <a16:creationId xmlns:a16="http://schemas.microsoft.com/office/drawing/2014/main" id="{D041EAFD-718F-1D5C-B141-C5BED5BFC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5747" y="3874690"/>
                  <a:ext cx="30609" cy="30608"/>
                </a:xfrm>
                <a:custGeom>
                  <a:avLst/>
                  <a:gdLst>
                    <a:gd name="T0" fmla="*/ 19 w 26"/>
                    <a:gd name="T1" fmla="*/ 27 h 27"/>
                    <a:gd name="T2" fmla="*/ 0 w 26"/>
                    <a:gd name="T3" fmla="*/ 0 h 27"/>
                    <a:gd name="T4" fmla="*/ 6 w 26"/>
                    <a:gd name="T5" fmla="*/ 0 h 27"/>
                    <a:gd name="T6" fmla="*/ 24 w 26"/>
                    <a:gd name="T7" fmla="*/ 13 h 27"/>
                    <a:gd name="T8" fmla="*/ 19 w 26"/>
                    <a:gd name="T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7">
                      <a:moveTo>
                        <a:pt x="19" y="27"/>
                      </a:moveTo>
                      <a:cubicBezTo>
                        <a:pt x="15" y="27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5" y="6"/>
                        <a:pt x="22" y="5"/>
                        <a:pt x="24" y="13"/>
                      </a:cubicBezTo>
                      <a:cubicBezTo>
                        <a:pt x="26" y="18"/>
                        <a:pt x="22" y="27"/>
                        <a:pt x="19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7" name="Freeform 57">
                  <a:extLst>
                    <a:ext uri="{FF2B5EF4-FFF2-40B4-BE49-F238E27FC236}">
                      <a16:creationId xmlns:a16="http://schemas.microsoft.com/office/drawing/2014/main" id="{DF24FB7C-2660-9208-1A09-85C820D5E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6356" y="3877751"/>
                  <a:ext cx="7652" cy="3061"/>
                </a:xfrm>
                <a:custGeom>
                  <a:avLst/>
                  <a:gdLst>
                    <a:gd name="T0" fmla="*/ 0 w 7"/>
                    <a:gd name="T1" fmla="*/ 2 h 3"/>
                    <a:gd name="T2" fmla="*/ 7 w 7"/>
                    <a:gd name="T3" fmla="*/ 2 h 3"/>
                    <a:gd name="T4" fmla="*/ 0 w 7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3">
                      <a:moveTo>
                        <a:pt x="0" y="2"/>
                      </a:moveTo>
                      <a:cubicBezTo>
                        <a:pt x="2" y="3"/>
                        <a:pt x="6" y="2"/>
                        <a:pt x="7" y="2"/>
                      </a:cubicBezTo>
                      <a:cubicBezTo>
                        <a:pt x="6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8" name="Freeform 58">
                  <a:extLst>
                    <a:ext uri="{FF2B5EF4-FFF2-40B4-BE49-F238E27FC236}">
                      <a16:creationId xmlns:a16="http://schemas.microsoft.com/office/drawing/2014/main" id="{6207DC7D-0D8C-DBC9-2FFF-8988A1062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973" y="3550240"/>
                  <a:ext cx="55096" cy="79582"/>
                </a:xfrm>
                <a:custGeom>
                  <a:avLst/>
                  <a:gdLst>
                    <a:gd name="T0" fmla="*/ 13 w 47"/>
                    <a:gd name="T1" fmla="*/ 70 h 70"/>
                    <a:gd name="T2" fmla="*/ 2 w 47"/>
                    <a:gd name="T3" fmla="*/ 48 h 70"/>
                    <a:gd name="T4" fmla="*/ 29 w 47"/>
                    <a:gd name="T5" fmla="*/ 0 h 70"/>
                    <a:gd name="T6" fmla="*/ 13 w 47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70">
                      <a:moveTo>
                        <a:pt x="13" y="70"/>
                      </a:moveTo>
                      <a:cubicBezTo>
                        <a:pt x="0" y="70"/>
                        <a:pt x="2" y="60"/>
                        <a:pt x="2" y="48"/>
                      </a:cubicBezTo>
                      <a:cubicBezTo>
                        <a:pt x="2" y="31"/>
                        <a:pt x="18" y="0"/>
                        <a:pt x="29" y="0"/>
                      </a:cubicBezTo>
                      <a:cubicBezTo>
                        <a:pt x="47" y="0"/>
                        <a:pt x="31" y="70"/>
                        <a:pt x="13" y="7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9" name="Freeform 59">
                  <a:extLst>
                    <a:ext uri="{FF2B5EF4-FFF2-40B4-BE49-F238E27FC236}">
                      <a16:creationId xmlns:a16="http://schemas.microsoft.com/office/drawing/2014/main" id="{DB10DA0C-4A31-8E49-01B7-52DA7E7EB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87311" y="3691039"/>
                  <a:ext cx="62748" cy="55095"/>
                </a:xfrm>
                <a:custGeom>
                  <a:avLst/>
                  <a:gdLst>
                    <a:gd name="T0" fmla="*/ 3 w 54"/>
                    <a:gd name="T1" fmla="*/ 20 h 48"/>
                    <a:gd name="T2" fmla="*/ 45 w 54"/>
                    <a:gd name="T3" fmla="*/ 0 h 48"/>
                    <a:gd name="T4" fmla="*/ 54 w 54"/>
                    <a:gd name="T5" fmla="*/ 12 h 48"/>
                    <a:gd name="T6" fmla="*/ 20 w 54"/>
                    <a:gd name="T7" fmla="*/ 48 h 48"/>
                    <a:gd name="T8" fmla="*/ 3 w 54"/>
                    <a:gd name="T9" fmla="*/ 32 h 48"/>
                    <a:gd name="T10" fmla="*/ 3 w 54"/>
                    <a:gd name="T11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48">
                      <a:moveTo>
                        <a:pt x="3" y="20"/>
                      </a:moveTo>
                      <a:cubicBezTo>
                        <a:pt x="9" y="20"/>
                        <a:pt x="35" y="0"/>
                        <a:pt x="45" y="0"/>
                      </a:cubicBezTo>
                      <a:cubicBezTo>
                        <a:pt x="49" y="0"/>
                        <a:pt x="54" y="7"/>
                        <a:pt x="54" y="12"/>
                      </a:cubicBezTo>
                      <a:cubicBezTo>
                        <a:pt x="54" y="23"/>
                        <a:pt x="31" y="48"/>
                        <a:pt x="20" y="48"/>
                      </a:cubicBezTo>
                      <a:cubicBezTo>
                        <a:pt x="9" y="48"/>
                        <a:pt x="3" y="42"/>
                        <a:pt x="3" y="32"/>
                      </a:cubicBezTo>
                      <a:cubicBezTo>
                        <a:pt x="3" y="27"/>
                        <a:pt x="0" y="20"/>
                        <a:pt x="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0" name="Freeform 60">
                  <a:extLst>
                    <a:ext uri="{FF2B5EF4-FFF2-40B4-BE49-F238E27FC236}">
                      <a16:creationId xmlns:a16="http://schemas.microsoft.com/office/drawing/2014/main" id="{39EDA119-CC21-D218-1727-C03C0C1EE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4076" y="3603805"/>
                  <a:ext cx="287723" cy="583092"/>
                </a:xfrm>
                <a:custGeom>
                  <a:avLst/>
                  <a:gdLst>
                    <a:gd name="T0" fmla="*/ 21 w 252"/>
                    <a:gd name="T1" fmla="*/ 311 h 509"/>
                    <a:gd name="T2" fmla="*/ 36 w 252"/>
                    <a:gd name="T3" fmla="*/ 273 h 509"/>
                    <a:gd name="T4" fmla="*/ 42 w 252"/>
                    <a:gd name="T5" fmla="*/ 265 h 509"/>
                    <a:gd name="T6" fmla="*/ 26 w 252"/>
                    <a:gd name="T7" fmla="*/ 215 h 509"/>
                    <a:gd name="T8" fmla="*/ 12 w 252"/>
                    <a:gd name="T9" fmla="*/ 197 h 509"/>
                    <a:gd name="T10" fmla="*/ 13 w 252"/>
                    <a:gd name="T11" fmla="*/ 190 h 509"/>
                    <a:gd name="T12" fmla="*/ 13 w 252"/>
                    <a:gd name="T13" fmla="*/ 191 h 509"/>
                    <a:gd name="T14" fmla="*/ 21 w 252"/>
                    <a:gd name="T15" fmla="*/ 174 h 509"/>
                    <a:gd name="T16" fmla="*/ 15 w 252"/>
                    <a:gd name="T17" fmla="*/ 139 h 509"/>
                    <a:gd name="T18" fmla="*/ 0 w 252"/>
                    <a:gd name="T19" fmla="*/ 118 h 509"/>
                    <a:gd name="T20" fmla="*/ 12 w 252"/>
                    <a:gd name="T21" fmla="*/ 84 h 509"/>
                    <a:gd name="T22" fmla="*/ 31 w 252"/>
                    <a:gd name="T23" fmla="*/ 78 h 509"/>
                    <a:gd name="T24" fmla="*/ 76 w 252"/>
                    <a:gd name="T25" fmla="*/ 35 h 509"/>
                    <a:gd name="T26" fmla="*/ 81 w 252"/>
                    <a:gd name="T27" fmla="*/ 35 h 509"/>
                    <a:gd name="T28" fmla="*/ 85 w 252"/>
                    <a:gd name="T29" fmla="*/ 44 h 509"/>
                    <a:gd name="T30" fmla="*/ 89 w 252"/>
                    <a:gd name="T31" fmla="*/ 37 h 509"/>
                    <a:gd name="T32" fmla="*/ 89 w 252"/>
                    <a:gd name="T33" fmla="*/ 16 h 509"/>
                    <a:gd name="T34" fmla="*/ 109 w 252"/>
                    <a:gd name="T35" fmla="*/ 11 h 509"/>
                    <a:gd name="T36" fmla="*/ 134 w 252"/>
                    <a:gd name="T37" fmla="*/ 11 h 509"/>
                    <a:gd name="T38" fmla="*/ 164 w 252"/>
                    <a:gd name="T39" fmla="*/ 0 h 509"/>
                    <a:gd name="T40" fmla="*/ 196 w 252"/>
                    <a:gd name="T41" fmla="*/ 9 h 509"/>
                    <a:gd name="T42" fmla="*/ 223 w 252"/>
                    <a:gd name="T43" fmla="*/ 40 h 509"/>
                    <a:gd name="T44" fmla="*/ 171 w 252"/>
                    <a:gd name="T45" fmla="*/ 104 h 509"/>
                    <a:gd name="T46" fmla="*/ 178 w 252"/>
                    <a:gd name="T47" fmla="*/ 116 h 509"/>
                    <a:gd name="T48" fmla="*/ 221 w 252"/>
                    <a:gd name="T49" fmla="*/ 168 h 509"/>
                    <a:gd name="T50" fmla="*/ 252 w 252"/>
                    <a:gd name="T51" fmla="*/ 242 h 509"/>
                    <a:gd name="T52" fmla="*/ 243 w 252"/>
                    <a:gd name="T53" fmla="*/ 281 h 509"/>
                    <a:gd name="T54" fmla="*/ 196 w 252"/>
                    <a:gd name="T55" fmla="*/ 307 h 509"/>
                    <a:gd name="T56" fmla="*/ 180 w 252"/>
                    <a:gd name="T57" fmla="*/ 324 h 509"/>
                    <a:gd name="T58" fmla="*/ 178 w 252"/>
                    <a:gd name="T59" fmla="*/ 317 h 509"/>
                    <a:gd name="T60" fmla="*/ 178 w 252"/>
                    <a:gd name="T61" fmla="*/ 326 h 509"/>
                    <a:gd name="T62" fmla="*/ 159 w 252"/>
                    <a:gd name="T63" fmla="*/ 346 h 509"/>
                    <a:gd name="T64" fmla="*/ 153 w 252"/>
                    <a:gd name="T65" fmla="*/ 330 h 509"/>
                    <a:gd name="T66" fmla="*/ 156 w 252"/>
                    <a:gd name="T67" fmla="*/ 319 h 509"/>
                    <a:gd name="T68" fmla="*/ 151 w 252"/>
                    <a:gd name="T69" fmla="*/ 307 h 509"/>
                    <a:gd name="T70" fmla="*/ 125 w 252"/>
                    <a:gd name="T71" fmla="*/ 291 h 509"/>
                    <a:gd name="T72" fmla="*/ 107 w 252"/>
                    <a:gd name="T73" fmla="*/ 269 h 509"/>
                    <a:gd name="T74" fmla="*/ 74 w 252"/>
                    <a:gd name="T75" fmla="*/ 254 h 509"/>
                    <a:gd name="T76" fmla="*/ 70 w 252"/>
                    <a:gd name="T77" fmla="*/ 243 h 509"/>
                    <a:gd name="T78" fmla="*/ 50 w 252"/>
                    <a:gd name="T79" fmla="*/ 233 h 509"/>
                    <a:gd name="T80" fmla="*/ 46 w 252"/>
                    <a:gd name="T81" fmla="*/ 242 h 509"/>
                    <a:gd name="T82" fmla="*/ 49 w 252"/>
                    <a:gd name="T83" fmla="*/ 257 h 509"/>
                    <a:gd name="T84" fmla="*/ 27 w 252"/>
                    <a:gd name="T85" fmla="*/ 308 h 509"/>
                    <a:gd name="T86" fmla="*/ 53 w 252"/>
                    <a:gd name="T87" fmla="*/ 347 h 509"/>
                    <a:gd name="T88" fmla="*/ 51 w 252"/>
                    <a:gd name="T89" fmla="*/ 347 h 509"/>
                    <a:gd name="T90" fmla="*/ 60 w 252"/>
                    <a:gd name="T91" fmla="*/ 372 h 509"/>
                    <a:gd name="T92" fmla="*/ 125 w 252"/>
                    <a:gd name="T93" fmla="*/ 438 h 509"/>
                    <a:gd name="T94" fmla="*/ 122 w 252"/>
                    <a:gd name="T95" fmla="*/ 453 h 509"/>
                    <a:gd name="T96" fmla="*/ 137 w 252"/>
                    <a:gd name="T97" fmla="*/ 482 h 509"/>
                    <a:gd name="T98" fmla="*/ 143 w 252"/>
                    <a:gd name="T99" fmla="*/ 505 h 509"/>
                    <a:gd name="T100" fmla="*/ 134 w 252"/>
                    <a:gd name="T101" fmla="*/ 506 h 509"/>
                    <a:gd name="T102" fmla="*/ 128 w 252"/>
                    <a:gd name="T103" fmla="*/ 509 h 509"/>
                    <a:gd name="T104" fmla="*/ 115 w 252"/>
                    <a:gd name="T105" fmla="*/ 502 h 509"/>
                    <a:gd name="T106" fmla="*/ 62 w 252"/>
                    <a:gd name="T107" fmla="*/ 444 h 509"/>
                    <a:gd name="T108" fmla="*/ 46 w 252"/>
                    <a:gd name="T109" fmla="*/ 386 h 509"/>
                    <a:gd name="T110" fmla="*/ 23 w 252"/>
                    <a:gd name="T111" fmla="*/ 346 h 509"/>
                    <a:gd name="T112" fmla="*/ 13 w 252"/>
                    <a:gd name="T113" fmla="*/ 346 h 509"/>
                    <a:gd name="T114" fmla="*/ 13 w 252"/>
                    <a:gd name="T115" fmla="*/ 341 h 509"/>
                    <a:gd name="T116" fmla="*/ 17 w 252"/>
                    <a:gd name="T117" fmla="*/ 311 h 509"/>
                    <a:gd name="T118" fmla="*/ 19 w 252"/>
                    <a:gd name="T119" fmla="*/ 311 h 509"/>
                    <a:gd name="T120" fmla="*/ 21 w 252"/>
                    <a:gd name="T121" fmla="*/ 311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2" h="509">
                      <a:moveTo>
                        <a:pt x="21" y="311"/>
                      </a:moveTo>
                      <a:cubicBezTo>
                        <a:pt x="27" y="297"/>
                        <a:pt x="29" y="289"/>
                        <a:pt x="36" y="273"/>
                      </a:cubicBezTo>
                      <a:cubicBezTo>
                        <a:pt x="37" y="271"/>
                        <a:pt x="42" y="269"/>
                        <a:pt x="42" y="265"/>
                      </a:cubicBezTo>
                      <a:cubicBezTo>
                        <a:pt x="42" y="258"/>
                        <a:pt x="31" y="221"/>
                        <a:pt x="26" y="215"/>
                      </a:cubicBezTo>
                      <a:cubicBezTo>
                        <a:pt x="21" y="210"/>
                        <a:pt x="12" y="206"/>
                        <a:pt x="12" y="197"/>
                      </a:cubicBezTo>
                      <a:cubicBezTo>
                        <a:pt x="12" y="195"/>
                        <a:pt x="13" y="192"/>
                        <a:pt x="13" y="190"/>
                      </a:cubicBezTo>
                      <a:cubicBezTo>
                        <a:pt x="13" y="191"/>
                        <a:pt x="13" y="191"/>
                        <a:pt x="13" y="191"/>
                      </a:cubicBezTo>
                      <a:cubicBezTo>
                        <a:pt x="15" y="189"/>
                        <a:pt x="21" y="180"/>
                        <a:pt x="21" y="174"/>
                      </a:cubicBezTo>
                      <a:cubicBezTo>
                        <a:pt x="21" y="165"/>
                        <a:pt x="20" y="148"/>
                        <a:pt x="15" y="139"/>
                      </a:cubicBezTo>
                      <a:cubicBezTo>
                        <a:pt x="10" y="132"/>
                        <a:pt x="0" y="132"/>
                        <a:pt x="0" y="118"/>
                      </a:cubicBezTo>
                      <a:cubicBezTo>
                        <a:pt x="0" y="103"/>
                        <a:pt x="5" y="92"/>
                        <a:pt x="12" y="84"/>
                      </a:cubicBezTo>
                      <a:cubicBezTo>
                        <a:pt x="16" y="80"/>
                        <a:pt x="25" y="82"/>
                        <a:pt x="31" y="78"/>
                      </a:cubicBezTo>
                      <a:cubicBezTo>
                        <a:pt x="50" y="65"/>
                        <a:pt x="61" y="59"/>
                        <a:pt x="76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41"/>
                        <a:pt x="84" y="44"/>
                        <a:pt x="85" y="44"/>
                      </a:cubicBezTo>
                      <a:cubicBezTo>
                        <a:pt x="87" y="44"/>
                        <a:pt x="89" y="39"/>
                        <a:pt x="89" y="37"/>
                      </a:cubicBezTo>
                      <a:cubicBezTo>
                        <a:pt x="89" y="29"/>
                        <a:pt x="89" y="24"/>
                        <a:pt x="89" y="16"/>
                      </a:cubicBezTo>
                      <a:cubicBezTo>
                        <a:pt x="89" y="16"/>
                        <a:pt x="106" y="10"/>
                        <a:pt x="109" y="11"/>
                      </a:cubicBezTo>
                      <a:cubicBezTo>
                        <a:pt x="134" y="11"/>
                        <a:pt x="134" y="11"/>
                        <a:pt x="134" y="11"/>
                      </a:cubicBezTo>
                      <a:cubicBezTo>
                        <a:pt x="144" y="17"/>
                        <a:pt x="153" y="0"/>
                        <a:pt x="164" y="0"/>
                      </a:cubicBezTo>
                      <a:cubicBezTo>
                        <a:pt x="176" y="0"/>
                        <a:pt x="184" y="9"/>
                        <a:pt x="196" y="9"/>
                      </a:cubicBezTo>
                      <a:cubicBezTo>
                        <a:pt x="196" y="29"/>
                        <a:pt x="212" y="36"/>
                        <a:pt x="223" y="40"/>
                      </a:cubicBezTo>
                      <a:cubicBezTo>
                        <a:pt x="208" y="64"/>
                        <a:pt x="171" y="70"/>
                        <a:pt x="171" y="104"/>
                      </a:cubicBezTo>
                      <a:cubicBezTo>
                        <a:pt x="171" y="111"/>
                        <a:pt x="175" y="113"/>
                        <a:pt x="178" y="116"/>
                      </a:cubicBezTo>
                      <a:cubicBezTo>
                        <a:pt x="195" y="134"/>
                        <a:pt x="203" y="155"/>
                        <a:pt x="221" y="168"/>
                      </a:cubicBezTo>
                      <a:cubicBezTo>
                        <a:pt x="240" y="180"/>
                        <a:pt x="252" y="215"/>
                        <a:pt x="252" y="242"/>
                      </a:cubicBezTo>
                      <a:cubicBezTo>
                        <a:pt x="252" y="260"/>
                        <a:pt x="243" y="267"/>
                        <a:pt x="243" y="281"/>
                      </a:cubicBezTo>
                      <a:cubicBezTo>
                        <a:pt x="218" y="288"/>
                        <a:pt x="216" y="296"/>
                        <a:pt x="196" y="307"/>
                      </a:cubicBezTo>
                      <a:cubicBezTo>
                        <a:pt x="187" y="312"/>
                        <a:pt x="189" y="324"/>
                        <a:pt x="180" y="324"/>
                      </a:cubicBezTo>
                      <a:cubicBezTo>
                        <a:pt x="178" y="324"/>
                        <a:pt x="178" y="320"/>
                        <a:pt x="178" y="317"/>
                      </a:cubicBezTo>
                      <a:cubicBezTo>
                        <a:pt x="178" y="322"/>
                        <a:pt x="178" y="325"/>
                        <a:pt x="178" y="326"/>
                      </a:cubicBezTo>
                      <a:cubicBezTo>
                        <a:pt x="178" y="334"/>
                        <a:pt x="162" y="346"/>
                        <a:pt x="159" y="346"/>
                      </a:cubicBezTo>
                      <a:cubicBezTo>
                        <a:pt x="156" y="346"/>
                        <a:pt x="153" y="335"/>
                        <a:pt x="153" y="330"/>
                      </a:cubicBezTo>
                      <a:cubicBezTo>
                        <a:pt x="153" y="324"/>
                        <a:pt x="153" y="320"/>
                        <a:pt x="156" y="319"/>
                      </a:cubicBezTo>
                      <a:cubicBezTo>
                        <a:pt x="153" y="317"/>
                        <a:pt x="152" y="311"/>
                        <a:pt x="151" y="307"/>
                      </a:cubicBezTo>
                      <a:cubicBezTo>
                        <a:pt x="140" y="307"/>
                        <a:pt x="125" y="303"/>
                        <a:pt x="125" y="291"/>
                      </a:cubicBezTo>
                      <a:cubicBezTo>
                        <a:pt x="108" y="291"/>
                        <a:pt x="116" y="279"/>
                        <a:pt x="107" y="269"/>
                      </a:cubicBezTo>
                      <a:cubicBezTo>
                        <a:pt x="97" y="258"/>
                        <a:pt x="86" y="258"/>
                        <a:pt x="74" y="254"/>
                      </a:cubicBezTo>
                      <a:cubicBezTo>
                        <a:pt x="72" y="254"/>
                        <a:pt x="70" y="243"/>
                        <a:pt x="70" y="243"/>
                      </a:cubicBezTo>
                      <a:cubicBezTo>
                        <a:pt x="68" y="234"/>
                        <a:pt x="59" y="233"/>
                        <a:pt x="50" y="233"/>
                      </a:cubicBezTo>
                      <a:cubicBezTo>
                        <a:pt x="44" y="233"/>
                        <a:pt x="46" y="238"/>
                        <a:pt x="46" y="242"/>
                      </a:cubicBezTo>
                      <a:cubicBezTo>
                        <a:pt x="46" y="249"/>
                        <a:pt x="49" y="250"/>
                        <a:pt x="49" y="257"/>
                      </a:cubicBezTo>
                      <a:cubicBezTo>
                        <a:pt x="49" y="281"/>
                        <a:pt x="27" y="287"/>
                        <a:pt x="27" y="308"/>
                      </a:cubicBezTo>
                      <a:cubicBezTo>
                        <a:pt x="27" y="333"/>
                        <a:pt x="53" y="324"/>
                        <a:pt x="53" y="347"/>
                      </a:cubicBezTo>
                      <a:cubicBezTo>
                        <a:pt x="51" y="347"/>
                        <a:pt x="51" y="347"/>
                        <a:pt x="51" y="347"/>
                      </a:cubicBezTo>
                      <a:cubicBezTo>
                        <a:pt x="54" y="352"/>
                        <a:pt x="55" y="366"/>
                        <a:pt x="60" y="372"/>
                      </a:cubicBezTo>
                      <a:cubicBezTo>
                        <a:pt x="81" y="393"/>
                        <a:pt x="125" y="398"/>
                        <a:pt x="125" y="438"/>
                      </a:cubicBezTo>
                      <a:cubicBezTo>
                        <a:pt x="125" y="446"/>
                        <a:pt x="122" y="446"/>
                        <a:pt x="122" y="453"/>
                      </a:cubicBezTo>
                      <a:cubicBezTo>
                        <a:pt x="122" y="467"/>
                        <a:pt x="134" y="472"/>
                        <a:pt x="137" y="482"/>
                      </a:cubicBezTo>
                      <a:cubicBezTo>
                        <a:pt x="140" y="492"/>
                        <a:pt x="140" y="496"/>
                        <a:pt x="143" y="505"/>
                      </a:cubicBezTo>
                      <a:cubicBezTo>
                        <a:pt x="137" y="506"/>
                        <a:pt x="137" y="506"/>
                        <a:pt x="134" y="506"/>
                      </a:cubicBezTo>
                      <a:cubicBezTo>
                        <a:pt x="131" y="506"/>
                        <a:pt x="131" y="509"/>
                        <a:pt x="128" y="509"/>
                      </a:cubicBezTo>
                      <a:cubicBezTo>
                        <a:pt x="121" y="509"/>
                        <a:pt x="120" y="503"/>
                        <a:pt x="115" y="502"/>
                      </a:cubicBezTo>
                      <a:cubicBezTo>
                        <a:pt x="92" y="494"/>
                        <a:pt x="71" y="470"/>
                        <a:pt x="62" y="444"/>
                      </a:cubicBezTo>
                      <a:cubicBezTo>
                        <a:pt x="56" y="421"/>
                        <a:pt x="54" y="404"/>
                        <a:pt x="46" y="386"/>
                      </a:cubicBezTo>
                      <a:cubicBezTo>
                        <a:pt x="40" y="374"/>
                        <a:pt x="35" y="346"/>
                        <a:pt x="23" y="346"/>
                      </a:cubicBezTo>
                      <a:cubicBezTo>
                        <a:pt x="15" y="346"/>
                        <a:pt x="20" y="351"/>
                        <a:pt x="13" y="346"/>
                      </a:cubicBezTo>
                      <a:cubicBezTo>
                        <a:pt x="12" y="346"/>
                        <a:pt x="13" y="343"/>
                        <a:pt x="13" y="341"/>
                      </a:cubicBezTo>
                      <a:cubicBezTo>
                        <a:pt x="13" y="330"/>
                        <a:pt x="15" y="322"/>
                        <a:pt x="17" y="311"/>
                      </a:cubicBezTo>
                      <a:cubicBezTo>
                        <a:pt x="19" y="311"/>
                        <a:pt x="19" y="311"/>
                        <a:pt x="19" y="311"/>
                      </a:cubicBezTo>
                      <a:lnTo>
                        <a:pt x="21" y="3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1" name="Freeform 61">
                  <a:extLst>
                    <a:ext uri="{FF2B5EF4-FFF2-40B4-BE49-F238E27FC236}">
                      <a16:creationId xmlns:a16="http://schemas.microsoft.com/office/drawing/2014/main" id="{1E8DD095-5D74-BD4B-54D2-651AB9BE5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09259" y="4258827"/>
                  <a:ext cx="41322" cy="41321"/>
                </a:xfrm>
                <a:custGeom>
                  <a:avLst/>
                  <a:gdLst>
                    <a:gd name="T0" fmla="*/ 21 w 36"/>
                    <a:gd name="T1" fmla="*/ 30 h 35"/>
                    <a:gd name="T2" fmla="*/ 16 w 36"/>
                    <a:gd name="T3" fmla="*/ 19 h 35"/>
                    <a:gd name="T4" fmla="*/ 0 w 36"/>
                    <a:gd name="T5" fmla="*/ 11 h 35"/>
                    <a:gd name="T6" fmla="*/ 16 w 36"/>
                    <a:gd name="T7" fmla="*/ 0 h 35"/>
                    <a:gd name="T8" fmla="*/ 35 w 36"/>
                    <a:gd name="T9" fmla="*/ 27 h 35"/>
                    <a:gd name="T10" fmla="*/ 36 w 36"/>
                    <a:gd name="T11" fmla="*/ 35 h 35"/>
                    <a:gd name="T12" fmla="*/ 31 w 36"/>
                    <a:gd name="T13" fmla="*/ 35 h 35"/>
                    <a:gd name="T14" fmla="*/ 21 w 36"/>
                    <a:gd name="T15" fmla="*/ 3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35">
                      <a:moveTo>
                        <a:pt x="21" y="30"/>
                      </a:moveTo>
                      <a:cubicBezTo>
                        <a:pt x="19" y="30"/>
                        <a:pt x="16" y="22"/>
                        <a:pt x="16" y="19"/>
                      </a:cubicBezTo>
                      <a:cubicBezTo>
                        <a:pt x="13" y="13"/>
                        <a:pt x="0" y="17"/>
                        <a:pt x="0" y="11"/>
                      </a:cubicBezTo>
                      <a:cubicBezTo>
                        <a:pt x="0" y="6"/>
                        <a:pt x="11" y="1"/>
                        <a:pt x="16" y="0"/>
                      </a:cubicBezTo>
                      <a:cubicBezTo>
                        <a:pt x="20" y="12"/>
                        <a:pt x="25" y="27"/>
                        <a:pt x="35" y="27"/>
                      </a:cubicBezTo>
                      <a:cubicBezTo>
                        <a:pt x="35" y="30"/>
                        <a:pt x="35" y="33"/>
                        <a:pt x="36" y="35"/>
                      </a:cubicBezTo>
                      <a:cubicBezTo>
                        <a:pt x="34" y="35"/>
                        <a:pt x="32" y="35"/>
                        <a:pt x="31" y="35"/>
                      </a:cubicBezTo>
                      <a:cubicBezTo>
                        <a:pt x="26" y="35"/>
                        <a:pt x="24" y="30"/>
                        <a:pt x="21" y="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2" name="Freeform 62">
                  <a:extLst>
                    <a:ext uri="{FF2B5EF4-FFF2-40B4-BE49-F238E27FC236}">
                      <a16:creationId xmlns:a16="http://schemas.microsoft.com/office/drawing/2014/main" id="{753EEA8A-4DB5-E0AA-E0D1-B37AA4F7E5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0477" y="4289435"/>
                  <a:ext cx="16835" cy="15304"/>
                </a:xfrm>
                <a:custGeom>
                  <a:avLst/>
                  <a:gdLst>
                    <a:gd name="T0" fmla="*/ 1 w 15"/>
                    <a:gd name="T1" fmla="*/ 0 h 14"/>
                    <a:gd name="T2" fmla="*/ 8 w 15"/>
                    <a:gd name="T3" fmla="*/ 0 h 14"/>
                    <a:gd name="T4" fmla="*/ 15 w 15"/>
                    <a:gd name="T5" fmla="*/ 4 h 14"/>
                    <a:gd name="T6" fmla="*/ 7 w 15"/>
                    <a:gd name="T7" fmla="*/ 14 h 14"/>
                    <a:gd name="T8" fmla="*/ 1 w 15"/>
                    <a:gd name="T9" fmla="*/ 4 h 14"/>
                    <a:gd name="T10" fmla="*/ 1 w 15"/>
                    <a:gd name="T1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14">
                      <a:moveTo>
                        <a:pt x="1" y="0"/>
                      </a:moveTo>
                      <a:cubicBezTo>
                        <a:pt x="3" y="0"/>
                        <a:pt x="6" y="0"/>
                        <a:pt x="8" y="0"/>
                      </a:cubicBezTo>
                      <a:cubicBezTo>
                        <a:pt x="11" y="0"/>
                        <a:pt x="13" y="4"/>
                        <a:pt x="15" y="4"/>
                      </a:cubicBezTo>
                      <a:cubicBezTo>
                        <a:pt x="15" y="9"/>
                        <a:pt x="12" y="14"/>
                        <a:pt x="7" y="14"/>
                      </a:cubicBezTo>
                      <a:cubicBezTo>
                        <a:pt x="2" y="14"/>
                        <a:pt x="1" y="8"/>
                        <a:pt x="1" y="4"/>
                      </a:cubicBezTo>
                      <a:cubicBezTo>
                        <a:pt x="1" y="4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3" name="Freeform 63">
                  <a:extLst>
                    <a:ext uri="{FF2B5EF4-FFF2-40B4-BE49-F238E27FC236}">
                      <a16:creationId xmlns:a16="http://schemas.microsoft.com/office/drawing/2014/main" id="{BF3A25A9-35A2-E631-A435-A5D9904C17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51624" y="4249644"/>
                  <a:ext cx="16835" cy="26017"/>
                </a:xfrm>
                <a:custGeom>
                  <a:avLst/>
                  <a:gdLst>
                    <a:gd name="T0" fmla="*/ 3 w 14"/>
                    <a:gd name="T1" fmla="*/ 0 h 23"/>
                    <a:gd name="T2" fmla="*/ 13 w 14"/>
                    <a:gd name="T3" fmla="*/ 23 h 23"/>
                    <a:gd name="T4" fmla="*/ 0 w 14"/>
                    <a:gd name="T5" fmla="*/ 4 h 23"/>
                    <a:gd name="T6" fmla="*/ 0 w 14"/>
                    <a:gd name="T7" fmla="*/ 0 h 23"/>
                    <a:gd name="T8" fmla="*/ 6 w 14"/>
                    <a:gd name="T9" fmla="*/ 0 h 23"/>
                    <a:gd name="T10" fmla="*/ 6 w 14"/>
                    <a:gd name="T11" fmla="*/ 4 h 23"/>
                    <a:gd name="T12" fmla="*/ 3 w 14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cubicBezTo>
                        <a:pt x="9" y="8"/>
                        <a:pt x="14" y="13"/>
                        <a:pt x="13" y="23"/>
                      </a:cubicBezTo>
                      <a:cubicBezTo>
                        <a:pt x="9" y="22"/>
                        <a:pt x="0" y="9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4"/>
                        <a:pt x="6" y="4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4" name="Freeform 64">
                  <a:extLst>
                    <a:ext uri="{FF2B5EF4-FFF2-40B4-BE49-F238E27FC236}">
                      <a16:creationId xmlns:a16="http://schemas.microsoft.com/office/drawing/2014/main" id="{3B28E50A-A07E-0D01-FFDD-AD43840F76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9485" y="4194549"/>
                  <a:ext cx="24487" cy="21426"/>
                </a:xfrm>
                <a:custGeom>
                  <a:avLst/>
                  <a:gdLst>
                    <a:gd name="T0" fmla="*/ 4 w 21"/>
                    <a:gd name="T1" fmla="*/ 0 h 19"/>
                    <a:gd name="T2" fmla="*/ 15 w 21"/>
                    <a:gd name="T3" fmla="*/ 19 h 19"/>
                    <a:gd name="T4" fmla="*/ 1 w 21"/>
                    <a:gd name="T5" fmla="*/ 2 h 19"/>
                    <a:gd name="T6" fmla="*/ 0 w 21"/>
                    <a:gd name="T7" fmla="*/ 2 h 19"/>
                    <a:gd name="T8" fmla="*/ 4 w 21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9">
                      <a:moveTo>
                        <a:pt x="4" y="0"/>
                      </a:moveTo>
                      <a:cubicBezTo>
                        <a:pt x="9" y="3"/>
                        <a:pt x="21" y="19"/>
                        <a:pt x="15" y="19"/>
                      </a:cubicBezTo>
                      <a:cubicBezTo>
                        <a:pt x="12" y="19"/>
                        <a:pt x="2" y="6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5" name="Freeform 65">
                  <a:extLst>
                    <a:ext uri="{FF2B5EF4-FFF2-40B4-BE49-F238E27FC236}">
                      <a16:creationId xmlns:a16="http://schemas.microsoft.com/office/drawing/2014/main" id="{5A8358EE-3117-CE52-1136-8D93B46A7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2252" y="3306903"/>
                  <a:ext cx="56626" cy="76521"/>
                </a:xfrm>
                <a:custGeom>
                  <a:avLst/>
                  <a:gdLst>
                    <a:gd name="T0" fmla="*/ 19 w 50"/>
                    <a:gd name="T1" fmla="*/ 40 h 68"/>
                    <a:gd name="T2" fmla="*/ 22 w 50"/>
                    <a:gd name="T3" fmla="*/ 29 h 68"/>
                    <a:gd name="T4" fmla="*/ 16 w 50"/>
                    <a:gd name="T5" fmla="*/ 18 h 68"/>
                    <a:gd name="T6" fmla="*/ 16 w 50"/>
                    <a:gd name="T7" fmla="*/ 25 h 68"/>
                    <a:gd name="T8" fmla="*/ 7 w 50"/>
                    <a:gd name="T9" fmla="*/ 29 h 68"/>
                    <a:gd name="T10" fmla="*/ 0 w 50"/>
                    <a:gd name="T11" fmla="*/ 20 h 68"/>
                    <a:gd name="T12" fmla="*/ 23 w 50"/>
                    <a:gd name="T13" fmla="*/ 0 h 68"/>
                    <a:gd name="T14" fmla="*/ 43 w 50"/>
                    <a:gd name="T15" fmla="*/ 6 h 68"/>
                    <a:gd name="T16" fmla="*/ 44 w 50"/>
                    <a:gd name="T17" fmla="*/ 14 h 68"/>
                    <a:gd name="T18" fmla="*/ 50 w 50"/>
                    <a:gd name="T19" fmla="*/ 21 h 68"/>
                    <a:gd name="T20" fmla="*/ 50 w 50"/>
                    <a:gd name="T21" fmla="*/ 29 h 68"/>
                    <a:gd name="T22" fmla="*/ 44 w 50"/>
                    <a:gd name="T23" fmla="*/ 29 h 68"/>
                    <a:gd name="T24" fmla="*/ 25 w 50"/>
                    <a:gd name="T25" fmla="*/ 68 h 68"/>
                    <a:gd name="T26" fmla="*/ 22 w 50"/>
                    <a:gd name="T27" fmla="*/ 60 h 68"/>
                    <a:gd name="T28" fmla="*/ 22 w 50"/>
                    <a:gd name="T29" fmla="*/ 65 h 68"/>
                    <a:gd name="T30" fmla="*/ 12 w 50"/>
                    <a:gd name="T31" fmla="*/ 53 h 68"/>
                    <a:gd name="T32" fmla="*/ 19 w 50"/>
                    <a:gd name="T33" fmla="*/ 4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0" h="68">
                      <a:moveTo>
                        <a:pt x="19" y="40"/>
                      </a:moveTo>
                      <a:cubicBezTo>
                        <a:pt x="22" y="29"/>
                        <a:pt x="22" y="29"/>
                        <a:pt x="22" y="29"/>
                      </a:cubicBezTo>
                      <a:cubicBezTo>
                        <a:pt x="18" y="27"/>
                        <a:pt x="17" y="22"/>
                        <a:pt x="16" y="18"/>
                      </a:cubicBezTo>
                      <a:cubicBezTo>
                        <a:pt x="16" y="21"/>
                        <a:pt x="15" y="23"/>
                        <a:pt x="16" y="25"/>
                      </a:cubicBezTo>
                      <a:cubicBezTo>
                        <a:pt x="13" y="25"/>
                        <a:pt x="10" y="29"/>
                        <a:pt x="7" y="29"/>
                      </a:cubicBezTo>
                      <a:cubicBezTo>
                        <a:pt x="4" y="29"/>
                        <a:pt x="0" y="24"/>
                        <a:pt x="0" y="20"/>
                      </a:cubicBezTo>
                      <a:cubicBezTo>
                        <a:pt x="0" y="15"/>
                        <a:pt x="21" y="0"/>
                        <a:pt x="23" y="0"/>
                      </a:cubicBezTo>
                      <a:cubicBezTo>
                        <a:pt x="29" y="0"/>
                        <a:pt x="34" y="6"/>
                        <a:pt x="43" y="6"/>
                      </a:cubicBezTo>
                      <a:cubicBezTo>
                        <a:pt x="43" y="9"/>
                        <a:pt x="41" y="14"/>
                        <a:pt x="44" y="14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49" y="26"/>
                        <a:pt x="50" y="29"/>
                      </a:cubicBezTo>
                      <a:cubicBezTo>
                        <a:pt x="48" y="29"/>
                        <a:pt x="46" y="30"/>
                        <a:pt x="44" y="29"/>
                      </a:cubicBezTo>
                      <a:cubicBezTo>
                        <a:pt x="41" y="43"/>
                        <a:pt x="35" y="68"/>
                        <a:pt x="25" y="68"/>
                      </a:cubicBezTo>
                      <a:cubicBezTo>
                        <a:pt x="22" y="68"/>
                        <a:pt x="22" y="63"/>
                        <a:pt x="22" y="60"/>
                      </a:cubicBezTo>
                      <a:cubicBezTo>
                        <a:pt x="22" y="65"/>
                        <a:pt x="22" y="65"/>
                        <a:pt x="22" y="65"/>
                      </a:cubicBezTo>
                      <a:cubicBezTo>
                        <a:pt x="16" y="65"/>
                        <a:pt x="12" y="56"/>
                        <a:pt x="12" y="53"/>
                      </a:cubicBezTo>
                      <a:cubicBezTo>
                        <a:pt x="12" y="51"/>
                        <a:pt x="19" y="40"/>
                        <a:pt x="19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6" name="Freeform 66">
                  <a:extLst>
                    <a:ext uri="{FF2B5EF4-FFF2-40B4-BE49-F238E27FC236}">
                      <a16:creationId xmlns:a16="http://schemas.microsoft.com/office/drawing/2014/main" id="{21312EEE-148A-13CA-E2BD-026C3A602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9591" y="3288538"/>
                  <a:ext cx="64278" cy="47443"/>
                </a:xfrm>
                <a:custGeom>
                  <a:avLst/>
                  <a:gdLst>
                    <a:gd name="T0" fmla="*/ 40 w 57"/>
                    <a:gd name="T1" fmla="*/ 28 h 42"/>
                    <a:gd name="T2" fmla="*/ 29 w 57"/>
                    <a:gd name="T3" fmla="*/ 22 h 42"/>
                    <a:gd name="T4" fmla="*/ 10 w 57"/>
                    <a:gd name="T5" fmla="*/ 42 h 42"/>
                    <a:gd name="T6" fmla="*/ 6 w 57"/>
                    <a:gd name="T7" fmla="*/ 30 h 42"/>
                    <a:gd name="T8" fmla="*/ 0 w 57"/>
                    <a:gd name="T9" fmla="*/ 22 h 42"/>
                    <a:gd name="T10" fmla="*/ 14 w 57"/>
                    <a:gd name="T11" fmla="*/ 10 h 42"/>
                    <a:gd name="T12" fmla="*/ 40 w 57"/>
                    <a:gd name="T13" fmla="*/ 0 h 42"/>
                    <a:gd name="T14" fmla="*/ 40 w 57"/>
                    <a:gd name="T15" fmla="*/ 2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7" h="42">
                      <a:moveTo>
                        <a:pt x="40" y="28"/>
                      </a:moveTo>
                      <a:cubicBezTo>
                        <a:pt x="34" y="28"/>
                        <a:pt x="31" y="23"/>
                        <a:pt x="29" y="22"/>
                      </a:cubicBezTo>
                      <a:cubicBezTo>
                        <a:pt x="22" y="30"/>
                        <a:pt x="20" y="42"/>
                        <a:pt x="10" y="42"/>
                      </a:cubicBezTo>
                      <a:cubicBezTo>
                        <a:pt x="7" y="42"/>
                        <a:pt x="5" y="34"/>
                        <a:pt x="6" y="30"/>
                      </a:cubicBezTo>
                      <a:cubicBezTo>
                        <a:pt x="1" y="27"/>
                        <a:pt x="0" y="26"/>
                        <a:pt x="0" y="22"/>
                      </a:cubicBezTo>
                      <a:cubicBezTo>
                        <a:pt x="0" y="22"/>
                        <a:pt x="14" y="10"/>
                        <a:pt x="14" y="10"/>
                      </a:cubicBezTo>
                      <a:cubicBezTo>
                        <a:pt x="27" y="14"/>
                        <a:pt x="29" y="0"/>
                        <a:pt x="40" y="0"/>
                      </a:cubicBezTo>
                      <a:cubicBezTo>
                        <a:pt x="57" y="0"/>
                        <a:pt x="48" y="28"/>
                        <a:pt x="40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7" name="Freeform 67">
                  <a:extLst>
                    <a:ext uri="{FF2B5EF4-FFF2-40B4-BE49-F238E27FC236}">
                      <a16:creationId xmlns:a16="http://schemas.microsoft.com/office/drawing/2014/main" id="{6BA3A178-29BF-EECC-9D88-64195ECB3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4391" y="3080400"/>
                  <a:ext cx="275479" cy="235685"/>
                </a:xfrm>
                <a:custGeom>
                  <a:avLst/>
                  <a:gdLst>
                    <a:gd name="T0" fmla="*/ 94 w 241"/>
                    <a:gd name="T1" fmla="*/ 199 h 207"/>
                    <a:gd name="T2" fmla="*/ 94 w 241"/>
                    <a:gd name="T3" fmla="*/ 192 h 207"/>
                    <a:gd name="T4" fmla="*/ 97 w 241"/>
                    <a:gd name="T5" fmla="*/ 179 h 207"/>
                    <a:gd name="T6" fmla="*/ 74 w 241"/>
                    <a:gd name="T7" fmla="*/ 172 h 207"/>
                    <a:gd name="T8" fmla="*/ 66 w 241"/>
                    <a:gd name="T9" fmla="*/ 178 h 207"/>
                    <a:gd name="T10" fmla="*/ 50 w 241"/>
                    <a:gd name="T11" fmla="*/ 181 h 207"/>
                    <a:gd name="T12" fmla="*/ 10 w 241"/>
                    <a:gd name="T13" fmla="*/ 192 h 207"/>
                    <a:gd name="T14" fmla="*/ 0 w 241"/>
                    <a:gd name="T15" fmla="*/ 189 h 207"/>
                    <a:gd name="T16" fmla="*/ 10 w 241"/>
                    <a:gd name="T17" fmla="*/ 183 h 207"/>
                    <a:gd name="T18" fmla="*/ 52 w 241"/>
                    <a:gd name="T19" fmla="*/ 152 h 207"/>
                    <a:gd name="T20" fmla="*/ 99 w 241"/>
                    <a:gd name="T21" fmla="*/ 152 h 207"/>
                    <a:gd name="T22" fmla="*/ 123 w 241"/>
                    <a:gd name="T23" fmla="*/ 127 h 207"/>
                    <a:gd name="T24" fmla="*/ 136 w 241"/>
                    <a:gd name="T25" fmla="*/ 107 h 207"/>
                    <a:gd name="T26" fmla="*/ 132 w 241"/>
                    <a:gd name="T27" fmla="*/ 116 h 207"/>
                    <a:gd name="T28" fmla="*/ 136 w 241"/>
                    <a:gd name="T29" fmla="*/ 120 h 207"/>
                    <a:gd name="T30" fmla="*/ 158 w 241"/>
                    <a:gd name="T31" fmla="*/ 109 h 207"/>
                    <a:gd name="T32" fmla="*/ 200 w 241"/>
                    <a:gd name="T33" fmla="*/ 45 h 207"/>
                    <a:gd name="T34" fmla="*/ 197 w 241"/>
                    <a:gd name="T35" fmla="*/ 35 h 207"/>
                    <a:gd name="T36" fmla="*/ 214 w 241"/>
                    <a:gd name="T37" fmla="*/ 6 h 207"/>
                    <a:gd name="T38" fmla="*/ 224 w 241"/>
                    <a:gd name="T39" fmla="*/ 8 h 207"/>
                    <a:gd name="T40" fmla="*/ 222 w 241"/>
                    <a:gd name="T41" fmla="*/ 7 h 207"/>
                    <a:gd name="T42" fmla="*/ 220 w 241"/>
                    <a:gd name="T43" fmla="*/ 0 h 207"/>
                    <a:gd name="T44" fmla="*/ 229 w 241"/>
                    <a:gd name="T45" fmla="*/ 4 h 207"/>
                    <a:gd name="T46" fmla="*/ 231 w 241"/>
                    <a:gd name="T47" fmla="*/ 20 h 207"/>
                    <a:gd name="T48" fmla="*/ 241 w 241"/>
                    <a:gd name="T49" fmla="*/ 48 h 207"/>
                    <a:gd name="T50" fmla="*/ 231 w 241"/>
                    <a:gd name="T51" fmla="*/ 72 h 207"/>
                    <a:gd name="T52" fmla="*/ 231 w 241"/>
                    <a:gd name="T53" fmla="*/ 77 h 207"/>
                    <a:gd name="T54" fmla="*/ 224 w 241"/>
                    <a:gd name="T55" fmla="*/ 79 h 207"/>
                    <a:gd name="T56" fmla="*/ 219 w 241"/>
                    <a:gd name="T57" fmla="*/ 115 h 207"/>
                    <a:gd name="T58" fmla="*/ 210 w 241"/>
                    <a:gd name="T59" fmla="*/ 137 h 207"/>
                    <a:gd name="T60" fmla="*/ 214 w 241"/>
                    <a:gd name="T61" fmla="*/ 152 h 207"/>
                    <a:gd name="T62" fmla="*/ 196 w 241"/>
                    <a:gd name="T63" fmla="*/ 168 h 207"/>
                    <a:gd name="T64" fmla="*/ 197 w 241"/>
                    <a:gd name="T65" fmla="*/ 155 h 207"/>
                    <a:gd name="T66" fmla="*/ 176 w 241"/>
                    <a:gd name="T67" fmla="*/ 174 h 207"/>
                    <a:gd name="T68" fmla="*/ 172 w 241"/>
                    <a:gd name="T69" fmla="*/ 170 h 207"/>
                    <a:gd name="T70" fmla="*/ 165 w 241"/>
                    <a:gd name="T71" fmla="*/ 170 h 207"/>
                    <a:gd name="T72" fmla="*/ 150 w 241"/>
                    <a:gd name="T73" fmla="*/ 180 h 207"/>
                    <a:gd name="T74" fmla="*/ 128 w 241"/>
                    <a:gd name="T75" fmla="*/ 166 h 207"/>
                    <a:gd name="T76" fmla="*/ 123 w 241"/>
                    <a:gd name="T77" fmla="*/ 173 h 207"/>
                    <a:gd name="T78" fmla="*/ 131 w 241"/>
                    <a:gd name="T79" fmla="*/ 185 h 207"/>
                    <a:gd name="T80" fmla="*/ 123 w 241"/>
                    <a:gd name="T81" fmla="*/ 186 h 207"/>
                    <a:gd name="T82" fmla="*/ 105 w 241"/>
                    <a:gd name="T83" fmla="*/ 207 h 207"/>
                    <a:gd name="T84" fmla="*/ 94 w 241"/>
                    <a:gd name="T85" fmla="*/ 19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1" h="207">
                      <a:moveTo>
                        <a:pt x="94" y="199"/>
                      </a:moveTo>
                      <a:cubicBezTo>
                        <a:pt x="92" y="199"/>
                        <a:pt x="94" y="195"/>
                        <a:pt x="94" y="192"/>
                      </a:cubicBezTo>
                      <a:cubicBezTo>
                        <a:pt x="94" y="188"/>
                        <a:pt x="97" y="182"/>
                        <a:pt x="97" y="179"/>
                      </a:cubicBezTo>
                      <a:cubicBezTo>
                        <a:pt x="88" y="177"/>
                        <a:pt x="83" y="172"/>
                        <a:pt x="74" y="172"/>
                      </a:cubicBezTo>
                      <a:cubicBezTo>
                        <a:pt x="69" y="172"/>
                        <a:pt x="69" y="177"/>
                        <a:pt x="66" y="178"/>
                      </a:cubicBezTo>
                      <a:cubicBezTo>
                        <a:pt x="60" y="181"/>
                        <a:pt x="56" y="177"/>
                        <a:pt x="50" y="181"/>
                      </a:cubicBezTo>
                      <a:cubicBezTo>
                        <a:pt x="40" y="185"/>
                        <a:pt x="26" y="192"/>
                        <a:pt x="10" y="192"/>
                      </a:cubicBezTo>
                      <a:cubicBezTo>
                        <a:pt x="5" y="192"/>
                        <a:pt x="0" y="192"/>
                        <a:pt x="0" y="189"/>
                      </a:cubicBezTo>
                      <a:cubicBezTo>
                        <a:pt x="0" y="186"/>
                        <a:pt x="7" y="184"/>
                        <a:pt x="10" y="183"/>
                      </a:cubicBezTo>
                      <a:cubicBezTo>
                        <a:pt x="26" y="172"/>
                        <a:pt x="32" y="152"/>
                        <a:pt x="52" y="152"/>
                      </a:cubicBezTo>
                      <a:cubicBezTo>
                        <a:pt x="75" y="152"/>
                        <a:pt x="82" y="152"/>
                        <a:pt x="99" y="152"/>
                      </a:cubicBezTo>
                      <a:cubicBezTo>
                        <a:pt x="112" y="152"/>
                        <a:pt x="116" y="127"/>
                        <a:pt x="123" y="127"/>
                      </a:cubicBezTo>
                      <a:cubicBezTo>
                        <a:pt x="124" y="127"/>
                        <a:pt x="134" y="108"/>
                        <a:pt x="136" y="107"/>
                      </a:cubicBezTo>
                      <a:cubicBezTo>
                        <a:pt x="134" y="110"/>
                        <a:pt x="132" y="113"/>
                        <a:pt x="132" y="116"/>
                      </a:cubicBezTo>
                      <a:cubicBezTo>
                        <a:pt x="132" y="118"/>
                        <a:pt x="135" y="120"/>
                        <a:pt x="136" y="120"/>
                      </a:cubicBezTo>
                      <a:cubicBezTo>
                        <a:pt x="147" y="120"/>
                        <a:pt x="149" y="112"/>
                        <a:pt x="158" y="109"/>
                      </a:cubicBezTo>
                      <a:cubicBezTo>
                        <a:pt x="174" y="103"/>
                        <a:pt x="200" y="70"/>
                        <a:pt x="200" y="45"/>
                      </a:cubicBezTo>
                      <a:cubicBezTo>
                        <a:pt x="200" y="39"/>
                        <a:pt x="197" y="39"/>
                        <a:pt x="197" y="35"/>
                      </a:cubicBezTo>
                      <a:cubicBezTo>
                        <a:pt x="197" y="26"/>
                        <a:pt x="204" y="6"/>
                        <a:pt x="214" y="6"/>
                      </a:cubicBezTo>
                      <a:cubicBezTo>
                        <a:pt x="216" y="6"/>
                        <a:pt x="215" y="16"/>
                        <a:pt x="224" y="8"/>
                      </a:cubicBezTo>
                      <a:cubicBezTo>
                        <a:pt x="223" y="8"/>
                        <a:pt x="222" y="7"/>
                        <a:pt x="222" y="7"/>
                      </a:cubicBezTo>
                      <a:cubicBezTo>
                        <a:pt x="219" y="7"/>
                        <a:pt x="218" y="0"/>
                        <a:pt x="220" y="0"/>
                      </a:cubicBezTo>
                      <a:cubicBezTo>
                        <a:pt x="225" y="0"/>
                        <a:pt x="228" y="2"/>
                        <a:pt x="229" y="4"/>
                      </a:cubicBezTo>
                      <a:cubicBezTo>
                        <a:pt x="232" y="10"/>
                        <a:pt x="231" y="14"/>
                        <a:pt x="231" y="20"/>
                      </a:cubicBezTo>
                      <a:cubicBezTo>
                        <a:pt x="231" y="31"/>
                        <a:pt x="241" y="37"/>
                        <a:pt x="241" y="48"/>
                      </a:cubicBezTo>
                      <a:cubicBezTo>
                        <a:pt x="241" y="61"/>
                        <a:pt x="231" y="62"/>
                        <a:pt x="231" y="72"/>
                      </a:cubicBezTo>
                      <a:cubicBezTo>
                        <a:pt x="231" y="74"/>
                        <a:pt x="231" y="76"/>
                        <a:pt x="231" y="77"/>
                      </a:cubicBezTo>
                      <a:cubicBezTo>
                        <a:pt x="228" y="80"/>
                        <a:pt x="226" y="78"/>
                        <a:pt x="224" y="79"/>
                      </a:cubicBezTo>
                      <a:cubicBezTo>
                        <a:pt x="216" y="81"/>
                        <a:pt x="219" y="106"/>
                        <a:pt x="219" y="115"/>
                      </a:cubicBezTo>
                      <a:cubicBezTo>
                        <a:pt x="219" y="122"/>
                        <a:pt x="210" y="126"/>
                        <a:pt x="210" y="137"/>
                      </a:cubicBezTo>
                      <a:cubicBezTo>
                        <a:pt x="210" y="144"/>
                        <a:pt x="213" y="147"/>
                        <a:pt x="214" y="152"/>
                      </a:cubicBezTo>
                      <a:cubicBezTo>
                        <a:pt x="205" y="157"/>
                        <a:pt x="205" y="165"/>
                        <a:pt x="196" y="168"/>
                      </a:cubicBezTo>
                      <a:cubicBezTo>
                        <a:pt x="193" y="161"/>
                        <a:pt x="196" y="161"/>
                        <a:pt x="197" y="155"/>
                      </a:cubicBezTo>
                      <a:cubicBezTo>
                        <a:pt x="186" y="162"/>
                        <a:pt x="179" y="163"/>
                        <a:pt x="176" y="174"/>
                      </a:cubicBezTo>
                      <a:cubicBezTo>
                        <a:pt x="175" y="174"/>
                        <a:pt x="172" y="172"/>
                        <a:pt x="172" y="170"/>
                      </a:cubicBezTo>
                      <a:cubicBezTo>
                        <a:pt x="165" y="170"/>
                        <a:pt x="165" y="170"/>
                        <a:pt x="165" y="170"/>
                      </a:cubicBezTo>
                      <a:cubicBezTo>
                        <a:pt x="160" y="175"/>
                        <a:pt x="156" y="180"/>
                        <a:pt x="150" y="180"/>
                      </a:cubicBezTo>
                      <a:cubicBezTo>
                        <a:pt x="134" y="180"/>
                        <a:pt x="135" y="166"/>
                        <a:pt x="128" y="166"/>
                      </a:cubicBezTo>
                      <a:cubicBezTo>
                        <a:pt x="126" y="166"/>
                        <a:pt x="123" y="170"/>
                        <a:pt x="123" y="173"/>
                      </a:cubicBezTo>
                      <a:cubicBezTo>
                        <a:pt x="123" y="176"/>
                        <a:pt x="130" y="185"/>
                        <a:pt x="131" y="185"/>
                      </a:cubicBezTo>
                      <a:cubicBezTo>
                        <a:pt x="129" y="186"/>
                        <a:pt x="126" y="186"/>
                        <a:pt x="123" y="186"/>
                      </a:cubicBezTo>
                      <a:cubicBezTo>
                        <a:pt x="118" y="186"/>
                        <a:pt x="109" y="199"/>
                        <a:pt x="105" y="207"/>
                      </a:cubicBezTo>
                      <a:cubicBezTo>
                        <a:pt x="99" y="205"/>
                        <a:pt x="100" y="199"/>
                        <a:pt x="94" y="19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8" name="Freeform 68">
                  <a:extLst>
                    <a:ext uri="{FF2B5EF4-FFF2-40B4-BE49-F238E27FC236}">
                      <a16:creationId xmlns:a16="http://schemas.microsoft.com/office/drawing/2014/main" id="{9905597C-78F7-E829-5BE5-964C8712A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66305" y="2948783"/>
                  <a:ext cx="142331" cy="127025"/>
                </a:xfrm>
                <a:custGeom>
                  <a:avLst/>
                  <a:gdLst>
                    <a:gd name="T0" fmla="*/ 18 w 124"/>
                    <a:gd name="T1" fmla="*/ 60 h 110"/>
                    <a:gd name="T2" fmla="*/ 25 w 124"/>
                    <a:gd name="T3" fmla="*/ 60 h 110"/>
                    <a:gd name="T4" fmla="*/ 43 w 124"/>
                    <a:gd name="T5" fmla="*/ 19 h 110"/>
                    <a:gd name="T6" fmla="*/ 40 w 124"/>
                    <a:gd name="T7" fmla="*/ 11 h 110"/>
                    <a:gd name="T8" fmla="*/ 44 w 124"/>
                    <a:gd name="T9" fmla="*/ 0 h 110"/>
                    <a:gd name="T10" fmla="*/ 103 w 124"/>
                    <a:gd name="T11" fmla="*/ 40 h 110"/>
                    <a:gd name="T12" fmla="*/ 119 w 124"/>
                    <a:gd name="T13" fmla="*/ 39 h 110"/>
                    <a:gd name="T14" fmla="*/ 114 w 124"/>
                    <a:gd name="T15" fmla="*/ 48 h 110"/>
                    <a:gd name="T16" fmla="*/ 124 w 124"/>
                    <a:gd name="T17" fmla="*/ 58 h 110"/>
                    <a:gd name="T18" fmla="*/ 100 w 124"/>
                    <a:gd name="T19" fmla="*/ 66 h 110"/>
                    <a:gd name="T20" fmla="*/ 73 w 124"/>
                    <a:gd name="T21" fmla="*/ 93 h 110"/>
                    <a:gd name="T22" fmla="*/ 40 w 124"/>
                    <a:gd name="T23" fmla="*/ 75 h 110"/>
                    <a:gd name="T24" fmla="*/ 35 w 124"/>
                    <a:gd name="T25" fmla="*/ 82 h 110"/>
                    <a:gd name="T26" fmla="*/ 12 w 124"/>
                    <a:gd name="T27" fmla="*/ 87 h 110"/>
                    <a:gd name="T28" fmla="*/ 27 w 124"/>
                    <a:gd name="T29" fmla="*/ 98 h 110"/>
                    <a:gd name="T30" fmla="*/ 8 w 124"/>
                    <a:gd name="T31" fmla="*/ 110 h 110"/>
                    <a:gd name="T32" fmla="*/ 4 w 124"/>
                    <a:gd name="T33" fmla="*/ 110 h 110"/>
                    <a:gd name="T34" fmla="*/ 4 w 124"/>
                    <a:gd name="T35" fmla="*/ 92 h 110"/>
                    <a:gd name="T36" fmla="*/ 0 w 124"/>
                    <a:gd name="T37" fmla="*/ 84 h 110"/>
                    <a:gd name="T38" fmla="*/ 14 w 124"/>
                    <a:gd name="T39" fmla="*/ 64 h 110"/>
                    <a:gd name="T40" fmla="*/ 14 w 124"/>
                    <a:gd name="T41" fmla="*/ 58 h 110"/>
                    <a:gd name="T42" fmla="*/ 19 w 124"/>
                    <a:gd name="T43" fmla="*/ 62 h 110"/>
                    <a:gd name="T44" fmla="*/ 18 w 124"/>
                    <a:gd name="T45" fmla="*/ 6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4" h="110">
                      <a:moveTo>
                        <a:pt x="18" y="60"/>
                      </a:moveTo>
                      <a:cubicBezTo>
                        <a:pt x="20" y="61"/>
                        <a:pt x="23" y="60"/>
                        <a:pt x="25" y="60"/>
                      </a:cubicBezTo>
                      <a:cubicBezTo>
                        <a:pt x="38" y="60"/>
                        <a:pt x="43" y="29"/>
                        <a:pt x="43" y="19"/>
                      </a:cubicBezTo>
                      <a:cubicBezTo>
                        <a:pt x="43" y="15"/>
                        <a:pt x="40" y="14"/>
                        <a:pt x="40" y="11"/>
                      </a:cubicBezTo>
                      <a:cubicBezTo>
                        <a:pt x="40" y="5"/>
                        <a:pt x="43" y="3"/>
                        <a:pt x="44" y="0"/>
                      </a:cubicBezTo>
                      <a:cubicBezTo>
                        <a:pt x="65" y="15"/>
                        <a:pt x="74" y="40"/>
                        <a:pt x="103" y="40"/>
                      </a:cubicBezTo>
                      <a:cubicBezTo>
                        <a:pt x="109" y="40"/>
                        <a:pt x="114" y="35"/>
                        <a:pt x="119" y="39"/>
                      </a:cubicBezTo>
                      <a:cubicBezTo>
                        <a:pt x="118" y="43"/>
                        <a:pt x="114" y="44"/>
                        <a:pt x="114" y="48"/>
                      </a:cubicBezTo>
                      <a:cubicBezTo>
                        <a:pt x="114" y="53"/>
                        <a:pt x="121" y="58"/>
                        <a:pt x="124" y="58"/>
                      </a:cubicBezTo>
                      <a:cubicBezTo>
                        <a:pt x="117" y="63"/>
                        <a:pt x="112" y="66"/>
                        <a:pt x="100" y="66"/>
                      </a:cubicBezTo>
                      <a:cubicBezTo>
                        <a:pt x="84" y="66"/>
                        <a:pt x="79" y="84"/>
                        <a:pt x="73" y="93"/>
                      </a:cubicBezTo>
                      <a:cubicBezTo>
                        <a:pt x="61" y="85"/>
                        <a:pt x="53" y="84"/>
                        <a:pt x="40" y="75"/>
                      </a:cubicBezTo>
                      <a:cubicBezTo>
                        <a:pt x="38" y="76"/>
                        <a:pt x="35" y="79"/>
                        <a:pt x="35" y="82"/>
                      </a:cubicBezTo>
                      <a:cubicBezTo>
                        <a:pt x="25" y="82"/>
                        <a:pt x="12" y="74"/>
                        <a:pt x="12" y="87"/>
                      </a:cubicBezTo>
                      <a:cubicBezTo>
                        <a:pt x="12" y="95"/>
                        <a:pt x="24" y="95"/>
                        <a:pt x="27" y="98"/>
                      </a:cubicBezTo>
                      <a:cubicBezTo>
                        <a:pt x="21" y="107"/>
                        <a:pt x="15" y="104"/>
                        <a:pt x="8" y="110"/>
                      </a:cubicBezTo>
                      <a:cubicBezTo>
                        <a:pt x="4" y="110"/>
                        <a:pt x="4" y="110"/>
                        <a:pt x="4" y="110"/>
                      </a:cubicBezTo>
                      <a:cubicBezTo>
                        <a:pt x="4" y="105"/>
                        <a:pt x="4" y="93"/>
                        <a:pt x="4" y="92"/>
                      </a:cubicBezTo>
                      <a:cubicBezTo>
                        <a:pt x="4" y="89"/>
                        <a:pt x="0" y="87"/>
                        <a:pt x="0" y="84"/>
                      </a:cubicBezTo>
                      <a:cubicBezTo>
                        <a:pt x="0" y="75"/>
                        <a:pt x="12" y="70"/>
                        <a:pt x="14" y="64"/>
                      </a:cubicBezTo>
                      <a:cubicBezTo>
                        <a:pt x="14" y="58"/>
                        <a:pt x="14" y="58"/>
                        <a:pt x="14" y="58"/>
                      </a:cubicBezTo>
                      <a:cubicBezTo>
                        <a:pt x="15" y="59"/>
                        <a:pt x="17" y="60"/>
                        <a:pt x="19" y="62"/>
                      </a:cubicBezTo>
                      <a:lnTo>
                        <a:pt x="18" y="6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9" name="Freeform 69">
                  <a:extLst>
                    <a:ext uri="{FF2B5EF4-FFF2-40B4-BE49-F238E27FC236}">
                      <a16:creationId xmlns:a16="http://schemas.microsoft.com/office/drawing/2014/main" id="{DEE23CE5-C273-A6A1-5F06-F0BB8999F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5575" y="2980922"/>
                  <a:ext cx="22957" cy="22956"/>
                </a:xfrm>
                <a:custGeom>
                  <a:avLst/>
                  <a:gdLst>
                    <a:gd name="T0" fmla="*/ 17 w 21"/>
                    <a:gd name="T1" fmla="*/ 0 h 20"/>
                    <a:gd name="T2" fmla="*/ 21 w 21"/>
                    <a:gd name="T3" fmla="*/ 4 h 20"/>
                    <a:gd name="T4" fmla="*/ 2 w 21"/>
                    <a:gd name="T5" fmla="*/ 20 h 20"/>
                    <a:gd name="T6" fmla="*/ 2 w 21"/>
                    <a:gd name="T7" fmla="*/ 13 h 20"/>
                    <a:gd name="T8" fmla="*/ 19 w 21"/>
                    <a:gd name="T9" fmla="*/ 1 h 20"/>
                    <a:gd name="T10" fmla="*/ 17 w 21"/>
                    <a:gd name="T1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0">
                      <a:moveTo>
                        <a:pt x="17" y="0"/>
                      </a:move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18" y="8"/>
                        <a:pt x="9" y="20"/>
                        <a:pt x="2" y="20"/>
                      </a:cubicBezTo>
                      <a:cubicBezTo>
                        <a:pt x="0" y="20"/>
                        <a:pt x="0" y="16"/>
                        <a:pt x="2" y="13"/>
                      </a:cubicBezTo>
                      <a:cubicBezTo>
                        <a:pt x="5" y="8"/>
                        <a:pt x="13" y="1"/>
                        <a:pt x="19" y="1"/>
                      </a:cubicBez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80" name="Freeform 70">
                  <a:extLst>
                    <a:ext uri="{FF2B5EF4-FFF2-40B4-BE49-F238E27FC236}">
                      <a16:creationId xmlns:a16="http://schemas.microsoft.com/office/drawing/2014/main" id="{FA74CC0F-8FB3-5170-F2F8-7B6A92DCE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3019" y="2948783"/>
                  <a:ext cx="33670" cy="22956"/>
                </a:xfrm>
                <a:custGeom>
                  <a:avLst/>
                  <a:gdLst>
                    <a:gd name="T0" fmla="*/ 29 w 29"/>
                    <a:gd name="T1" fmla="*/ 5 h 21"/>
                    <a:gd name="T2" fmla="*/ 1 w 29"/>
                    <a:gd name="T3" fmla="*/ 21 h 21"/>
                    <a:gd name="T4" fmla="*/ 1 w 29"/>
                    <a:gd name="T5" fmla="*/ 17 h 21"/>
                    <a:gd name="T6" fmla="*/ 17 w 29"/>
                    <a:gd name="T7" fmla="*/ 0 h 21"/>
                    <a:gd name="T8" fmla="*/ 29 w 29"/>
                    <a:gd name="T9" fmla="*/ 0 h 21"/>
                    <a:gd name="T10" fmla="*/ 29 w 29"/>
                    <a:gd name="T1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1">
                      <a:moveTo>
                        <a:pt x="29" y="5"/>
                      </a:moveTo>
                      <a:cubicBezTo>
                        <a:pt x="11" y="5"/>
                        <a:pt x="11" y="21"/>
                        <a:pt x="1" y="21"/>
                      </a:cubicBezTo>
                      <a:cubicBezTo>
                        <a:pt x="0" y="21"/>
                        <a:pt x="1" y="18"/>
                        <a:pt x="1" y="17"/>
                      </a:cubicBezTo>
                      <a:cubicBezTo>
                        <a:pt x="1" y="17"/>
                        <a:pt x="8" y="0"/>
                        <a:pt x="17" y="0"/>
                      </a:cubicBezTo>
                      <a:cubicBezTo>
                        <a:pt x="22" y="0"/>
                        <a:pt x="26" y="1"/>
                        <a:pt x="29" y="0"/>
                      </a:cubicBezTo>
                      <a:lnTo>
                        <a:pt x="29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81" name="Freeform 71">
                  <a:extLst>
                    <a:ext uri="{FF2B5EF4-FFF2-40B4-BE49-F238E27FC236}">
                      <a16:creationId xmlns:a16="http://schemas.microsoft.com/office/drawing/2014/main" id="{95E0CE6B-D4F8-0C89-56B2-7A7ECF55A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11175" y="2921236"/>
                  <a:ext cx="16835" cy="18365"/>
                </a:xfrm>
                <a:custGeom>
                  <a:avLst/>
                  <a:gdLst>
                    <a:gd name="T0" fmla="*/ 2 w 15"/>
                    <a:gd name="T1" fmla="*/ 11 h 16"/>
                    <a:gd name="T2" fmla="*/ 3 w 15"/>
                    <a:gd name="T3" fmla="*/ 5 h 16"/>
                    <a:gd name="T4" fmla="*/ 15 w 15"/>
                    <a:gd name="T5" fmla="*/ 0 h 16"/>
                    <a:gd name="T6" fmla="*/ 2 w 15"/>
                    <a:gd name="T7" fmla="*/ 16 h 16"/>
                    <a:gd name="T8" fmla="*/ 2 w 15"/>
                    <a:gd name="T9" fmla="*/ 1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6">
                      <a:moveTo>
                        <a:pt x="2" y="11"/>
                      </a:moveTo>
                      <a:cubicBezTo>
                        <a:pt x="4" y="11"/>
                        <a:pt x="2" y="7"/>
                        <a:pt x="3" y="5"/>
                      </a:cubicBezTo>
                      <a:cubicBezTo>
                        <a:pt x="4" y="0"/>
                        <a:pt x="13" y="0"/>
                        <a:pt x="15" y="0"/>
                      </a:cubicBezTo>
                      <a:cubicBezTo>
                        <a:pt x="14" y="5"/>
                        <a:pt x="8" y="16"/>
                        <a:pt x="2" y="16"/>
                      </a:cubicBezTo>
                      <a:cubicBezTo>
                        <a:pt x="0" y="16"/>
                        <a:pt x="0" y="11"/>
                        <a:pt x="2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82" name="Freeform 72">
                  <a:extLst>
                    <a:ext uri="{FF2B5EF4-FFF2-40B4-BE49-F238E27FC236}">
                      <a16:creationId xmlns:a16="http://schemas.microsoft.com/office/drawing/2014/main" id="{E1C125D8-A5E7-C242-30D9-3D1FB2646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0688" y="2644229"/>
                  <a:ext cx="70400" cy="284659"/>
                </a:xfrm>
                <a:custGeom>
                  <a:avLst/>
                  <a:gdLst>
                    <a:gd name="T0" fmla="*/ 45 w 61"/>
                    <a:gd name="T1" fmla="*/ 152 h 249"/>
                    <a:gd name="T2" fmla="*/ 23 w 61"/>
                    <a:gd name="T3" fmla="*/ 198 h 249"/>
                    <a:gd name="T4" fmla="*/ 45 w 61"/>
                    <a:gd name="T5" fmla="*/ 239 h 249"/>
                    <a:gd name="T6" fmla="*/ 42 w 61"/>
                    <a:gd name="T7" fmla="*/ 240 h 249"/>
                    <a:gd name="T8" fmla="*/ 35 w 61"/>
                    <a:gd name="T9" fmla="*/ 232 h 249"/>
                    <a:gd name="T10" fmla="*/ 27 w 61"/>
                    <a:gd name="T11" fmla="*/ 232 h 249"/>
                    <a:gd name="T12" fmla="*/ 9 w 61"/>
                    <a:gd name="T13" fmla="*/ 249 h 249"/>
                    <a:gd name="T14" fmla="*/ 9 w 61"/>
                    <a:gd name="T15" fmla="*/ 226 h 249"/>
                    <a:gd name="T16" fmla="*/ 12 w 61"/>
                    <a:gd name="T17" fmla="*/ 190 h 249"/>
                    <a:gd name="T18" fmla="*/ 7 w 61"/>
                    <a:gd name="T19" fmla="*/ 168 h 249"/>
                    <a:gd name="T20" fmla="*/ 11 w 61"/>
                    <a:gd name="T21" fmla="*/ 143 h 249"/>
                    <a:gd name="T22" fmla="*/ 11 w 61"/>
                    <a:gd name="T23" fmla="*/ 96 h 249"/>
                    <a:gd name="T24" fmla="*/ 0 w 61"/>
                    <a:gd name="T25" fmla="*/ 68 h 249"/>
                    <a:gd name="T26" fmla="*/ 16 w 61"/>
                    <a:gd name="T27" fmla="*/ 27 h 249"/>
                    <a:gd name="T28" fmla="*/ 19 w 61"/>
                    <a:gd name="T29" fmla="*/ 17 h 249"/>
                    <a:gd name="T30" fmla="*/ 19 w 61"/>
                    <a:gd name="T31" fmla="*/ 0 h 249"/>
                    <a:gd name="T32" fmla="*/ 24 w 61"/>
                    <a:gd name="T33" fmla="*/ 0 h 249"/>
                    <a:gd name="T34" fmla="*/ 33 w 61"/>
                    <a:gd name="T35" fmla="*/ 37 h 249"/>
                    <a:gd name="T36" fmla="*/ 35 w 61"/>
                    <a:gd name="T37" fmla="*/ 67 h 249"/>
                    <a:gd name="T38" fmla="*/ 35 w 61"/>
                    <a:gd name="T39" fmla="*/ 86 h 249"/>
                    <a:gd name="T40" fmla="*/ 41 w 61"/>
                    <a:gd name="T41" fmla="*/ 108 h 249"/>
                    <a:gd name="T42" fmla="*/ 61 w 61"/>
                    <a:gd name="T43" fmla="*/ 163 h 249"/>
                    <a:gd name="T44" fmla="*/ 45 w 61"/>
                    <a:gd name="T45" fmla="*/ 152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1" h="249">
                      <a:moveTo>
                        <a:pt x="45" y="152"/>
                      </a:moveTo>
                      <a:cubicBezTo>
                        <a:pt x="25" y="152"/>
                        <a:pt x="23" y="178"/>
                        <a:pt x="23" y="198"/>
                      </a:cubicBezTo>
                      <a:cubicBezTo>
                        <a:pt x="23" y="217"/>
                        <a:pt x="38" y="225"/>
                        <a:pt x="45" y="239"/>
                      </a:cubicBezTo>
                      <a:cubicBezTo>
                        <a:pt x="45" y="239"/>
                        <a:pt x="43" y="240"/>
                        <a:pt x="42" y="240"/>
                      </a:cubicBezTo>
                      <a:cubicBezTo>
                        <a:pt x="39" y="240"/>
                        <a:pt x="35" y="235"/>
                        <a:pt x="35" y="232"/>
                      </a:cubicBezTo>
                      <a:cubicBezTo>
                        <a:pt x="32" y="232"/>
                        <a:pt x="29" y="232"/>
                        <a:pt x="27" y="232"/>
                      </a:cubicBezTo>
                      <a:cubicBezTo>
                        <a:pt x="18" y="232"/>
                        <a:pt x="18" y="249"/>
                        <a:pt x="9" y="249"/>
                      </a:cubicBezTo>
                      <a:cubicBezTo>
                        <a:pt x="7" y="249"/>
                        <a:pt x="9" y="230"/>
                        <a:pt x="9" y="226"/>
                      </a:cubicBezTo>
                      <a:cubicBezTo>
                        <a:pt x="9" y="212"/>
                        <a:pt x="12" y="202"/>
                        <a:pt x="12" y="190"/>
                      </a:cubicBezTo>
                      <a:cubicBezTo>
                        <a:pt x="12" y="179"/>
                        <a:pt x="7" y="178"/>
                        <a:pt x="7" y="168"/>
                      </a:cubicBezTo>
                      <a:cubicBezTo>
                        <a:pt x="7" y="156"/>
                        <a:pt x="11" y="153"/>
                        <a:pt x="11" y="143"/>
                      </a:cubicBezTo>
                      <a:cubicBezTo>
                        <a:pt x="11" y="123"/>
                        <a:pt x="11" y="116"/>
                        <a:pt x="11" y="96"/>
                      </a:cubicBezTo>
                      <a:cubicBezTo>
                        <a:pt x="11" y="85"/>
                        <a:pt x="0" y="80"/>
                        <a:pt x="0" y="68"/>
                      </a:cubicBezTo>
                      <a:cubicBezTo>
                        <a:pt x="0" y="51"/>
                        <a:pt x="4" y="30"/>
                        <a:pt x="16" y="27"/>
                      </a:cubicBezTo>
                      <a:cubicBezTo>
                        <a:pt x="16" y="23"/>
                        <a:pt x="19" y="21"/>
                        <a:pt x="19" y="17"/>
                      </a:cubicBezTo>
                      <a:cubicBezTo>
                        <a:pt x="19" y="9"/>
                        <a:pt x="19" y="7"/>
                        <a:pt x="19" y="0"/>
                      </a:cubicBezTo>
                      <a:cubicBezTo>
                        <a:pt x="20" y="0"/>
                        <a:pt x="23" y="0"/>
                        <a:pt x="24" y="0"/>
                      </a:cubicBezTo>
                      <a:cubicBezTo>
                        <a:pt x="24" y="16"/>
                        <a:pt x="30" y="27"/>
                        <a:pt x="33" y="37"/>
                      </a:cubicBezTo>
                      <a:cubicBezTo>
                        <a:pt x="36" y="48"/>
                        <a:pt x="30" y="56"/>
                        <a:pt x="35" y="67"/>
                      </a:cubicBezTo>
                      <a:cubicBezTo>
                        <a:pt x="35" y="86"/>
                        <a:pt x="35" y="86"/>
                        <a:pt x="35" y="86"/>
                      </a:cubicBezTo>
                      <a:cubicBezTo>
                        <a:pt x="34" y="94"/>
                        <a:pt x="39" y="103"/>
                        <a:pt x="41" y="108"/>
                      </a:cubicBezTo>
                      <a:cubicBezTo>
                        <a:pt x="47" y="127"/>
                        <a:pt x="57" y="143"/>
                        <a:pt x="61" y="163"/>
                      </a:cubicBezTo>
                      <a:cubicBezTo>
                        <a:pt x="57" y="157"/>
                        <a:pt x="52" y="152"/>
                        <a:pt x="45" y="1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83" name="Freeform 73">
                  <a:extLst>
                    <a:ext uri="{FF2B5EF4-FFF2-40B4-BE49-F238E27FC236}">
                      <a16:creationId xmlns:a16="http://schemas.microsoft.com/office/drawing/2014/main" id="{EEBC96B5-0B2C-95A1-2890-7D6E3C38B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0838" y="1655574"/>
                  <a:ext cx="433114" cy="335163"/>
                </a:xfrm>
                <a:custGeom>
                  <a:avLst/>
                  <a:gdLst>
                    <a:gd name="T0" fmla="*/ 131 w 379"/>
                    <a:gd name="T1" fmla="*/ 290 h 292"/>
                    <a:gd name="T2" fmla="*/ 87 w 379"/>
                    <a:gd name="T3" fmla="*/ 236 h 292"/>
                    <a:gd name="T4" fmla="*/ 178 w 379"/>
                    <a:gd name="T5" fmla="*/ 121 h 292"/>
                    <a:gd name="T6" fmla="*/ 215 w 379"/>
                    <a:gd name="T7" fmla="*/ 99 h 292"/>
                    <a:gd name="T8" fmla="*/ 231 w 379"/>
                    <a:gd name="T9" fmla="*/ 81 h 292"/>
                    <a:gd name="T10" fmla="*/ 302 w 379"/>
                    <a:gd name="T11" fmla="*/ 61 h 292"/>
                    <a:gd name="T12" fmla="*/ 379 w 379"/>
                    <a:gd name="T13" fmla="*/ 20 h 292"/>
                    <a:gd name="T14" fmla="*/ 349 w 379"/>
                    <a:gd name="T15" fmla="*/ 0 h 292"/>
                    <a:gd name="T16" fmla="*/ 235 w 379"/>
                    <a:gd name="T17" fmla="*/ 45 h 292"/>
                    <a:gd name="T18" fmla="*/ 212 w 379"/>
                    <a:gd name="T19" fmla="*/ 36 h 292"/>
                    <a:gd name="T20" fmla="*/ 188 w 379"/>
                    <a:gd name="T21" fmla="*/ 45 h 292"/>
                    <a:gd name="T22" fmla="*/ 120 w 379"/>
                    <a:gd name="T23" fmla="*/ 83 h 292"/>
                    <a:gd name="T24" fmla="*/ 90 w 379"/>
                    <a:gd name="T25" fmla="*/ 89 h 292"/>
                    <a:gd name="T26" fmla="*/ 82 w 379"/>
                    <a:gd name="T27" fmla="*/ 97 h 292"/>
                    <a:gd name="T28" fmla="*/ 87 w 379"/>
                    <a:gd name="T29" fmla="*/ 111 h 292"/>
                    <a:gd name="T30" fmla="*/ 48 w 379"/>
                    <a:gd name="T31" fmla="*/ 159 h 292"/>
                    <a:gd name="T32" fmla="*/ 59 w 379"/>
                    <a:gd name="T33" fmla="*/ 176 h 292"/>
                    <a:gd name="T34" fmla="*/ 23 w 379"/>
                    <a:gd name="T35" fmla="*/ 199 h 292"/>
                    <a:gd name="T36" fmla="*/ 23 w 379"/>
                    <a:gd name="T37" fmla="*/ 211 h 292"/>
                    <a:gd name="T38" fmla="*/ 0 w 379"/>
                    <a:gd name="T39" fmla="*/ 242 h 292"/>
                    <a:gd name="T40" fmla="*/ 14 w 379"/>
                    <a:gd name="T41" fmla="*/ 258 h 292"/>
                    <a:gd name="T42" fmla="*/ 37 w 379"/>
                    <a:gd name="T43" fmla="*/ 258 h 292"/>
                    <a:gd name="T44" fmla="*/ 48 w 379"/>
                    <a:gd name="T45" fmla="*/ 286 h 292"/>
                    <a:gd name="T46" fmla="*/ 67 w 379"/>
                    <a:gd name="T47" fmla="*/ 286 h 292"/>
                    <a:gd name="T48" fmla="*/ 72 w 379"/>
                    <a:gd name="T49" fmla="*/ 292 h 292"/>
                    <a:gd name="T50" fmla="*/ 131 w 379"/>
                    <a:gd name="T51" fmla="*/ 292 h 292"/>
                    <a:gd name="T52" fmla="*/ 124 w 379"/>
                    <a:gd name="T53" fmla="*/ 282 h 292"/>
                    <a:gd name="T54" fmla="*/ 131 w 379"/>
                    <a:gd name="T55" fmla="*/ 29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79" h="292">
                      <a:moveTo>
                        <a:pt x="131" y="290"/>
                      </a:moveTo>
                      <a:cubicBezTo>
                        <a:pt x="115" y="273"/>
                        <a:pt x="87" y="266"/>
                        <a:pt x="87" y="236"/>
                      </a:cubicBezTo>
                      <a:cubicBezTo>
                        <a:pt x="87" y="185"/>
                        <a:pt x="140" y="132"/>
                        <a:pt x="178" y="121"/>
                      </a:cubicBezTo>
                      <a:cubicBezTo>
                        <a:pt x="192" y="117"/>
                        <a:pt x="196" y="99"/>
                        <a:pt x="215" y="99"/>
                      </a:cubicBezTo>
                      <a:cubicBezTo>
                        <a:pt x="224" y="99"/>
                        <a:pt x="227" y="83"/>
                        <a:pt x="231" y="81"/>
                      </a:cubicBezTo>
                      <a:cubicBezTo>
                        <a:pt x="256" y="68"/>
                        <a:pt x="275" y="75"/>
                        <a:pt x="302" y="61"/>
                      </a:cubicBezTo>
                      <a:cubicBezTo>
                        <a:pt x="321" y="52"/>
                        <a:pt x="379" y="47"/>
                        <a:pt x="379" y="20"/>
                      </a:cubicBezTo>
                      <a:cubicBezTo>
                        <a:pt x="379" y="11"/>
                        <a:pt x="358" y="0"/>
                        <a:pt x="349" y="0"/>
                      </a:cubicBezTo>
                      <a:cubicBezTo>
                        <a:pt x="311" y="0"/>
                        <a:pt x="275" y="45"/>
                        <a:pt x="235" y="45"/>
                      </a:cubicBezTo>
                      <a:cubicBezTo>
                        <a:pt x="226" y="45"/>
                        <a:pt x="222" y="36"/>
                        <a:pt x="212" y="36"/>
                      </a:cubicBezTo>
                      <a:cubicBezTo>
                        <a:pt x="198" y="36"/>
                        <a:pt x="198" y="45"/>
                        <a:pt x="188" y="45"/>
                      </a:cubicBezTo>
                      <a:cubicBezTo>
                        <a:pt x="160" y="45"/>
                        <a:pt x="139" y="83"/>
                        <a:pt x="120" y="83"/>
                      </a:cubicBezTo>
                      <a:cubicBezTo>
                        <a:pt x="109" y="83"/>
                        <a:pt x="101" y="89"/>
                        <a:pt x="90" y="89"/>
                      </a:cubicBezTo>
                      <a:cubicBezTo>
                        <a:pt x="84" y="89"/>
                        <a:pt x="82" y="94"/>
                        <a:pt x="82" y="97"/>
                      </a:cubicBezTo>
                      <a:cubicBezTo>
                        <a:pt x="82" y="102"/>
                        <a:pt x="87" y="105"/>
                        <a:pt x="87" y="111"/>
                      </a:cubicBezTo>
                      <a:cubicBezTo>
                        <a:pt x="87" y="134"/>
                        <a:pt x="48" y="145"/>
                        <a:pt x="48" y="159"/>
                      </a:cubicBezTo>
                      <a:cubicBezTo>
                        <a:pt x="48" y="165"/>
                        <a:pt x="59" y="167"/>
                        <a:pt x="59" y="176"/>
                      </a:cubicBezTo>
                      <a:cubicBezTo>
                        <a:pt x="47" y="180"/>
                        <a:pt x="23" y="185"/>
                        <a:pt x="23" y="199"/>
                      </a:cubicBezTo>
                      <a:cubicBezTo>
                        <a:pt x="23" y="207"/>
                        <a:pt x="23" y="211"/>
                        <a:pt x="23" y="211"/>
                      </a:cubicBezTo>
                      <a:cubicBezTo>
                        <a:pt x="23" y="225"/>
                        <a:pt x="0" y="223"/>
                        <a:pt x="0" y="242"/>
                      </a:cubicBezTo>
                      <a:cubicBezTo>
                        <a:pt x="0" y="252"/>
                        <a:pt x="14" y="258"/>
                        <a:pt x="14" y="258"/>
                      </a:cubicBezTo>
                      <a:cubicBezTo>
                        <a:pt x="14" y="258"/>
                        <a:pt x="34" y="257"/>
                        <a:pt x="37" y="258"/>
                      </a:cubicBezTo>
                      <a:cubicBezTo>
                        <a:pt x="50" y="262"/>
                        <a:pt x="43" y="275"/>
                        <a:pt x="48" y="286"/>
                      </a:cubicBezTo>
                      <a:cubicBezTo>
                        <a:pt x="50" y="290"/>
                        <a:pt x="62" y="286"/>
                        <a:pt x="67" y="286"/>
                      </a:cubicBezTo>
                      <a:cubicBezTo>
                        <a:pt x="69" y="286"/>
                        <a:pt x="71" y="291"/>
                        <a:pt x="72" y="292"/>
                      </a:cubicBezTo>
                      <a:cubicBezTo>
                        <a:pt x="131" y="292"/>
                        <a:pt x="131" y="292"/>
                        <a:pt x="131" y="292"/>
                      </a:cubicBezTo>
                      <a:cubicBezTo>
                        <a:pt x="129" y="287"/>
                        <a:pt x="126" y="284"/>
                        <a:pt x="124" y="282"/>
                      </a:cubicBezTo>
                      <a:lnTo>
                        <a:pt x="131" y="2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88" name="Freeform 78">
                  <a:extLst>
                    <a:ext uri="{FF2B5EF4-FFF2-40B4-BE49-F238E27FC236}">
                      <a16:creationId xmlns:a16="http://schemas.microsoft.com/office/drawing/2014/main" id="{13035FC8-1E9E-4A83-31FC-4FC194FDD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9769" y="1931051"/>
                  <a:ext cx="87235" cy="38261"/>
                </a:xfrm>
                <a:custGeom>
                  <a:avLst/>
                  <a:gdLst>
                    <a:gd name="T0" fmla="*/ 8 w 76"/>
                    <a:gd name="T1" fmla="*/ 34 h 34"/>
                    <a:gd name="T2" fmla="*/ 0 w 76"/>
                    <a:gd name="T3" fmla="*/ 26 h 34"/>
                    <a:gd name="T4" fmla="*/ 36 w 76"/>
                    <a:gd name="T5" fmla="*/ 0 h 34"/>
                    <a:gd name="T6" fmla="*/ 76 w 76"/>
                    <a:gd name="T7" fmla="*/ 20 h 34"/>
                    <a:gd name="T8" fmla="*/ 8 w 76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34">
                      <a:moveTo>
                        <a:pt x="8" y="34"/>
                      </a:moveTo>
                      <a:cubicBezTo>
                        <a:pt x="3" y="34"/>
                        <a:pt x="0" y="30"/>
                        <a:pt x="0" y="26"/>
                      </a:cubicBezTo>
                      <a:cubicBezTo>
                        <a:pt x="0" y="14"/>
                        <a:pt x="23" y="0"/>
                        <a:pt x="36" y="0"/>
                      </a:cubicBezTo>
                      <a:cubicBezTo>
                        <a:pt x="47" y="0"/>
                        <a:pt x="76" y="8"/>
                        <a:pt x="76" y="20"/>
                      </a:cubicBezTo>
                      <a:cubicBezTo>
                        <a:pt x="76" y="30"/>
                        <a:pt x="16" y="34"/>
                        <a:pt x="8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89" name="Freeform 79">
                  <a:extLst>
                    <a:ext uri="{FF2B5EF4-FFF2-40B4-BE49-F238E27FC236}">
                      <a16:creationId xmlns:a16="http://schemas.microsoft.com/office/drawing/2014/main" id="{E92BCD6B-FBF7-017D-E1E5-DC79F66EA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8064" y="2006042"/>
                  <a:ext cx="33670" cy="21426"/>
                </a:xfrm>
                <a:custGeom>
                  <a:avLst/>
                  <a:gdLst>
                    <a:gd name="T0" fmla="*/ 22 w 30"/>
                    <a:gd name="T1" fmla="*/ 18 h 18"/>
                    <a:gd name="T2" fmla="*/ 30 w 30"/>
                    <a:gd name="T3" fmla="*/ 10 h 18"/>
                    <a:gd name="T4" fmla="*/ 25 w 30"/>
                    <a:gd name="T5" fmla="*/ 0 h 18"/>
                    <a:gd name="T6" fmla="*/ 0 w 30"/>
                    <a:gd name="T7" fmla="*/ 0 h 18"/>
                    <a:gd name="T8" fmla="*/ 22 w 30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8">
                      <a:moveTo>
                        <a:pt x="22" y="18"/>
                      </a:moveTo>
                      <a:cubicBezTo>
                        <a:pt x="26" y="18"/>
                        <a:pt x="30" y="14"/>
                        <a:pt x="30" y="10"/>
                      </a:cubicBezTo>
                      <a:cubicBezTo>
                        <a:pt x="30" y="5"/>
                        <a:pt x="26" y="3"/>
                        <a:pt x="2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0"/>
                        <a:pt x="12" y="18"/>
                        <a:pt x="22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0" name="Freeform 80">
                  <a:extLst>
                    <a:ext uri="{FF2B5EF4-FFF2-40B4-BE49-F238E27FC236}">
                      <a16:creationId xmlns:a16="http://schemas.microsoft.com/office/drawing/2014/main" id="{C8FAD21B-2355-181B-8510-8C8B78A49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1522" y="1716791"/>
                  <a:ext cx="15304" cy="21426"/>
                </a:xfrm>
                <a:custGeom>
                  <a:avLst/>
                  <a:gdLst>
                    <a:gd name="T0" fmla="*/ 14 w 14"/>
                    <a:gd name="T1" fmla="*/ 8 h 19"/>
                    <a:gd name="T2" fmla="*/ 6 w 14"/>
                    <a:gd name="T3" fmla="*/ 0 h 19"/>
                    <a:gd name="T4" fmla="*/ 0 w 14"/>
                    <a:gd name="T5" fmla="*/ 12 h 19"/>
                    <a:gd name="T6" fmla="*/ 6 w 14"/>
                    <a:gd name="T7" fmla="*/ 19 h 19"/>
                    <a:gd name="T8" fmla="*/ 14 w 14"/>
                    <a:gd name="T9" fmla="*/ 7 h 19"/>
                    <a:gd name="T10" fmla="*/ 12 w 14"/>
                    <a:gd name="T11" fmla="*/ 7 h 19"/>
                    <a:gd name="T12" fmla="*/ 14 w 14"/>
                    <a:gd name="T13" fmla="*/ 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9">
                      <a:moveTo>
                        <a:pt x="14" y="8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4"/>
                        <a:pt x="0" y="7"/>
                        <a:pt x="0" y="12"/>
                      </a:cubicBezTo>
                      <a:cubicBezTo>
                        <a:pt x="0" y="17"/>
                        <a:pt x="3" y="19"/>
                        <a:pt x="6" y="19"/>
                      </a:cubicBezTo>
                      <a:cubicBezTo>
                        <a:pt x="13" y="19"/>
                        <a:pt x="13" y="11"/>
                        <a:pt x="14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lnTo>
                        <a:pt x="1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1" name="Freeform 81">
                  <a:extLst>
                    <a:ext uri="{FF2B5EF4-FFF2-40B4-BE49-F238E27FC236}">
                      <a16:creationId xmlns:a16="http://schemas.microsoft.com/office/drawing/2014/main" id="{86815A68-759A-1CB3-551D-9585B350C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9955" y="1782600"/>
                  <a:ext cx="39791" cy="26017"/>
                </a:xfrm>
                <a:custGeom>
                  <a:avLst/>
                  <a:gdLst>
                    <a:gd name="T0" fmla="*/ 34 w 34"/>
                    <a:gd name="T1" fmla="*/ 16 h 22"/>
                    <a:gd name="T2" fmla="*/ 16 w 34"/>
                    <a:gd name="T3" fmla="*/ 22 h 22"/>
                    <a:gd name="T4" fmla="*/ 0 w 34"/>
                    <a:gd name="T5" fmla="*/ 12 h 22"/>
                    <a:gd name="T6" fmla="*/ 16 w 34"/>
                    <a:gd name="T7" fmla="*/ 0 h 22"/>
                    <a:gd name="T8" fmla="*/ 34 w 34"/>
                    <a:gd name="T9" fmla="*/ 12 h 22"/>
                    <a:gd name="T10" fmla="*/ 28 w 34"/>
                    <a:gd name="T11" fmla="*/ 22 h 22"/>
                    <a:gd name="T12" fmla="*/ 34 w 34"/>
                    <a:gd name="T13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22">
                      <a:moveTo>
                        <a:pt x="34" y="16"/>
                      </a:moveTo>
                      <a:cubicBezTo>
                        <a:pt x="28" y="19"/>
                        <a:pt x="23" y="22"/>
                        <a:pt x="16" y="22"/>
                      </a:cubicBezTo>
                      <a:cubicBezTo>
                        <a:pt x="8" y="22"/>
                        <a:pt x="0" y="19"/>
                        <a:pt x="0" y="12"/>
                      </a:cubicBezTo>
                      <a:cubicBezTo>
                        <a:pt x="0" y="4"/>
                        <a:pt x="9" y="0"/>
                        <a:pt x="16" y="0"/>
                      </a:cubicBezTo>
                      <a:cubicBezTo>
                        <a:pt x="27" y="0"/>
                        <a:pt x="34" y="3"/>
                        <a:pt x="34" y="12"/>
                      </a:cubicBezTo>
                      <a:cubicBezTo>
                        <a:pt x="34" y="17"/>
                        <a:pt x="30" y="19"/>
                        <a:pt x="28" y="22"/>
                      </a:cubicBezTo>
                      <a:lnTo>
                        <a:pt x="34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2" name="Freeform 82">
                  <a:extLst>
                    <a:ext uri="{FF2B5EF4-FFF2-40B4-BE49-F238E27FC236}">
                      <a16:creationId xmlns:a16="http://schemas.microsoft.com/office/drawing/2014/main" id="{E724DA1A-E406-C250-CFEA-8BA30FC9A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3867" y="1519367"/>
                  <a:ext cx="149983" cy="88765"/>
                </a:xfrm>
                <a:custGeom>
                  <a:avLst/>
                  <a:gdLst>
                    <a:gd name="T0" fmla="*/ 12 w 131"/>
                    <a:gd name="T1" fmla="*/ 77 h 77"/>
                    <a:gd name="T2" fmla="*/ 0 w 131"/>
                    <a:gd name="T3" fmla="*/ 65 h 77"/>
                    <a:gd name="T4" fmla="*/ 14 w 131"/>
                    <a:gd name="T5" fmla="*/ 47 h 77"/>
                    <a:gd name="T6" fmla="*/ 68 w 131"/>
                    <a:gd name="T7" fmla="*/ 0 h 77"/>
                    <a:gd name="T8" fmla="*/ 78 w 131"/>
                    <a:gd name="T9" fmla="*/ 0 h 77"/>
                    <a:gd name="T10" fmla="*/ 76 w 131"/>
                    <a:gd name="T11" fmla="*/ 17 h 77"/>
                    <a:gd name="T12" fmla="*/ 90 w 131"/>
                    <a:gd name="T13" fmla="*/ 9 h 77"/>
                    <a:gd name="T14" fmla="*/ 131 w 131"/>
                    <a:gd name="T15" fmla="*/ 41 h 77"/>
                    <a:gd name="T16" fmla="*/ 78 w 131"/>
                    <a:gd name="T17" fmla="*/ 61 h 77"/>
                    <a:gd name="T18" fmla="*/ 52 w 131"/>
                    <a:gd name="T19" fmla="*/ 65 h 77"/>
                    <a:gd name="T20" fmla="*/ 12 w 131"/>
                    <a:gd name="T21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" h="77">
                      <a:moveTo>
                        <a:pt x="12" y="77"/>
                      </a:moveTo>
                      <a:cubicBezTo>
                        <a:pt x="2" y="77"/>
                        <a:pt x="0" y="73"/>
                        <a:pt x="0" y="65"/>
                      </a:cubicBezTo>
                      <a:cubicBezTo>
                        <a:pt x="0" y="52"/>
                        <a:pt x="9" y="52"/>
                        <a:pt x="14" y="47"/>
                      </a:cubicBezTo>
                      <a:cubicBezTo>
                        <a:pt x="31" y="29"/>
                        <a:pt x="38" y="0"/>
                        <a:pt x="68" y="0"/>
                      </a:cubicBezTo>
                      <a:cubicBezTo>
                        <a:pt x="75" y="0"/>
                        <a:pt x="75" y="0"/>
                        <a:pt x="78" y="0"/>
                      </a:cubicBezTo>
                      <a:cubicBezTo>
                        <a:pt x="78" y="11"/>
                        <a:pt x="82" y="11"/>
                        <a:pt x="76" y="17"/>
                      </a:cubicBezTo>
                      <a:cubicBezTo>
                        <a:pt x="81" y="16"/>
                        <a:pt x="84" y="9"/>
                        <a:pt x="90" y="9"/>
                      </a:cubicBezTo>
                      <a:cubicBezTo>
                        <a:pt x="100" y="9"/>
                        <a:pt x="131" y="30"/>
                        <a:pt x="131" y="41"/>
                      </a:cubicBezTo>
                      <a:cubicBezTo>
                        <a:pt x="131" y="60"/>
                        <a:pt x="92" y="63"/>
                        <a:pt x="78" y="61"/>
                      </a:cubicBezTo>
                      <a:cubicBezTo>
                        <a:pt x="75" y="61"/>
                        <a:pt x="52" y="65"/>
                        <a:pt x="52" y="65"/>
                      </a:cubicBezTo>
                      <a:lnTo>
                        <a:pt x="12" y="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3" name="Freeform 83">
                  <a:extLst>
                    <a:ext uri="{FF2B5EF4-FFF2-40B4-BE49-F238E27FC236}">
                      <a16:creationId xmlns:a16="http://schemas.microsoft.com/office/drawing/2014/main" id="{2E21A671-D60F-594C-BBA4-5FB6EBB11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4197" y="1476515"/>
                  <a:ext cx="58157" cy="30608"/>
                </a:xfrm>
                <a:custGeom>
                  <a:avLst/>
                  <a:gdLst>
                    <a:gd name="T0" fmla="*/ 20 w 51"/>
                    <a:gd name="T1" fmla="*/ 0 h 27"/>
                    <a:gd name="T2" fmla="*/ 51 w 51"/>
                    <a:gd name="T3" fmla="*/ 11 h 27"/>
                    <a:gd name="T4" fmla="*/ 15 w 51"/>
                    <a:gd name="T5" fmla="*/ 27 h 27"/>
                    <a:gd name="T6" fmla="*/ 0 w 51"/>
                    <a:gd name="T7" fmla="*/ 8 h 27"/>
                    <a:gd name="T8" fmla="*/ 20 w 51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7">
                      <a:moveTo>
                        <a:pt x="20" y="0"/>
                      </a:moveTo>
                      <a:cubicBezTo>
                        <a:pt x="24" y="0"/>
                        <a:pt x="45" y="10"/>
                        <a:pt x="51" y="11"/>
                      </a:cubicBezTo>
                      <a:cubicBezTo>
                        <a:pt x="49" y="26"/>
                        <a:pt x="24" y="27"/>
                        <a:pt x="15" y="27"/>
                      </a:cubicBezTo>
                      <a:cubicBezTo>
                        <a:pt x="11" y="27"/>
                        <a:pt x="0" y="15"/>
                        <a:pt x="0" y="8"/>
                      </a:cubicBezTo>
                      <a:cubicBezTo>
                        <a:pt x="0" y="0"/>
                        <a:pt x="16" y="0"/>
                        <a:pt x="2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4" name="Freeform 84">
                  <a:extLst>
                    <a:ext uri="{FF2B5EF4-FFF2-40B4-BE49-F238E27FC236}">
                      <a16:creationId xmlns:a16="http://schemas.microsoft.com/office/drawing/2014/main" id="{010E875A-EF0A-98F3-FBD3-997065F38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4093" y="1407646"/>
                  <a:ext cx="205079" cy="153042"/>
                </a:xfrm>
                <a:custGeom>
                  <a:avLst/>
                  <a:gdLst>
                    <a:gd name="T0" fmla="*/ 170 w 180"/>
                    <a:gd name="T1" fmla="*/ 122 h 133"/>
                    <a:gd name="T2" fmla="*/ 155 w 180"/>
                    <a:gd name="T3" fmla="*/ 133 h 133"/>
                    <a:gd name="T4" fmla="*/ 70 w 180"/>
                    <a:gd name="T5" fmla="*/ 119 h 133"/>
                    <a:gd name="T6" fmla="*/ 30 w 180"/>
                    <a:gd name="T7" fmla="*/ 91 h 133"/>
                    <a:gd name="T8" fmla="*/ 87 w 180"/>
                    <a:gd name="T9" fmla="*/ 65 h 133"/>
                    <a:gd name="T10" fmla="*/ 55 w 180"/>
                    <a:gd name="T11" fmla="*/ 64 h 133"/>
                    <a:gd name="T12" fmla="*/ 0 w 180"/>
                    <a:gd name="T13" fmla="*/ 47 h 133"/>
                    <a:gd name="T14" fmla="*/ 79 w 180"/>
                    <a:gd name="T15" fmla="*/ 0 h 133"/>
                    <a:gd name="T16" fmla="*/ 125 w 180"/>
                    <a:gd name="T17" fmla="*/ 31 h 133"/>
                    <a:gd name="T18" fmla="*/ 115 w 180"/>
                    <a:gd name="T19" fmla="*/ 32 h 133"/>
                    <a:gd name="T20" fmla="*/ 115 w 180"/>
                    <a:gd name="T21" fmla="*/ 48 h 133"/>
                    <a:gd name="T22" fmla="*/ 101 w 180"/>
                    <a:gd name="T23" fmla="*/ 62 h 133"/>
                    <a:gd name="T24" fmla="*/ 117 w 180"/>
                    <a:gd name="T25" fmla="*/ 62 h 133"/>
                    <a:gd name="T26" fmla="*/ 140 w 180"/>
                    <a:gd name="T27" fmla="*/ 70 h 133"/>
                    <a:gd name="T28" fmla="*/ 155 w 180"/>
                    <a:gd name="T29" fmla="*/ 70 h 133"/>
                    <a:gd name="T30" fmla="*/ 180 w 180"/>
                    <a:gd name="T31" fmla="*/ 86 h 133"/>
                    <a:gd name="T32" fmla="*/ 174 w 180"/>
                    <a:gd name="T33" fmla="*/ 102 h 133"/>
                    <a:gd name="T34" fmla="*/ 159 w 180"/>
                    <a:gd name="T35" fmla="*/ 112 h 133"/>
                    <a:gd name="T36" fmla="*/ 170 w 180"/>
                    <a:gd name="T37" fmla="*/ 12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0" h="133">
                      <a:moveTo>
                        <a:pt x="170" y="122"/>
                      </a:moveTo>
                      <a:cubicBezTo>
                        <a:pt x="170" y="129"/>
                        <a:pt x="162" y="133"/>
                        <a:pt x="155" y="133"/>
                      </a:cubicBezTo>
                      <a:cubicBezTo>
                        <a:pt x="121" y="133"/>
                        <a:pt x="97" y="119"/>
                        <a:pt x="70" y="119"/>
                      </a:cubicBezTo>
                      <a:cubicBezTo>
                        <a:pt x="61" y="119"/>
                        <a:pt x="41" y="97"/>
                        <a:pt x="30" y="91"/>
                      </a:cubicBezTo>
                      <a:cubicBezTo>
                        <a:pt x="55" y="82"/>
                        <a:pt x="62" y="73"/>
                        <a:pt x="87" y="65"/>
                      </a:cubicBezTo>
                      <a:cubicBezTo>
                        <a:pt x="79" y="65"/>
                        <a:pt x="59" y="64"/>
                        <a:pt x="55" y="64"/>
                      </a:cubicBezTo>
                      <a:cubicBezTo>
                        <a:pt x="34" y="64"/>
                        <a:pt x="19" y="57"/>
                        <a:pt x="0" y="47"/>
                      </a:cubicBezTo>
                      <a:cubicBezTo>
                        <a:pt x="31" y="37"/>
                        <a:pt x="43" y="0"/>
                        <a:pt x="79" y="0"/>
                      </a:cubicBezTo>
                      <a:cubicBezTo>
                        <a:pt x="100" y="0"/>
                        <a:pt x="112" y="21"/>
                        <a:pt x="125" y="31"/>
                      </a:cubicBezTo>
                      <a:cubicBezTo>
                        <a:pt x="117" y="34"/>
                        <a:pt x="118" y="33"/>
                        <a:pt x="115" y="32"/>
                      </a:cubicBezTo>
                      <a:cubicBezTo>
                        <a:pt x="116" y="41"/>
                        <a:pt x="115" y="44"/>
                        <a:pt x="115" y="48"/>
                      </a:cubicBezTo>
                      <a:cubicBezTo>
                        <a:pt x="115" y="52"/>
                        <a:pt x="107" y="59"/>
                        <a:pt x="101" y="62"/>
                      </a:cubicBezTo>
                      <a:cubicBezTo>
                        <a:pt x="109" y="60"/>
                        <a:pt x="111" y="62"/>
                        <a:pt x="117" y="62"/>
                      </a:cubicBezTo>
                      <a:cubicBezTo>
                        <a:pt x="126" y="62"/>
                        <a:pt x="131" y="70"/>
                        <a:pt x="140" y="70"/>
                      </a:cubicBezTo>
                      <a:cubicBezTo>
                        <a:pt x="145" y="70"/>
                        <a:pt x="150" y="70"/>
                        <a:pt x="155" y="70"/>
                      </a:cubicBezTo>
                      <a:cubicBezTo>
                        <a:pt x="170" y="70"/>
                        <a:pt x="170" y="75"/>
                        <a:pt x="180" y="86"/>
                      </a:cubicBezTo>
                      <a:cubicBezTo>
                        <a:pt x="172" y="92"/>
                        <a:pt x="174" y="94"/>
                        <a:pt x="174" y="102"/>
                      </a:cubicBezTo>
                      <a:cubicBezTo>
                        <a:pt x="174" y="110"/>
                        <a:pt x="163" y="110"/>
                        <a:pt x="159" y="112"/>
                      </a:cubicBezTo>
                      <a:cubicBezTo>
                        <a:pt x="164" y="114"/>
                        <a:pt x="170" y="116"/>
                        <a:pt x="170" y="1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5" name="Freeform 85">
                  <a:extLst>
                    <a:ext uri="{FF2B5EF4-FFF2-40B4-BE49-F238E27FC236}">
                      <a16:creationId xmlns:a16="http://schemas.microsoft.com/office/drawing/2014/main" id="{85872871-3D50-0887-91B0-3B0B247A6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2858" y="1649453"/>
                  <a:ext cx="26017" cy="18365"/>
                </a:xfrm>
                <a:custGeom>
                  <a:avLst/>
                  <a:gdLst>
                    <a:gd name="T0" fmla="*/ 0 w 22"/>
                    <a:gd name="T1" fmla="*/ 8 h 16"/>
                    <a:gd name="T2" fmla="*/ 11 w 22"/>
                    <a:gd name="T3" fmla="*/ 0 h 16"/>
                    <a:gd name="T4" fmla="*/ 22 w 22"/>
                    <a:gd name="T5" fmla="*/ 0 h 16"/>
                    <a:gd name="T6" fmla="*/ 7 w 22"/>
                    <a:gd name="T7" fmla="*/ 16 h 16"/>
                    <a:gd name="T8" fmla="*/ 0 w 22"/>
                    <a:gd name="T9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6">
                      <a:moveTo>
                        <a:pt x="0" y="8"/>
                      </a:moveTo>
                      <a:cubicBezTo>
                        <a:pt x="4" y="5"/>
                        <a:pt x="8" y="2"/>
                        <a:pt x="11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11"/>
                        <a:pt x="16" y="16"/>
                        <a:pt x="7" y="16"/>
                      </a:cubicBezTo>
                      <a:cubicBezTo>
                        <a:pt x="3" y="16"/>
                        <a:pt x="0" y="11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6" name="Freeform 86">
                  <a:extLst>
                    <a:ext uri="{FF2B5EF4-FFF2-40B4-BE49-F238E27FC236}">
                      <a16:creationId xmlns:a16="http://schemas.microsoft.com/office/drawing/2014/main" id="{A4BA59BA-01EF-B142-95AE-9621BFC69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2771" y="1412237"/>
                  <a:ext cx="33670" cy="12243"/>
                </a:xfrm>
                <a:custGeom>
                  <a:avLst/>
                  <a:gdLst>
                    <a:gd name="T0" fmla="*/ 30 w 30"/>
                    <a:gd name="T1" fmla="*/ 6 h 10"/>
                    <a:gd name="T2" fmla="*/ 0 w 30"/>
                    <a:gd name="T3" fmla="*/ 0 h 10"/>
                    <a:gd name="T4" fmla="*/ 28 w 30"/>
                    <a:gd name="T5" fmla="*/ 0 h 10"/>
                    <a:gd name="T6" fmla="*/ 30 w 30"/>
                    <a:gd name="T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10">
                      <a:moveTo>
                        <a:pt x="30" y="6"/>
                      </a:moveTo>
                      <a:cubicBezTo>
                        <a:pt x="19" y="8"/>
                        <a:pt x="4" y="10"/>
                        <a:pt x="0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7" name="Freeform 87">
                  <a:extLst>
                    <a:ext uri="{FF2B5EF4-FFF2-40B4-BE49-F238E27FC236}">
                      <a16:creationId xmlns:a16="http://schemas.microsoft.com/office/drawing/2014/main" id="{8CD7A35A-AD6B-F474-C3EB-A7552F4BA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1398" y="1588236"/>
                  <a:ext cx="27548" cy="13774"/>
                </a:xfrm>
                <a:custGeom>
                  <a:avLst/>
                  <a:gdLst>
                    <a:gd name="T0" fmla="*/ 25 w 25"/>
                    <a:gd name="T1" fmla="*/ 0 h 12"/>
                    <a:gd name="T2" fmla="*/ 16 w 25"/>
                    <a:gd name="T3" fmla="*/ 12 h 12"/>
                    <a:gd name="T4" fmla="*/ 0 w 25"/>
                    <a:gd name="T5" fmla="*/ 3 h 12"/>
                    <a:gd name="T6" fmla="*/ 25 w 25"/>
                    <a:gd name="T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2">
                      <a:moveTo>
                        <a:pt x="25" y="0"/>
                      </a:moveTo>
                      <a:cubicBezTo>
                        <a:pt x="25" y="6"/>
                        <a:pt x="21" y="12"/>
                        <a:pt x="16" y="12"/>
                      </a:cubicBezTo>
                      <a:cubicBezTo>
                        <a:pt x="6" y="12"/>
                        <a:pt x="3" y="7"/>
                        <a:pt x="0" y="3"/>
                      </a:cubicBezTo>
                      <a:cubicBezTo>
                        <a:pt x="16" y="0"/>
                        <a:pt x="19" y="4"/>
                        <a:pt x="2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8" name="Freeform 88">
                  <a:extLst>
                    <a:ext uri="{FF2B5EF4-FFF2-40B4-BE49-F238E27FC236}">
                      <a16:creationId xmlns:a16="http://schemas.microsoft.com/office/drawing/2014/main" id="{4D2A81F0-5323-F8DC-0073-285015CD6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3307" y="1435193"/>
                  <a:ext cx="174470" cy="55095"/>
                </a:xfrm>
                <a:custGeom>
                  <a:avLst/>
                  <a:gdLst>
                    <a:gd name="T0" fmla="*/ 130 w 153"/>
                    <a:gd name="T1" fmla="*/ 24 h 48"/>
                    <a:gd name="T2" fmla="*/ 98 w 153"/>
                    <a:gd name="T3" fmla="*/ 30 h 48"/>
                    <a:gd name="T4" fmla="*/ 83 w 153"/>
                    <a:gd name="T5" fmla="*/ 47 h 48"/>
                    <a:gd name="T6" fmla="*/ 75 w 153"/>
                    <a:gd name="T7" fmla="*/ 40 h 48"/>
                    <a:gd name="T8" fmla="*/ 75 w 153"/>
                    <a:gd name="T9" fmla="*/ 40 h 48"/>
                    <a:gd name="T10" fmla="*/ 54 w 153"/>
                    <a:gd name="T11" fmla="*/ 30 h 48"/>
                    <a:gd name="T12" fmla="*/ 70 w 153"/>
                    <a:gd name="T13" fmla="*/ 24 h 48"/>
                    <a:gd name="T14" fmla="*/ 56 w 153"/>
                    <a:gd name="T15" fmla="*/ 22 h 48"/>
                    <a:gd name="T16" fmla="*/ 68 w 153"/>
                    <a:gd name="T17" fmla="*/ 15 h 48"/>
                    <a:gd name="T18" fmla="*/ 50 w 153"/>
                    <a:gd name="T19" fmla="*/ 8 h 48"/>
                    <a:gd name="T20" fmla="*/ 16 w 153"/>
                    <a:gd name="T21" fmla="*/ 18 h 48"/>
                    <a:gd name="T22" fmla="*/ 0 w 153"/>
                    <a:gd name="T23" fmla="*/ 15 h 48"/>
                    <a:gd name="T24" fmla="*/ 58 w 153"/>
                    <a:gd name="T25" fmla="*/ 0 h 48"/>
                    <a:gd name="T26" fmla="*/ 102 w 153"/>
                    <a:gd name="T27" fmla="*/ 10 h 48"/>
                    <a:gd name="T28" fmla="*/ 130 w 153"/>
                    <a:gd name="T29" fmla="*/ 0 h 48"/>
                    <a:gd name="T30" fmla="*/ 153 w 153"/>
                    <a:gd name="T31" fmla="*/ 8 h 48"/>
                    <a:gd name="T32" fmla="*/ 132 w 153"/>
                    <a:gd name="T33" fmla="*/ 22 h 48"/>
                    <a:gd name="T34" fmla="*/ 125 w 153"/>
                    <a:gd name="T35" fmla="*/ 22 h 48"/>
                    <a:gd name="T36" fmla="*/ 125 w 153"/>
                    <a:gd name="T37" fmla="*/ 30 h 48"/>
                    <a:gd name="T38" fmla="*/ 130 w 153"/>
                    <a:gd name="T3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3" h="48">
                      <a:moveTo>
                        <a:pt x="130" y="24"/>
                      </a:moveTo>
                      <a:cubicBezTo>
                        <a:pt x="117" y="34"/>
                        <a:pt x="110" y="23"/>
                        <a:pt x="98" y="30"/>
                      </a:cubicBezTo>
                      <a:cubicBezTo>
                        <a:pt x="91" y="34"/>
                        <a:pt x="90" y="48"/>
                        <a:pt x="83" y="47"/>
                      </a:cubicBezTo>
                      <a:cubicBezTo>
                        <a:pt x="79" y="47"/>
                        <a:pt x="77" y="43"/>
                        <a:pt x="75" y="40"/>
                      </a:cubicBezTo>
                      <a:cubicBezTo>
                        <a:pt x="75" y="40"/>
                        <a:pt x="75" y="40"/>
                        <a:pt x="75" y="40"/>
                      </a:cubicBezTo>
                      <a:cubicBezTo>
                        <a:pt x="64" y="40"/>
                        <a:pt x="56" y="37"/>
                        <a:pt x="54" y="30"/>
                      </a:cubicBezTo>
                      <a:cubicBezTo>
                        <a:pt x="60" y="27"/>
                        <a:pt x="64" y="25"/>
                        <a:pt x="70" y="24"/>
                      </a:cubicBezTo>
                      <a:cubicBezTo>
                        <a:pt x="63" y="24"/>
                        <a:pt x="59" y="23"/>
                        <a:pt x="56" y="22"/>
                      </a:cubicBezTo>
                      <a:cubicBezTo>
                        <a:pt x="60" y="20"/>
                        <a:pt x="64" y="18"/>
                        <a:pt x="68" y="15"/>
                      </a:cubicBezTo>
                      <a:cubicBezTo>
                        <a:pt x="61" y="13"/>
                        <a:pt x="57" y="8"/>
                        <a:pt x="50" y="8"/>
                      </a:cubicBezTo>
                      <a:cubicBezTo>
                        <a:pt x="42" y="8"/>
                        <a:pt x="28" y="18"/>
                        <a:pt x="16" y="18"/>
                      </a:cubicBezTo>
                      <a:cubicBezTo>
                        <a:pt x="10" y="18"/>
                        <a:pt x="6" y="16"/>
                        <a:pt x="0" y="15"/>
                      </a:cubicBezTo>
                      <a:cubicBezTo>
                        <a:pt x="6" y="2"/>
                        <a:pt x="42" y="0"/>
                        <a:pt x="58" y="0"/>
                      </a:cubicBezTo>
                      <a:cubicBezTo>
                        <a:pt x="77" y="0"/>
                        <a:pt x="87" y="10"/>
                        <a:pt x="102" y="10"/>
                      </a:cubicBezTo>
                      <a:cubicBezTo>
                        <a:pt x="113" y="10"/>
                        <a:pt x="119" y="0"/>
                        <a:pt x="130" y="0"/>
                      </a:cubicBezTo>
                      <a:cubicBezTo>
                        <a:pt x="139" y="0"/>
                        <a:pt x="148" y="6"/>
                        <a:pt x="153" y="8"/>
                      </a:cubicBezTo>
                      <a:cubicBezTo>
                        <a:pt x="151" y="22"/>
                        <a:pt x="141" y="15"/>
                        <a:pt x="132" y="22"/>
                      </a:cubicBezTo>
                      <a:cubicBezTo>
                        <a:pt x="130" y="23"/>
                        <a:pt x="127" y="23"/>
                        <a:pt x="125" y="22"/>
                      </a:cubicBezTo>
                      <a:cubicBezTo>
                        <a:pt x="125" y="30"/>
                        <a:pt x="125" y="30"/>
                        <a:pt x="125" y="30"/>
                      </a:cubicBezTo>
                      <a:lnTo>
                        <a:pt x="130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9" name="Freeform 89">
                  <a:extLst>
                    <a:ext uri="{FF2B5EF4-FFF2-40B4-BE49-F238E27FC236}">
                      <a16:creationId xmlns:a16="http://schemas.microsoft.com/office/drawing/2014/main" id="{FDB9E56B-8E33-E207-AEC2-A20479CFE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6317" y="1398463"/>
                  <a:ext cx="61218" cy="41321"/>
                </a:xfrm>
                <a:custGeom>
                  <a:avLst/>
                  <a:gdLst>
                    <a:gd name="T0" fmla="*/ 13 w 53"/>
                    <a:gd name="T1" fmla="*/ 36 h 36"/>
                    <a:gd name="T2" fmla="*/ 0 w 53"/>
                    <a:gd name="T3" fmla="*/ 24 h 36"/>
                    <a:gd name="T4" fmla="*/ 43 w 53"/>
                    <a:gd name="T5" fmla="*/ 0 h 36"/>
                    <a:gd name="T6" fmla="*/ 53 w 53"/>
                    <a:gd name="T7" fmla="*/ 25 h 36"/>
                    <a:gd name="T8" fmla="*/ 13 w 53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6">
                      <a:moveTo>
                        <a:pt x="13" y="36"/>
                      </a:moveTo>
                      <a:cubicBezTo>
                        <a:pt x="4" y="36"/>
                        <a:pt x="0" y="32"/>
                        <a:pt x="0" y="24"/>
                      </a:cubicBezTo>
                      <a:cubicBezTo>
                        <a:pt x="0" y="13"/>
                        <a:pt x="31" y="0"/>
                        <a:pt x="43" y="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48" y="29"/>
                        <a:pt x="18" y="36"/>
                        <a:pt x="13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0" name="Freeform 90">
                  <a:extLst>
                    <a:ext uri="{FF2B5EF4-FFF2-40B4-BE49-F238E27FC236}">
                      <a16:creationId xmlns:a16="http://schemas.microsoft.com/office/drawing/2014/main" id="{81373AEB-11CC-2B6D-4830-2D696FC09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6734" y="1426011"/>
                  <a:ext cx="64278" cy="41321"/>
                </a:xfrm>
                <a:custGeom>
                  <a:avLst/>
                  <a:gdLst>
                    <a:gd name="T0" fmla="*/ 57 w 57"/>
                    <a:gd name="T1" fmla="*/ 6 h 36"/>
                    <a:gd name="T2" fmla="*/ 57 w 57"/>
                    <a:gd name="T3" fmla="*/ 18 h 36"/>
                    <a:gd name="T4" fmla="*/ 38 w 57"/>
                    <a:gd name="T5" fmla="*/ 22 h 36"/>
                    <a:gd name="T6" fmla="*/ 41 w 57"/>
                    <a:gd name="T7" fmla="*/ 32 h 36"/>
                    <a:gd name="T8" fmla="*/ 0 w 57"/>
                    <a:gd name="T9" fmla="*/ 32 h 36"/>
                    <a:gd name="T10" fmla="*/ 15 w 57"/>
                    <a:gd name="T11" fmla="*/ 10 h 36"/>
                    <a:gd name="T12" fmla="*/ 15 w 57"/>
                    <a:gd name="T13" fmla="*/ 0 h 36"/>
                    <a:gd name="T14" fmla="*/ 40 w 57"/>
                    <a:gd name="T15" fmla="*/ 0 h 36"/>
                    <a:gd name="T16" fmla="*/ 32 w 57"/>
                    <a:gd name="T17" fmla="*/ 6 h 36"/>
                    <a:gd name="T18" fmla="*/ 57 w 57"/>
                    <a:gd name="T1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7" h="36">
                      <a:moveTo>
                        <a:pt x="57" y="6"/>
                      </a:moveTo>
                      <a:cubicBezTo>
                        <a:pt x="57" y="13"/>
                        <a:pt x="57" y="15"/>
                        <a:pt x="57" y="18"/>
                      </a:cubicBezTo>
                      <a:cubicBezTo>
                        <a:pt x="52" y="25"/>
                        <a:pt x="44" y="22"/>
                        <a:pt x="38" y="22"/>
                      </a:cubicBezTo>
                      <a:cubicBezTo>
                        <a:pt x="41" y="32"/>
                        <a:pt x="41" y="32"/>
                        <a:pt x="41" y="32"/>
                      </a:cubicBezTo>
                      <a:cubicBezTo>
                        <a:pt x="37" y="34"/>
                        <a:pt x="0" y="36"/>
                        <a:pt x="0" y="32"/>
                      </a:cubicBezTo>
                      <a:cubicBezTo>
                        <a:pt x="0" y="20"/>
                        <a:pt x="6" y="13"/>
                        <a:pt x="15" y="10"/>
                      </a:cubicBezTo>
                      <a:cubicBezTo>
                        <a:pt x="14" y="4"/>
                        <a:pt x="15" y="1"/>
                        <a:pt x="15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8" y="4"/>
                        <a:pt x="34" y="6"/>
                        <a:pt x="32" y="6"/>
                      </a:cubicBezTo>
                      <a:cubicBezTo>
                        <a:pt x="37" y="7"/>
                        <a:pt x="50" y="8"/>
                        <a:pt x="5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1" name="Freeform 91">
                  <a:extLst>
                    <a:ext uri="{FF2B5EF4-FFF2-40B4-BE49-F238E27FC236}">
                      <a16:creationId xmlns:a16="http://schemas.microsoft.com/office/drawing/2014/main" id="{909C5578-5258-A584-F56F-123E1386A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9499" y="1461210"/>
                  <a:ext cx="67339" cy="24487"/>
                </a:xfrm>
                <a:custGeom>
                  <a:avLst/>
                  <a:gdLst>
                    <a:gd name="T0" fmla="*/ 34 w 59"/>
                    <a:gd name="T1" fmla="*/ 22 h 22"/>
                    <a:gd name="T2" fmla="*/ 19 w 59"/>
                    <a:gd name="T3" fmla="*/ 14 h 22"/>
                    <a:gd name="T4" fmla="*/ 8 w 59"/>
                    <a:gd name="T5" fmla="*/ 22 h 22"/>
                    <a:gd name="T6" fmla="*/ 0 w 59"/>
                    <a:gd name="T7" fmla="*/ 16 h 22"/>
                    <a:gd name="T8" fmla="*/ 38 w 59"/>
                    <a:gd name="T9" fmla="*/ 0 h 22"/>
                    <a:gd name="T10" fmla="*/ 59 w 59"/>
                    <a:gd name="T11" fmla="*/ 10 h 22"/>
                    <a:gd name="T12" fmla="*/ 34 w 59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22">
                      <a:moveTo>
                        <a:pt x="34" y="22"/>
                      </a:moveTo>
                      <a:cubicBezTo>
                        <a:pt x="30" y="22"/>
                        <a:pt x="24" y="14"/>
                        <a:pt x="19" y="14"/>
                      </a:cubicBezTo>
                      <a:cubicBezTo>
                        <a:pt x="18" y="22"/>
                        <a:pt x="14" y="22"/>
                        <a:pt x="8" y="22"/>
                      </a:cubicBezTo>
                      <a:cubicBezTo>
                        <a:pt x="4" y="22"/>
                        <a:pt x="0" y="19"/>
                        <a:pt x="0" y="16"/>
                      </a:cubicBezTo>
                      <a:cubicBezTo>
                        <a:pt x="0" y="5"/>
                        <a:pt x="30" y="0"/>
                        <a:pt x="38" y="0"/>
                      </a:cubicBezTo>
                      <a:cubicBezTo>
                        <a:pt x="48" y="0"/>
                        <a:pt x="55" y="4"/>
                        <a:pt x="59" y="10"/>
                      </a:cubicBezTo>
                      <a:cubicBezTo>
                        <a:pt x="44" y="10"/>
                        <a:pt x="45" y="22"/>
                        <a:pt x="34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2" name="Freeform 92">
                  <a:extLst>
                    <a:ext uri="{FF2B5EF4-FFF2-40B4-BE49-F238E27FC236}">
                      <a16:creationId xmlns:a16="http://schemas.microsoft.com/office/drawing/2014/main" id="{E932510D-ED33-A444-0AD4-C2A4BDD00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1238" y="1378568"/>
                  <a:ext cx="104070" cy="74991"/>
                </a:xfrm>
                <a:custGeom>
                  <a:avLst/>
                  <a:gdLst>
                    <a:gd name="T0" fmla="*/ 68 w 91"/>
                    <a:gd name="T1" fmla="*/ 56 h 66"/>
                    <a:gd name="T2" fmla="*/ 38 w 91"/>
                    <a:gd name="T3" fmla="*/ 66 h 66"/>
                    <a:gd name="T4" fmla="*/ 0 w 91"/>
                    <a:gd name="T5" fmla="*/ 51 h 66"/>
                    <a:gd name="T6" fmla="*/ 10 w 91"/>
                    <a:gd name="T7" fmla="*/ 42 h 66"/>
                    <a:gd name="T8" fmla="*/ 42 w 91"/>
                    <a:gd name="T9" fmla="*/ 42 h 66"/>
                    <a:gd name="T10" fmla="*/ 29 w 91"/>
                    <a:gd name="T11" fmla="*/ 40 h 66"/>
                    <a:gd name="T12" fmla="*/ 29 w 91"/>
                    <a:gd name="T13" fmla="*/ 30 h 66"/>
                    <a:gd name="T14" fmla="*/ 74 w 91"/>
                    <a:gd name="T15" fmla="*/ 14 h 66"/>
                    <a:gd name="T16" fmla="*/ 87 w 91"/>
                    <a:gd name="T17" fmla="*/ 0 h 66"/>
                    <a:gd name="T18" fmla="*/ 89 w 91"/>
                    <a:gd name="T19" fmla="*/ 10 h 66"/>
                    <a:gd name="T20" fmla="*/ 83 w 91"/>
                    <a:gd name="T21" fmla="*/ 20 h 66"/>
                    <a:gd name="T22" fmla="*/ 48 w 91"/>
                    <a:gd name="T23" fmla="*/ 41 h 66"/>
                    <a:gd name="T24" fmla="*/ 91 w 91"/>
                    <a:gd name="T25" fmla="*/ 53 h 66"/>
                    <a:gd name="T26" fmla="*/ 68 w 91"/>
                    <a:gd name="T27" fmla="*/ 5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1" h="66">
                      <a:moveTo>
                        <a:pt x="68" y="56"/>
                      </a:moveTo>
                      <a:cubicBezTo>
                        <a:pt x="59" y="56"/>
                        <a:pt x="47" y="66"/>
                        <a:pt x="38" y="66"/>
                      </a:cubicBezTo>
                      <a:cubicBezTo>
                        <a:pt x="33" y="66"/>
                        <a:pt x="1" y="51"/>
                        <a:pt x="0" y="51"/>
                      </a:cubicBezTo>
                      <a:cubicBezTo>
                        <a:pt x="5" y="47"/>
                        <a:pt x="6" y="45"/>
                        <a:pt x="10" y="42"/>
                      </a:cubicBez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33" y="39"/>
                        <a:pt x="36" y="36"/>
                        <a:pt x="29" y="40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52" y="30"/>
                        <a:pt x="52" y="14"/>
                        <a:pt x="74" y="14"/>
                      </a:cubicBezTo>
                      <a:cubicBezTo>
                        <a:pt x="75" y="7"/>
                        <a:pt x="80" y="0"/>
                        <a:pt x="87" y="0"/>
                      </a:cubicBezTo>
                      <a:cubicBezTo>
                        <a:pt x="89" y="0"/>
                        <a:pt x="89" y="8"/>
                        <a:pt x="89" y="10"/>
                      </a:cubicBezTo>
                      <a:cubicBezTo>
                        <a:pt x="86" y="12"/>
                        <a:pt x="83" y="16"/>
                        <a:pt x="83" y="20"/>
                      </a:cubicBezTo>
                      <a:cubicBezTo>
                        <a:pt x="70" y="28"/>
                        <a:pt x="55" y="33"/>
                        <a:pt x="48" y="41"/>
                      </a:cubicBezTo>
                      <a:cubicBezTo>
                        <a:pt x="69" y="44"/>
                        <a:pt x="74" y="46"/>
                        <a:pt x="91" y="53"/>
                      </a:cubicBezTo>
                      <a:cubicBezTo>
                        <a:pt x="85" y="58"/>
                        <a:pt x="76" y="56"/>
                        <a:pt x="68" y="5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3" name="Freeform 93">
                  <a:extLst>
                    <a:ext uri="{FF2B5EF4-FFF2-40B4-BE49-F238E27FC236}">
                      <a16:creationId xmlns:a16="http://schemas.microsoft.com/office/drawing/2014/main" id="{1FCA93A3-D90C-F553-B58B-F96F9D5AC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76870" y="1488758"/>
                  <a:ext cx="344349" cy="198955"/>
                </a:xfrm>
                <a:custGeom>
                  <a:avLst/>
                  <a:gdLst>
                    <a:gd name="T0" fmla="*/ 254 w 301"/>
                    <a:gd name="T1" fmla="*/ 143 h 175"/>
                    <a:gd name="T2" fmla="*/ 254 w 301"/>
                    <a:gd name="T3" fmla="*/ 129 h 175"/>
                    <a:gd name="T4" fmla="*/ 220 w 301"/>
                    <a:gd name="T5" fmla="*/ 127 h 175"/>
                    <a:gd name="T6" fmla="*/ 231 w 301"/>
                    <a:gd name="T7" fmla="*/ 105 h 175"/>
                    <a:gd name="T8" fmla="*/ 216 w 301"/>
                    <a:gd name="T9" fmla="*/ 83 h 175"/>
                    <a:gd name="T10" fmla="*/ 226 w 301"/>
                    <a:gd name="T11" fmla="*/ 81 h 175"/>
                    <a:gd name="T12" fmla="*/ 208 w 301"/>
                    <a:gd name="T13" fmla="*/ 69 h 175"/>
                    <a:gd name="T14" fmla="*/ 167 w 301"/>
                    <a:gd name="T15" fmla="*/ 125 h 175"/>
                    <a:gd name="T16" fmla="*/ 155 w 301"/>
                    <a:gd name="T17" fmla="*/ 131 h 175"/>
                    <a:gd name="T18" fmla="*/ 133 w 301"/>
                    <a:gd name="T19" fmla="*/ 175 h 175"/>
                    <a:gd name="T20" fmla="*/ 74 w 301"/>
                    <a:gd name="T21" fmla="*/ 125 h 175"/>
                    <a:gd name="T22" fmla="*/ 102 w 301"/>
                    <a:gd name="T23" fmla="*/ 126 h 175"/>
                    <a:gd name="T24" fmla="*/ 127 w 301"/>
                    <a:gd name="T25" fmla="*/ 119 h 175"/>
                    <a:gd name="T26" fmla="*/ 93 w 301"/>
                    <a:gd name="T27" fmla="*/ 115 h 175"/>
                    <a:gd name="T28" fmla="*/ 64 w 301"/>
                    <a:gd name="T29" fmla="*/ 105 h 175"/>
                    <a:gd name="T30" fmla="*/ 85 w 301"/>
                    <a:gd name="T31" fmla="*/ 97 h 175"/>
                    <a:gd name="T32" fmla="*/ 124 w 301"/>
                    <a:gd name="T33" fmla="*/ 77 h 175"/>
                    <a:gd name="T34" fmla="*/ 104 w 301"/>
                    <a:gd name="T35" fmla="*/ 77 h 175"/>
                    <a:gd name="T36" fmla="*/ 93 w 301"/>
                    <a:gd name="T37" fmla="*/ 70 h 175"/>
                    <a:gd name="T38" fmla="*/ 87 w 301"/>
                    <a:gd name="T39" fmla="*/ 70 h 175"/>
                    <a:gd name="T40" fmla="*/ 64 w 301"/>
                    <a:gd name="T41" fmla="*/ 91 h 175"/>
                    <a:gd name="T42" fmla="*/ 40 w 301"/>
                    <a:gd name="T43" fmla="*/ 79 h 175"/>
                    <a:gd name="T44" fmla="*/ 46 w 301"/>
                    <a:gd name="T45" fmla="*/ 77 h 175"/>
                    <a:gd name="T46" fmla="*/ 25 w 301"/>
                    <a:gd name="T47" fmla="*/ 51 h 175"/>
                    <a:gd name="T48" fmla="*/ 19 w 301"/>
                    <a:gd name="T49" fmla="*/ 48 h 175"/>
                    <a:gd name="T50" fmla="*/ 0 w 301"/>
                    <a:gd name="T51" fmla="*/ 28 h 175"/>
                    <a:gd name="T52" fmla="*/ 26 w 301"/>
                    <a:gd name="T53" fmla="*/ 9 h 175"/>
                    <a:gd name="T54" fmla="*/ 64 w 301"/>
                    <a:gd name="T55" fmla="*/ 13 h 175"/>
                    <a:gd name="T56" fmla="*/ 55 w 301"/>
                    <a:gd name="T57" fmla="*/ 24 h 175"/>
                    <a:gd name="T58" fmla="*/ 76 w 301"/>
                    <a:gd name="T59" fmla="*/ 36 h 175"/>
                    <a:gd name="T60" fmla="*/ 70 w 301"/>
                    <a:gd name="T61" fmla="*/ 25 h 175"/>
                    <a:gd name="T62" fmla="*/ 83 w 301"/>
                    <a:gd name="T63" fmla="*/ 12 h 175"/>
                    <a:gd name="T64" fmla="*/ 117 w 301"/>
                    <a:gd name="T65" fmla="*/ 47 h 175"/>
                    <a:gd name="T66" fmla="*/ 108 w 301"/>
                    <a:gd name="T67" fmla="*/ 12 h 175"/>
                    <a:gd name="T68" fmla="*/ 123 w 301"/>
                    <a:gd name="T69" fmla="*/ 0 h 175"/>
                    <a:gd name="T70" fmla="*/ 154 w 301"/>
                    <a:gd name="T71" fmla="*/ 16 h 175"/>
                    <a:gd name="T72" fmla="*/ 151 w 301"/>
                    <a:gd name="T73" fmla="*/ 32 h 175"/>
                    <a:gd name="T74" fmla="*/ 165 w 301"/>
                    <a:gd name="T75" fmla="*/ 21 h 175"/>
                    <a:gd name="T76" fmla="*/ 174 w 301"/>
                    <a:gd name="T77" fmla="*/ 40 h 175"/>
                    <a:gd name="T78" fmla="*/ 182 w 301"/>
                    <a:gd name="T79" fmla="*/ 41 h 175"/>
                    <a:gd name="T80" fmla="*/ 242 w 301"/>
                    <a:gd name="T81" fmla="*/ 75 h 175"/>
                    <a:gd name="T82" fmla="*/ 235 w 301"/>
                    <a:gd name="T83" fmla="*/ 75 h 175"/>
                    <a:gd name="T84" fmla="*/ 248 w 301"/>
                    <a:gd name="T85" fmla="*/ 75 h 175"/>
                    <a:gd name="T86" fmla="*/ 248 w 301"/>
                    <a:gd name="T87" fmla="*/ 87 h 175"/>
                    <a:gd name="T88" fmla="*/ 273 w 301"/>
                    <a:gd name="T89" fmla="*/ 87 h 175"/>
                    <a:gd name="T90" fmla="*/ 301 w 301"/>
                    <a:gd name="T91" fmla="*/ 116 h 175"/>
                    <a:gd name="T92" fmla="*/ 254 w 301"/>
                    <a:gd name="T93" fmla="*/ 143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1" h="175">
                      <a:moveTo>
                        <a:pt x="254" y="143"/>
                      </a:moveTo>
                      <a:cubicBezTo>
                        <a:pt x="252" y="137"/>
                        <a:pt x="252" y="133"/>
                        <a:pt x="254" y="129"/>
                      </a:cubicBezTo>
                      <a:cubicBezTo>
                        <a:pt x="245" y="127"/>
                        <a:pt x="229" y="128"/>
                        <a:pt x="220" y="127"/>
                      </a:cubicBezTo>
                      <a:cubicBezTo>
                        <a:pt x="221" y="113"/>
                        <a:pt x="229" y="117"/>
                        <a:pt x="231" y="105"/>
                      </a:cubicBezTo>
                      <a:cubicBezTo>
                        <a:pt x="226" y="103"/>
                        <a:pt x="219" y="89"/>
                        <a:pt x="216" y="83"/>
                      </a:cubicBezTo>
                      <a:cubicBezTo>
                        <a:pt x="220" y="82"/>
                        <a:pt x="222" y="81"/>
                        <a:pt x="226" y="81"/>
                      </a:cubicBezTo>
                      <a:cubicBezTo>
                        <a:pt x="214" y="79"/>
                        <a:pt x="208" y="69"/>
                        <a:pt x="208" y="69"/>
                      </a:cubicBezTo>
                      <a:cubicBezTo>
                        <a:pt x="182" y="69"/>
                        <a:pt x="174" y="104"/>
                        <a:pt x="167" y="125"/>
                      </a:cubicBezTo>
                      <a:cubicBezTo>
                        <a:pt x="165" y="129"/>
                        <a:pt x="159" y="128"/>
                        <a:pt x="155" y="131"/>
                      </a:cubicBezTo>
                      <a:cubicBezTo>
                        <a:pt x="142" y="141"/>
                        <a:pt x="144" y="164"/>
                        <a:pt x="133" y="175"/>
                      </a:cubicBezTo>
                      <a:cubicBezTo>
                        <a:pt x="115" y="162"/>
                        <a:pt x="74" y="152"/>
                        <a:pt x="74" y="125"/>
                      </a:cubicBezTo>
                      <a:cubicBezTo>
                        <a:pt x="85" y="123"/>
                        <a:pt x="102" y="126"/>
                        <a:pt x="102" y="126"/>
                      </a:cubicBezTo>
                      <a:cubicBezTo>
                        <a:pt x="110" y="119"/>
                        <a:pt x="118" y="121"/>
                        <a:pt x="127" y="119"/>
                      </a:cubicBezTo>
                      <a:cubicBezTo>
                        <a:pt x="123" y="116"/>
                        <a:pt x="98" y="115"/>
                        <a:pt x="93" y="115"/>
                      </a:cubicBezTo>
                      <a:cubicBezTo>
                        <a:pt x="84" y="115"/>
                        <a:pt x="64" y="124"/>
                        <a:pt x="64" y="105"/>
                      </a:cubicBezTo>
                      <a:cubicBezTo>
                        <a:pt x="64" y="98"/>
                        <a:pt x="82" y="98"/>
                        <a:pt x="85" y="97"/>
                      </a:cubicBezTo>
                      <a:cubicBezTo>
                        <a:pt x="95" y="94"/>
                        <a:pt x="116" y="84"/>
                        <a:pt x="124" y="77"/>
                      </a:cubicBezTo>
                      <a:cubicBezTo>
                        <a:pt x="113" y="77"/>
                        <a:pt x="107" y="77"/>
                        <a:pt x="104" y="77"/>
                      </a:cubicBezTo>
                      <a:cubicBezTo>
                        <a:pt x="103" y="77"/>
                        <a:pt x="96" y="72"/>
                        <a:pt x="93" y="70"/>
                      </a:cubicBezTo>
                      <a:cubicBezTo>
                        <a:pt x="91" y="70"/>
                        <a:pt x="89" y="70"/>
                        <a:pt x="87" y="70"/>
                      </a:cubicBezTo>
                      <a:cubicBezTo>
                        <a:pt x="80" y="74"/>
                        <a:pt x="80" y="91"/>
                        <a:pt x="64" y="91"/>
                      </a:cubicBezTo>
                      <a:cubicBezTo>
                        <a:pt x="52" y="91"/>
                        <a:pt x="44" y="87"/>
                        <a:pt x="40" y="79"/>
                      </a:cubicBezTo>
                      <a:cubicBezTo>
                        <a:pt x="42" y="78"/>
                        <a:pt x="44" y="77"/>
                        <a:pt x="46" y="77"/>
                      </a:cubicBezTo>
                      <a:cubicBezTo>
                        <a:pt x="33" y="70"/>
                        <a:pt x="22" y="63"/>
                        <a:pt x="25" y="51"/>
                      </a:cubicBezTo>
                      <a:cubicBezTo>
                        <a:pt x="23" y="50"/>
                        <a:pt x="21" y="48"/>
                        <a:pt x="19" y="48"/>
                      </a:cubicBezTo>
                      <a:cubicBezTo>
                        <a:pt x="14" y="48"/>
                        <a:pt x="5" y="34"/>
                        <a:pt x="0" y="28"/>
                      </a:cubicBezTo>
                      <a:cubicBezTo>
                        <a:pt x="3" y="25"/>
                        <a:pt x="19" y="9"/>
                        <a:pt x="26" y="9"/>
                      </a:cubicBezTo>
                      <a:cubicBezTo>
                        <a:pt x="38" y="9"/>
                        <a:pt x="47" y="9"/>
                        <a:pt x="64" y="13"/>
                      </a:cubicBezTo>
                      <a:cubicBezTo>
                        <a:pt x="60" y="17"/>
                        <a:pt x="57" y="20"/>
                        <a:pt x="55" y="24"/>
                      </a:cubicBezTo>
                      <a:cubicBezTo>
                        <a:pt x="63" y="30"/>
                        <a:pt x="70" y="30"/>
                        <a:pt x="76" y="36"/>
                      </a:cubicBezTo>
                      <a:cubicBezTo>
                        <a:pt x="73" y="34"/>
                        <a:pt x="70" y="30"/>
                        <a:pt x="70" y="25"/>
                      </a:cubicBezTo>
                      <a:cubicBezTo>
                        <a:pt x="70" y="18"/>
                        <a:pt x="76" y="12"/>
                        <a:pt x="83" y="12"/>
                      </a:cubicBezTo>
                      <a:cubicBezTo>
                        <a:pt x="104" y="12"/>
                        <a:pt x="98" y="40"/>
                        <a:pt x="117" y="47"/>
                      </a:cubicBezTo>
                      <a:cubicBezTo>
                        <a:pt x="113" y="34"/>
                        <a:pt x="108" y="27"/>
                        <a:pt x="108" y="12"/>
                      </a:cubicBezTo>
                      <a:cubicBezTo>
                        <a:pt x="108" y="0"/>
                        <a:pt x="113" y="0"/>
                        <a:pt x="123" y="0"/>
                      </a:cubicBezTo>
                      <a:cubicBezTo>
                        <a:pt x="133" y="0"/>
                        <a:pt x="154" y="8"/>
                        <a:pt x="154" y="16"/>
                      </a:cubicBezTo>
                      <a:cubicBezTo>
                        <a:pt x="154" y="21"/>
                        <a:pt x="151" y="26"/>
                        <a:pt x="151" y="32"/>
                      </a:cubicBezTo>
                      <a:cubicBezTo>
                        <a:pt x="157" y="28"/>
                        <a:pt x="159" y="21"/>
                        <a:pt x="165" y="21"/>
                      </a:cubicBezTo>
                      <a:cubicBezTo>
                        <a:pt x="177" y="21"/>
                        <a:pt x="176" y="34"/>
                        <a:pt x="174" y="40"/>
                      </a:cubicBezTo>
                      <a:cubicBezTo>
                        <a:pt x="176" y="40"/>
                        <a:pt x="179" y="41"/>
                        <a:pt x="182" y="41"/>
                      </a:cubicBezTo>
                      <a:cubicBezTo>
                        <a:pt x="194" y="41"/>
                        <a:pt x="235" y="65"/>
                        <a:pt x="242" y="75"/>
                      </a:cubicBezTo>
                      <a:cubicBezTo>
                        <a:pt x="240" y="75"/>
                        <a:pt x="237" y="75"/>
                        <a:pt x="235" y="75"/>
                      </a:cubicBezTo>
                      <a:cubicBezTo>
                        <a:pt x="241" y="77"/>
                        <a:pt x="243" y="76"/>
                        <a:pt x="248" y="75"/>
                      </a:cubicBezTo>
                      <a:cubicBezTo>
                        <a:pt x="250" y="79"/>
                        <a:pt x="251" y="84"/>
                        <a:pt x="248" y="87"/>
                      </a:cubicBezTo>
                      <a:cubicBezTo>
                        <a:pt x="260" y="87"/>
                        <a:pt x="263" y="87"/>
                        <a:pt x="273" y="87"/>
                      </a:cubicBezTo>
                      <a:cubicBezTo>
                        <a:pt x="273" y="112"/>
                        <a:pt x="295" y="106"/>
                        <a:pt x="301" y="116"/>
                      </a:cubicBezTo>
                      <a:cubicBezTo>
                        <a:pt x="281" y="123"/>
                        <a:pt x="273" y="137"/>
                        <a:pt x="254" y="14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4" name="Freeform 94">
                  <a:extLst>
                    <a:ext uri="{FF2B5EF4-FFF2-40B4-BE49-F238E27FC236}">
                      <a16:creationId xmlns:a16="http://schemas.microsoft.com/office/drawing/2014/main" id="{9E2BFD30-9007-3A24-7197-62E6E12C7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5931" y="1458150"/>
                  <a:ext cx="224975" cy="84173"/>
                </a:xfrm>
                <a:custGeom>
                  <a:avLst/>
                  <a:gdLst>
                    <a:gd name="T0" fmla="*/ 197 w 197"/>
                    <a:gd name="T1" fmla="*/ 33 h 74"/>
                    <a:gd name="T2" fmla="*/ 119 w 197"/>
                    <a:gd name="T3" fmla="*/ 74 h 74"/>
                    <a:gd name="T4" fmla="*/ 93 w 197"/>
                    <a:gd name="T5" fmla="*/ 59 h 74"/>
                    <a:gd name="T6" fmla="*/ 50 w 197"/>
                    <a:gd name="T7" fmla="*/ 59 h 74"/>
                    <a:gd name="T8" fmla="*/ 40 w 197"/>
                    <a:gd name="T9" fmla="*/ 47 h 74"/>
                    <a:gd name="T10" fmla="*/ 55 w 197"/>
                    <a:gd name="T11" fmla="*/ 46 h 74"/>
                    <a:gd name="T12" fmla="*/ 74 w 197"/>
                    <a:gd name="T13" fmla="*/ 42 h 74"/>
                    <a:gd name="T14" fmla="*/ 38 w 197"/>
                    <a:gd name="T15" fmla="*/ 39 h 74"/>
                    <a:gd name="T16" fmla="*/ 12 w 197"/>
                    <a:gd name="T17" fmla="*/ 31 h 74"/>
                    <a:gd name="T18" fmla="*/ 0 w 197"/>
                    <a:gd name="T19" fmla="*/ 12 h 74"/>
                    <a:gd name="T20" fmla="*/ 12 w 197"/>
                    <a:gd name="T21" fmla="*/ 12 h 74"/>
                    <a:gd name="T22" fmla="*/ 27 w 197"/>
                    <a:gd name="T23" fmla="*/ 14 h 74"/>
                    <a:gd name="T24" fmla="*/ 27 w 197"/>
                    <a:gd name="T25" fmla="*/ 10 h 74"/>
                    <a:gd name="T26" fmla="*/ 40 w 197"/>
                    <a:gd name="T27" fmla="*/ 10 h 74"/>
                    <a:gd name="T28" fmla="*/ 36 w 197"/>
                    <a:gd name="T29" fmla="*/ 2 h 74"/>
                    <a:gd name="T30" fmla="*/ 57 w 197"/>
                    <a:gd name="T31" fmla="*/ 2 h 74"/>
                    <a:gd name="T32" fmla="*/ 88 w 197"/>
                    <a:gd name="T33" fmla="*/ 18 h 74"/>
                    <a:gd name="T34" fmla="*/ 106 w 197"/>
                    <a:gd name="T35" fmla="*/ 0 h 74"/>
                    <a:gd name="T36" fmla="*/ 116 w 197"/>
                    <a:gd name="T37" fmla="*/ 0 h 74"/>
                    <a:gd name="T38" fmla="*/ 116 w 197"/>
                    <a:gd name="T39" fmla="*/ 20 h 74"/>
                    <a:gd name="T40" fmla="*/ 138 w 197"/>
                    <a:gd name="T41" fmla="*/ 12 h 74"/>
                    <a:gd name="T42" fmla="*/ 163 w 197"/>
                    <a:gd name="T43" fmla="*/ 12 h 74"/>
                    <a:gd name="T44" fmla="*/ 197 w 197"/>
                    <a:gd name="T45" fmla="*/ 3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7" h="74">
                      <a:moveTo>
                        <a:pt x="197" y="33"/>
                      </a:moveTo>
                      <a:cubicBezTo>
                        <a:pt x="179" y="46"/>
                        <a:pt x="141" y="74"/>
                        <a:pt x="119" y="74"/>
                      </a:cubicBezTo>
                      <a:cubicBezTo>
                        <a:pt x="106" y="74"/>
                        <a:pt x="98" y="69"/>
                        <a:pt x="93" y="59"/>
                      </a:cubicBezTo>
                      <a:cubicBezTo>
                        <a:pt x="50" y="59"/>
                        <a:pt x="50" y="59"/>
                        <a:pt x="50" y="59"/>
                      </a:cubicBezTo>
                      <a:cubicBezTo>
                        <a:pt x="43" y="57"/>
                        <a:pt x="41" y="53"/>
                        <a:pt x="40" y="47"/>
                      </a:cubicBezTo>
                      <a:cubicBezTo>
                        <a:pt x="45" y="46"/>
                        <a:pt x="53" y="46"/>
                        <a:pt x="55" y="46"/>
                      </a:cubicBezTo>
                      <a:cubicBezTo>
                        <a:pt x="62" y="43"/>
                        <a:pt x="70" y="43"/>
                        <a:pt x="74" y="42"/>
                      </a:cubicBezTo>
                      <a:cubicBezTo>
                        <a:pt x="71" y="42"/>
                        <a:pt x="40" y="39"/>
                        <a:pt x="38" y="39"/>
                      </a:cubicBezTo>
                      <a:cubicBezTo>
                        <a:pt x="25" y="39"/>
                        <a:pt x="10" y="49"/>
                        <a:pt x="12" y="31"/>
                      </a:cubicBezTo>
                      <a:cubicBezTo>
                        <a:pt x="6" y="26"/>
                        <a:pt x="1" y="20"/>
                        <a:pt x="0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6" y="15"/>
                        <a:pt x="22" y="16"/>
                        <a:pt x="27" y="14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62" y="7"/>
                        <a:pt x="84" y="18"/>
                        <a:pt x="88" y="18"/>
                      </a:cubicBezTo>
                      <a:cubicBezTo>
                        <a:pt x="97" y="18"/>
                        <a:pt x="103" y="3"/>
                        <a:pt x="106" y="0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6" y="10"/>
                        <a:pt x="114" y="14"/>
                        <a:pt x="116" y="20"/>
                      </a:cubicBezTo>
                      <a:cubicBezTo>
                        <a:pt x="122" y="20"/>
                        <a:pt x="127" y="12"/>
                        <a:pt x="138" y="12"/>
                      </a:cubicBezTo>
                      <a:cubicBezTo>
                        <a:pt x="156" y="12"/>
                        <a:pt x="152" y="12"/>
                        <a:pt x="163" y="12"/>
                      </a:cubicBezTo>
                      <a:cubicBezTo>
                        <a:pt x="178" y="12"/>
                        <a:pt x="193" y="24"/>
                        <a:pt x="197" y="3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5" name="Freeform 95">
                  <a:extLst>
                    <a:ext uri="{FF2B5EF4-FFF2-40B4-BE49-F238E27FC236}">
                      <a16:creationId xmlns:a16="http://schemas.microsoft.com/office/drawing/2014/main" id="{3DFA0112-7364-0375-F7D2-3A1B84E60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1565" y="1553036"/>
                  <a:ext cx="44383" cy="39791"/>
                </a:xfrm>
                <a:custGeom>
                  <a:avLst/>
                  <a:gdLst>
                    <a:gd name="T0" fmla="*/ 13 w 39"/>
                    <a:gd name="T1" fmla="*/ 0 h 34"/>
                    <a:gd name="T2" fmla="*/ 39 w 39"/>
                    <a:gd name="T3" fmla="*/ 34 h 34"/>
                    <a:gd name="T4" fmla="*/ 15 w 39"/>
                    <a:gd name="T5" fmla="*/ 0 h 34"/>
                    <a:gd name="T6" fmla="*/ 15 w 39"/>
                    <a:gd name="T7" fmla="*/ 3 h 34"/>
                    <a:gd name="T8" fmla="*/ 13 w 39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4">
                      <a:moveTo>
                        <a:pt x="13" y="0"/>
                      </a:moveTo>
                      <a:cubicBezTo>
                        <a:pt x="23" y="14"/>
                        <a:pt x="33" y="17"/>
                        <a:pt x="39" y="34"/>
                      </a:cubicBezTo>
                      <a:cubicBezTo>
                        <a:pt x="23" y="30"/>
                        <a:pt x="0" y="6"/>
                        <a:pt x="15" y="0"/>
                      </a:cubicBezTo>
                      <a:cubicBezTo>
                        <a:pt x="15" y="3"/>
                        <a:pt x="15" y="3"/>
                        <a:pt x="15" y="3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6" name="Freeform 96">
                  <a:extLst>
                    <a:ext uri="{FF2B5EF4-FFF2-40B4-BE49-F238E27FC236}">
                      <a16:creationId xmlns:a16="http://schemas.microsoft.com/office/drawing/2014/main" id="{672CC155-3DB1-1FE4-2406-46A80FE2D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3355" y="2621272"/>
                  <a:ext cx="108661" cy="136208"/>
                </a:xfrm>
                <a:custGeom>
                  <a:avLst/>
                  <a:gdLst>
                    <a:gd name="T0" fmla="*/ 16 w 95"/>
                    <a:gd name="T1" fmla="*/ 35 h 119"/>
                    <a:gd name="T2" fmla="*/ 38 w 95"/>
                    <a:gd name="T3" fmla="*/ 26 h 119"/>
                    <a:gd name="T4" fmla="*/ 33 w 95"/>
                    <a:gd name="T5" fmla="*/ 16 h 119"/>
                    <a:gd name="T6" fmla="*/ 56 w 95"/>
                    <a:gd name="T7" fmla="*/ 0 h 119"/>
                    <a:gd name="T8" fmla="*/ 69 w 95"/>
                    <a:gd name="T9" fmla="*/ 0 h 119"/>
                    <a:gd name="T10" fmla="*/ 95 w 95"/>
                    <a:gd name="T11" fmla="*/ 33 h 119"/>
                    <a:gd name="T12" fmla="*/ 81 w 95"/>
                    <a:gd name="T13" fmla="*/ 45 h 119"/>
                    <a:gd name="T14" fmla="*/ 81 w 95"/>
                    <a:gd name="T15" fmla="*/ 72 h 119"/>
                    <a:gd name="T16" fmla="*/ 80 w 95"/>
                    <a:gd name="T17" fmla="*/ 94 h 119"/>
                    <a:gd name="T18" fmla="*/ 60 w 95"/>
                    <a:gd name="T19" fmla="*/ 98 h 119"/>
                    <a:gd name="T20" fmla="*/ 33 w 95"/>
                    <a:gd name="T21" fmla="*/ 116 h 119"/>
                    <a:gd name="T22" fmla="*/ 19 w 95"/>
                    <a:gd name="T23" fmla="*/ 119 h 119"/>
                    <a:gd name="T24" fmla="*/ 0 w 95"/>
                    <a:gd name="T25" fmla="*/ 101 h 119"/>
                    <a:gd name="T26" fmla="*/ 22 w 95"/>
                    <a:gd name="T27" fmla="*/ 60 h 119"/>
                    <a:gd name="T28" fmla="*/ 7 w 95"/>
                    <a:gd name="T29" fmla="*/ 43 h 119"/>
                    <a:gd name="T30" fmla="*/ 16 w 95"/>
                    <a:gd name="T31" fmla="*/ 3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5" h="119">
                      <a:moveTo>
                        <a:pt x="16" y="35"/>
                      </a:moveTo>
                      <a:cubicBezTo>
                        <a:pt x="20" y="35"/>
                        <a:pt x="33" y="31"/>
                        <a:pt x="38" y="26"/>
                      </a:cubicBezTo>
                      <a:cubicBezTo>
                        <a:pt x="35" y="21"/>
                        <a:pt x="33" y="19"/>
                        <a:pt x="33" y="16"/>
                      </a:cubicBezTo>
                      <a:cubicBezTo>
                        <a:pt x="33" y="10"/>
                        <a:pt x="48" y="0"/>
                        <a:pt x="56" y="0"/>
                      </a:cubicBezTo>
                      <a:cubicBezTo>
                        <a:pt x="60" y="0"/>
                        <a:pt x="64" y="0"/>
                        <a:pt x="69" y="0"/>
                      </a:cubicBezTo>
                      <a:cubicBezTo>
                        <a:pt x="86" y="0"/>
                        <a:pt x="95" y="19"/>
                        <a:pt x="95" y="33"/>
                      </a:cubicBezTo>
                      <a:cubicBezTo>
                        <a:pt x="95" y="39"/>
                        <a:pt x="81" y="39"/>
                        <a:pt x="81" y="45"/>
                      </a:cubicBezTo>
                      <a:cubicBezTo>
                        <a:pt x="81" y="50"/>
                        <a:pt x="81" y="71"/>
                        <a:pt x="81" y="72"/>
                      </a:cubicBezTo>
                      <a:cubicBezTo>
                        <a:pt x="81" y="78"/>
                        <a:pt x="86" y="88"/>
                        <a:pt x="80" y="94"/>
                      </a:cubicBezTo>
                      <a:cubicBezTo>
                        <a:pt x="76" y="99"/>
                        <a:pt x="68" y="98"/>
                        <a:pt x="60" y="98"/>
                      </a:cubicBezTo>
                      <a:cubicBezTo>
                        <a:pt x="48" y="98"/>
                        <a:pt x="39" y="112"/>
                        <a:pt x="33" y="116"/>
                      </a:cubicBezTo>
                      <a:cubicBezTo>
                        <a:pt x="29" y="118"/>
                        <a:pt x="23" y="119"/>
                        <a:pt x="19" y="119"/>
                      </a:cubicBezTo>
                      <a:cubicBezTo>
                        <a:pt x="10" y="119"/>
                        <a:pt x="0" y="110"/>
                        <a:pt x="0" y="101"/>
                      </a:cubicBezTo>
                      <a:cubicBezTo>
                        <a:pt x="0" y="81"/>
                        <a:pt x="19" y="79"/>
                        <a:pt x="22" y="60"/>
                      </a:cubicBezTo>
                      <a:cubicBezTo>
                        <a:pt x="14" y="56"/>
                        <a:pt x="7" y="51"/>
                        <a:pt x="7" y="43"/>
                      </a:cubicBezTo>
                      <a:cubicBezTo>
                        <a:pt x="7" y="33"/>
                        <a:pt x="13" y="35"/>
                        <a:pt x="16" y="3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7" name="Freeform 97">
                  <a:extLst>
                    <a:ext uri="{FF2B5EF4-FFF2-40B4-BE49-F238E27FC236}">
                      <a16:creationId xmlns:a16="http://schemas.microsoft.com/office/drawing/2014/main" id="{30563817-BCF1-A7CE-46EB-7336F7BD1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5286" y="2504960"/>
                  <a:ext cx="21426" cy="21426"/>
                </a:xfrm>
                <a:custGeom>
                  <a:avLst/>
                  <a:gdLst>
                    <a:gd name="T0" fmla="*/ 5 w 19"/>
                    <a:gd name="T1" fmla="*/ 19 h 19"/>
                    <a:gd name="T2" fmla="*/ 0 w 19"/>
                    <a:gd name="T3" fmla="*/ 9 h 19"/>
                    <a:gd name="T4" fmla="*/ 19 w 19"/>
                    <a:gd name="T5" fmla="*/ 0 h 19"/>
                    <a:gd name="T6" fmla="*/ 5 w 19"/>
                    <a:gd name="T7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9">
                      <a:moveTo>
                        <a:pt x="5" y="19"/>
                      </a:moveTo>
                      <a:cubicBezTo>
                        <a:pt x="3" y="19"/>
                        <a:pt x="0" y="12"/>
                        <a:pt x="0" y="9"/>
                      </a:cubicBezTo>
                      <a:cubicBezTo>
                        <a:pt x="0" y="4"/>
                        <a:pt x="13" y="0"/>
                        <a:pt x="19" y="0"/>
                      </a:cubicBezTo>
                      <a:cubicBezTo>
                        <a:pt x="19" y="9"/>
                        <a:pt x="13" y="19"/>
                        <a:pt x="5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8" name="Freeform 98">
                  <a:extLst>
                    <a:ext uri="{FF2B5EF4-FFF2-40B4-BE49-F238E27FC236}">
                      <a16:creationId xmlns:a16="http://schemas.microsoft.com/office/drawing/2014/main" id="{25ED57A3-7A31-0AA4-4777-12D765B1E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9060" y="2495778"/>
                  <a:ext cx="205079" cy="312207"/>
                </a:xfrm>
                <a:custGeom>
                  <a:avLst/>
                  <a:gdLst>
                    <a:gd name="T0" fmla="*/ 163 w 179"/>
                    <a:gd name="T1" fmla="*/ 183 h 273"/>
                    <a:gd name="T2" fmla="*/ 155 w 179"/>
                    <a:gd name="T3" fmla="*/ 230 h 273"/>
                    <a:gd name="T4" fmla="*/ 170 w 179"/>
                    <a:gd name="T5" fmla="*/ 238 h 273"/>
                    <a:gd name="T6" fmla="*/ 119 w 179"/>
                    <a:gd name="T7" fmla="*/ 250 h 273"/>
                    <a:gd name="T8" fmla="*/ 66 w 179"/>
                    <a:gd name="T9" fmla="*/ 253 h 273"/>
                    <a:gd name="T10" fmla="*/ 43 w 179"/>
                    <a:gd name="T11" fmla="*/ 266 h 273"/>
                    <a:gd name="T12" fmla="*/ 27 w 179"/>
                    <a:gd name="T13" fmla="*/ 273 h 273"/>
                    <a:gd name="T14" fmla="*/ 54 w 179"/>
                    <a:gd name="T15" fmla="*/ 238 h 273"/>
                    <a:gd name="T16" fmla="*/ 78 w 179"/>
                    <a:gd name="T17" fmla="*/ 222 h 273"/>
                    <a:gd name="T18" fmla="*/ 43 w 179"/>
                    <a:gd name="T19" fmla="*/ 221 h 273"/>
                    <a:gd name="T20" fmla="*/ 32 w 179"/>
                    <a:gd name="T21" fmla="*/ 221 h 273"/>
                    <a:gd name="T22" fmla="*/ 47 w 179"/>
                    <a:gd name="T23" fmla="*/ 173 h 273"/>
                    <a:gd name="T24" fmla="*/ 81 w 179"/>
                    <a:gd name="T25" fmla="*/ 146 h 273"/>
                    <a:gd name="T26" fmla="*/ 68 w 179"/>
                    <a:gd name="T27" fmla="*/ 126 h 273"/>
                    <a:gd name="T28" fmla="*/ 44 w 179"/>
                    <a:gd name="T29" fmla="*/ 129 h 273"/>
                    <a:gd name="T30" fmla="*/ 39 w 179"/>
                    <a:gd name="T31" fmla="*/ 106 h 273"/>
                    <a:gd name="T32" fmla="*/ 26 w 179"/>
                    <a:gd name="T33" fmla="*/ 87 h 273"/>
                    <a:gd name="T34" fmla="*/ 20 w 179"/>
                    <a:gd name="T35" fmla="*/ 99 h 273"/>
                    <a:gd name="T36" fmla="*/ 23 w 179"/>
                    <a:gd name="T37" fmla="*/ 81 h 273"/>
                    <a:gd name="T38" fmla="*/ 12 w 179"/>
                    <a:gd name="T39" fmla="*/ 67 h 273"/>
                    <a:gd name="T40" fmla="*/ 17 w 179"/>
                    <a:gd name="T41" fmla="*/ 51 h 273"/>
                    <a:gd name="T42" fmla="*/ 12 w 179"/>
                    <a:gd name="T43" fmla="*/ 36 h 273"/>
                    <a:gd name="T44" fmla="*/ 20 w 179"/>
                    <a:gd name="T45" fmla="*/ 38 h 273"/>
                    <a:gd name="T46" fmla="*/ 27 w 179"/>
                    <a:gd name="T47" fmla="*/ 24 h 273"/>
                    <a:gd name="T48" fmla="*/ 42 w 179"/>
                    <a:gd name="T49" fmla="*/ 0 h 273"/>
                    <a:gd name="T50" fmla="*/ 72 w 179"/>
                    <a:gd name="T51" fmla="*/ 7 h 273"/>
                    <a:gd name="T52" fmla="*/ 55 w 179"/>
                    <a:gd name="T53" fmla="*/ 34 h 273"/>
                    <a:gd name="T54" fmla="*/ 79 w 179"/>
                    <a:gd name="T55" fmla="*/ 83 h 273"/>
                    <a:gd name="T56" fmla="*/ 91 w 179"/>
                    <a:gd name="T57" fmla="*/ 90 h 273"/>
                    <a:gd name="T58" fmla="*/ 144 w 179"/>
                    <a:gd name="T59" fmla="*/ 160 h 273"/>
                    <a:gd name="T60" fmla="*/ 148 w 179"/>
                    <a:gd name="T61" fmla="*/ 183 h 273"/>
                    <a:gd name="T62" fmla="*/ 157 w 179"/>
                    <a:gd name="T63" fmla="*/ 18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79" h="273">
                      <a:moveTo>
                        <a:pt x="154" y="186"/>
                      </a:moveTo>
                      <a:cubicBezTo>
                        <a:pt x="159" y="182"/>
                        <a:pt x="157" y="183"/>
                        <a:pt x="163" y="183"/>
                      </a:cubicBezTo>
                      <a:cubicBezTo>
                        <a:pt x="172" y="183"/>
                        <a:pt x="179" y="190"/>
                        <a:pt x="179" y="198"/>
                      </a:cubicBezTo>
                      <a:cubicBezTo>
                        <a:pt x="179" y="212"/>
                        <a:pt x="161" y="219"/>
                        <a:pt x="155" y="230"/>
                      </a:cubicBezTo>
                      <a:cubicBezTo>
                        <a:pt x="163" y="232"/>
                        <a:pt x="166" y="233"/>
                        <a:pt x="170" y="233"/>
                      </a:cubicBezTo>
                      <a:cubicBezTo>
                        <a:pt x="170" y="238"/>
                        <a:pt x="170" y="238"/>
                        <a:pt x="170" y="238"/>
                      </a:cubicBezTo>
                      <a:cubicBezTo>
                        <a:pt x="163" y="246"/>
                        <a:pt x="158" y="250"/>
                        <a:pt x="149" y="250"/>
                      </a:cubicBezTo>
                      <a:cubicBezTo>
                        <a:pt x="140" y="250"/>
                        <a:pt x="123" y="250"/>
                        <a:pt x="119" y="250"/>
                      </a:cubicBezTo>
                      <a:cubicBezTo>
                        <a:pt x="111" y="250"/>
                        <a:pt x="91" y="257"/>
                        <a:pt x="79" y="257"/>
                      </a:cubicBezTo>
                      <a:cubicBezTo>
                        <a:pt x="74" y="257"/>
                        <a:pt x="71" y="253"/>
                        <a:pt x="66" y="253"/>
                      </a:cubicBezTo>
                      <a:cubicBezTo>
                        <a:pt x="58" y="253"/>
                        <a:pt x="54" y="260"/>
                        <a:pt x="54" y="266"/>
                      </a:cubicBezTo>
                      <a:cubicBezTo>
                        <a:pt x="43" y="266"/>
                        <a:pt x="43" y="266"/>
                        <a:pt x="43" y="266"/>
                      </a:cubicBezTo>
                      <a:cubicBezTo>
                        <a:pt x="38" y="266"/>
                        <a:pt x="35" y="269"/>
                        <a:pt x="32" y="273"/>
                      </a:cubicBezTo>
                      <a:cubicBezTo>
                        <a:pt x="27" y="273"/>
                        <a:pt x="27" y="273"/>
                        <a:pt x="27" y="273"/>
                      </a:cubicBezTo>
                      <a:cubicBezTo>
                        <a:pt x="27" y="268"/>
                        <a:pt x="27" y="268"/>
                        <a:pt x="27" y="268"/>
                      </a:cubicBezTo>
                      <a:cubicBezTo>
                        <a:pt x="29" y="265"/>
                        <a:pt x="51" y="239"/>
                        <a:pt x="54" y="238"/>
                      </a:cubicBezTo>
                      <a:cubicBezTo>
                        <a:pt x="64" y="235"/>
                        <a:pt x="79" y="239"/>
                        <a:pt x="79" y="228"/>
                      </a:cubicBezTo>
                      <a:cubicBezTo>
                        <a:pt x="79" y="226"/>
                        <a:pt x="78" y="224"/>
                        <a:pt x="78" y="222"/>
                      </a:cubicBezTo>
                      <a:cubicBezTo>
                        <a:pt x="75" y="227"/>
                        <a:pt x="70" y="230"/>
                        <a:pt x="64" y="230"/>
                      </a:cubicBezTo>
                      <a:cubicBezTo>
                        <a:pt x="54" y="230"/>
                        <a:pt x="51" y="221"/>
                        <a:pt x="43" y="221"/>
                      </a:cubicBezTo>
                      <a:cubicBezTo>
                        <a:pt x="38" y="221"/>
                        <a:pt x="39" y="225"/>
                        <a:pt x="35" y="225"/>
                      </a:cubicBezTo>
                      <a:cubicBezTo>
                        <a:pt x="34" y="225"/>
                        <a:pt x="32" y="222"/>
                        <a:pt x="32" y="221"/>
                      </a:cubicBezTo>
                      <a:cubicBezTo>
                        <a:pt x="32" y="209"/>
                        <a:pt x="53" y="208"/>
                        <a:pt x="53" y="196"/>
                      </a:cubicBezTo>
                      <a:cubicBezTo>
                        <a:pt x="53" y="186"/>
                        <a:pt x="47" y="182"/>
                        <a:pt x="47" y="173"/>
                      </a:cubicBezTo>
                      <a:cubicBezTo>
                        <a:pt x="60" y="173"/>
                        <a:pt x="77" y="166"/>
                        <a:pt x="81" y="158"/>
                      </a:cubicBezTo>
                      <a:cubicBezTo>
                        <a:pt x="81" y="146"/>
                        <a:pt x="81" y="146"/>
                        <a:pt x="81" y="146"/>
                      </a:cubicBezTo>
                      <a:cubicBezTo>
                        <a:pt x="73" y="147"/>
                        <a:pt x="63" y="145"/>
                        <a:pt x="63" y="137"/>
                      </a:cubicBezTo>
                      <a:cubicBezTo>
                        <a:pt x="63" y="131"/>
                        <a:pt x="66" y="129"/>
                        <a:pt x="68" y="126"/>
                      </a:cubicBezTo>
                      <a:cubicBezTo>
                        <a:pt x="66" y="126"/>
                        <a:pt x="63" y="126"/>
                        <a:pt x="61" y="126"/>
                      </a:cubicBezTo>
                      <a:cubicBezTo>
                        <a:pt x="54" y="126"/>
                        <a:pt x="50" y="129"/>
                        <a:pt x="44" y="129"/>
                      </a:cubicBezTo>
                      <a:cubicBezTo>
                        <a:pt x="37" y="129"/>
                        <a:pt x="32" y="129"/>
                        <a:pt x="32" y="123"/>
                      </a:cubicBezTo>
                      <a:cubicBezTo>
                        <a:pt x="32" y="117"/>
                        <a:pt x="39" y="113"/>
                        <a:pt x="39" y="106"/>
                      </a:cubicBezTo>
                      <a:cubicBezTo>
                        <a:pt x="39" y="99"/>
                        <a:pt x="37" y="98"/>
                        <a:pt x="39" y="91"/>
                      </a:cubicBezTo>
                      <a:cubicBezTo>
                        <a:pt x="33" y="91"/>
                        <a:pt x="29" y="89"/>
                        <a:pt x="26" y="87"/>
                      </a:cubicBezTo>
                      <a:cubicBezTo>
                        <a:pt x="23" y="94"/>
                        <a:pt x="25" y="96"/>
                        <a:pt x="26" y="99"/>
                      </a:cubicBezTo>
                      <a:cubicBezTo>
                        <a:pt x="20" y="99"/>
                        <a:pt x="20" y="99"/>
                        <a:pt x="20" y="99"/>
                      </a:cubicBezTo>
                      <a:cubicBezTo>
                        <a:pt x="20" y="93"/>
                        <a:pt x="20" y="91"/>
                        <a:pt x="20" y="87"/>
                      </a:cubicBezTo>
                      <a:cubicBezTo>
                        <a:pt x="20" y="84"/>
                        <a:pt x="21" y="83"/>
                        <a:pt x="23" y="81"/>
                      </a:cubicBezTo>
                      <a:cubicBezTo>
                        <a:pt x="23" y="74"/>
                        <a:pt x="23" y="74"/>
                        <a:pt x="23" y="74"/>
                      </a:cubicBezTo>
                      <a:cubicBezTo>
                        <a:pt x="19" y="73"/>
                        <a:pt x="12" y="71"/>
                        <a:pt x="12" y="67"/>
                      </a:cubicBezTo>
                      <a:cubicBezTo>
                        <a:pt x="12" y="64"/>
                        <a:pt x="17" y="58"/>
                        <a:pt x="17" y="57"/>
                      </a:cubicBezTo>
                      <a:cubicBezTo>
                        <a:pt x="17" y="51"/>
                        <a:pt x="17" y="51"/>
                        <a:pt x="17" y="51"/>
                      </a:cubicBezTo>
                      <a:cubicBezTo>
                        <a:pt x="6" y="48"/>
                        <a:pt x="0" y="46"/>
                        <a:pt x="0" y="36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2" y="40"/>
                        <a:pt x="16" y="43"/>
                        <a:pt x="17" y="43"/>
                      </a:cubicBezTo>
                      <a:cubicBezTo>
                        <a:pt x="19" y="43"/>
                        <a:pt x="20" y="40"/>
                        <a:pt x="20" y="38"/>
                      </a:cubicBezTo>
                      <a:cubicBezTo>
                        <a:pt x="19" y="37"/>
                        <a:pt x="17" y="35"/>
                        <a:pt x="17" y="33"/>
                      </a:cubicBezTo>
                      <a:cubicBezTo>
                        <a:pt x="17" y="27"/>
                        <a:pt x="22" y="24"/>
                        <a:pt x="27" y="24"/>
                      </a:cubicBezTo>
                      <a:cubicBezTo>
                        <a:pt x="27" y="17"/>
                        <a:pt x="30" y="14"/>
                        <a:pt x="30" y="10"/>
                      </a:cubicBezTo>
                      <a:cubicBezTo>
                        <a:pt x="30" y="6"/>
                        <a:pt x="38" y="0"/>
                        <a:pt x="42" y="0"/>
                      </a:cubicBezTo>
                      <a:cubicBezTo>
                        <a:pt x="51" y="0"/>
                        <a:pt x="59" y="0"/>
                        <a:pt x="64" y="0"/>
                      </a:cubicBezTo>
                      <a:cubicBezTo>
                        <a:pt x="67" y="0"/>
                        <a:pt x="72" y="5"/>
                        <a:pt x="72" y="7"/>
                      </a:cubicBezTo>
                      <a:cubicBezTo>
                        <a:pt x="72" y="18"/>
                        <a:pt x="55" y="17"/>
                        <a:pt x="53" y="28"/>
                      </a:cubicBezTo>
                      <a:cubicBezTo>
                        <a:pt x="53" y="30"/>
                        <a:pt x="54" y="32"/>
                        <a:pt x="55" y="34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103" y="56"/>
                        <a:pt x="79" y="66"/>
                        <a:pt x="79" y="83"/>
                      </a:cubicBezTo>
                      <a:cubicBezTo>
                        <a:pt x="76" y="83"/>
                        <a:pt x="74" y="86"/>
                        <a:pt x="73" y="89"/>
                      </a:cubicBezTo>
                      <a:cubicBezTo>
                        <a:pt x="81" y="91"/>
                        <a:pt x="85" y="88"/>
                        <a:pt x="91" y="90"/>
                      </a:cubicBezTo>
                      <a:cubicBezTo>
                        <a:pt x="105" y="95"/>
                        <a:pt x="103" y="114"/>
                        <a:pt x="112" y="123"/>
                      </a:cubicBezTo>
                      <a:cubicBezTo>
                        <a:pt x="124" y="136"/>
                        <a:pt x="144" y="141"/>
                        <a:pt x="144" y="160"/>
                      </a:cubicBezTo>
                      <a:cubicBezTo>
                        <a:pt x="144" y="167"/>
                        <a:pt x="152" y="171"/>
                        <a:pt x="152" y="177"/>
                      </a:cubicBezTo>
                      <a:cubicBezTo>
                        <a:pt x="152" y="180"/>
                        <a:pt x="151" y="182"/>
                        <a:pt x="148" y="183"/>
                      </a:cubicBezTo>
                      <a:cubicBezTo>
                        <a:pt x="148" y="188"/>
                        <a:pt x="148" y="188"/>
                        <a:pt x="148" y="188"/>
                      </a:cubicBezTo>
                      <a:cubicBezTo>
                        <a:pt x="154" y="187"/>
                        <a:pt x="154" y="184"/>
                        <a:pt x="157" y="183"/>
                      </a:cubicBezTo>
                      <a:lnTo>
                        <a:pt x="154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9" name="Freeform 99">
                  <a:extLst>
                    <a:ext uri="{FF2B5EF4-FFF2-40B4-BE49-F238E27FC236}">
                      <a16:creationId xmlns:a16="http://schemas.microsoft.com/office/drawing/2014/main" id="{84FF3687-8676-6012-701E-4DDFAC391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3442" y="2656472"/>
                  <a:ext cx="9183" cy="10713"/>
                </a:xfrm>
                <a:custGeom>
                  <a:avLst/>
                  <a:gdLst>
                    <a:gd name="T0" fmla="*/ 5 w 9"/>
                    <a:gd name="T1" fmla="*/ 0 h 9"/>
                    <a:gd name="T2" fmla="*/ 0 w 9"/>
                    <a:gd name="T3" fmla="*/ 9 h 9"/>
                    <a:gd name="T4" fmla="*/ 8 w 9"/>
                    <a:gd name="T5" fmla="*/ 9 h 9"/>
                    <a:gd name="T6" fmla="*/ 9 w 9"/>
                    <a:gd name="T7" fmla="*/ 0 h 9"/>
                    <a:gd name="T8" fmla="*/ 5 w 9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5" y="0"/>
                      </a:moveTo>
                      <a:cubicBezTo>
                        <a:pt x="0" y="2"/>
                        <a:pt x="0" y="5"/>
                        <a:pt x="0" y="9"/>
                      </a:cubicBezTo>
                      <a:cubicBezTo>
                        <a:pt x="4" y="9"/>
                        <a:pt x="7" y="9"/>
                        <a:pt x="8" y="9"/>
                      </a:cubicBezTo>
                      <a:cubicBezTo>
                        <a:pt x="8" y="5"/>
                        <a:pt x="9" y="2"/>
                        <a:pt x="9" y="0"/>
                      </a:cubicBezTo>
                      <a:cubicBezTo>
                        <a:pt x="8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0" name="Freeform 100">
                  <a:extLst>
                    <a:ext uri="{FF2B5EF4-FFF2-40B4-BE49-F238E27FC236}">
                      <a16:creationId xmlns:a16="http://schemas.microsoft.com/office/drawing/2014/main" id="{32B819B2-433C-F3E9-5171-C0C4C1EA8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5128" y="2175919"/>
                  <a:ext cx="250992" cy="119373"/>
                </a:xfrm>
                <a:custGeom>
                  <a:avLst/>
                  <a:gdLst>
                    <a:gd name="T0" fmla="*/ 218 w 219"/>
                    <a:gd name="T1" fmla="*/ 56 h 104"/>
                    <a:gd name="T2" fmla="*/ 184 w 219"/>
                    <a:gd name="T3" fmla="*/ 84 h 104"/>
                    <a:gd name="T4" fmla="*/ 125 w 219"/>
                    <a:gd name="T5" fmla="*/ 104 h 104"/>
                    <a:gd name="T6" fmla="*/ 57 w 219"/>
                    <a:gd name="T7" fmla="*/ 90 h 104"/>
                    <a:gd name="T8" fmla="*/ 24 w 219"/>
                    <a:gd name="T9" fmla="*/ 75 h 104"/>
                    <a:gd name="T10" fmla="*/ 31 w 219"/>
                    <a:gd name="T11" fmla="*/ 71 h 104"/>
                    <a:gd name="T12" fmla="*/ 35 w 219"/>
                    <a:gd name="T13" fmla="*/ 48 h 104"/>
                    <a:gd name="T14" fmla="*/ 2 w 219"/>
                    <a:gd name="T15" fmla="*/ 44 h 104"/>
                    <a:gd name="T16" fmla="*/ 41 w 219"/>
                    <a:gd name="T17" fmla="*/ 37 h 104"/>
                    <a:gd name="T18" fmla="*/ 38 w 219"/>
                    <a:gd name="T19" fmla="*/ 31 h 104"/>
                    <a:gd name="T20" fmla="*/ 0 w 219"/>
                    <a:gd name="T21" fmla="*/ 13 h 104"/>
                    <a:gd name="T22" fmla="*/ 15 w 219"/>
                    <a:gd name="T23" fmla="*/ 15 h 104"/>
                    <a:gd name="T24" fmla="*/ 15 w 219"/>
                    <a:gd name="T25" fmla="*/ 9 h 104"/>
                    <a:gd name="T26" fmla="*/ 29 w 219"/>
                    <a:gd name="T27" fmla="*/ 0 h 104"/>
                    <a:gd name="T28" fmla="*/ 35 w 219"/>
                    <a:gd name="T29" fmla="*/ 0 h 104"/>
                    <a:gd name="T30" fmla="*/ 39 w 219"/>
                    <a:gd name="T31" fmla="*/ 12 h 104"/>
                    <a:gd name="T32" fmla="*/ 50 w 219"/>
                    <a:gd name="T33" fmla="*/ 28 h 104"/>
                    <a:gd name="T34" fmla="*/ 64 w 219"/>
                    <a:gd name="T35" fmla="*/ 23 h 104"/>
                    <a:gd name="T36" fmla="*/ 64 w 219"/>
                    <a:gd name="T37" fmla="*/ 13 h 104"/>
                    <a:gd name="T38" fmla="*/ 74 w 219"/>
                    <a:gd name="T39" fmla="*/ 20 h 104"/>
                    <a:gd name="T40" fmla="*/ 92 w 219"/>
                    <a:gd name="T41" fmla="*/ 15 h 104"/>
                    <a:gd name="T42" fmla="*/ 103 w 219"/>
                    <a:gd name="T43" fmla="*/ 21 h 104"/>
                    <a:gd name="T44" fmla="*/ 103 w 219"/>
                    <a:gd name="T45" fmla="*/ 13 h 104"/>
                    <a:gd name="T46" fmla="*/ 127 w 219"/>
                    <a:gd name="T47" fmla="*/ 15 h 104"/>
                    <a:gd name="T48" fmla="*/ 153 w 219"/>
                    <a:gd name="T49" fmla="*/ 13 h 104"/>
                    <a:gd name="T50" fmla="*/ 156 w 219"/>
                    <a:gd name="T51" fmla="*/ 1 h 104"/>
                    <a:gd name="T52" fmla="*/ 164 w 219"/>
                    <a:gd name="T53" fmla="*/ 1 h 104"/>
                    <a:gd name="T54" fmla="*/ 178 w 219"/>
                    <a:gd name="T55" fmla="*/ 11 h 104"/>
                    <a:gd name="T56" fmla="*/ 196 w 219"/>
                    <a:gd name="T57" fmla="*/ 7 h 104"/>
                    <a:gd name="T58" fmla="*/ 191 w 219"/>
                    <a:gd name="T59" fmla="*/ 14 h 104"/>
                    <a:gd name="T60" fmla="*/ 219 w 219"/>
                    <a:gd name="T61" fmla="*/ 54 h 104"/>
                    <a:gd name="T62" fmla="*/ 218 w 219"/>
                    <a:gd name="T63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9" h="104">
                      <a:moveTo>
                        <a:pt x="218" y="56"/>
                      </a:moveTo>
                      <a:cubicBezTo>
                        <a:pt x="212" y="67"/>
                        <a:pt x="194" y="81"/>
                        <a:pt x="184" y="84"/>
                      </a:cubicBezTo>
                      <a:cubicBezTo>
                        <a:pt x="166" y="91"/>
                        <a:pt x="151" y="104"/>
                        <a:pt x="125" y="104"/>
                      </a:cubicBezTo>
                      <a:cubicBezTo>
                        <a:pt x="97" y="104"/>
                        <a:pt x="78" y="97"/>
                        <a:pt x="57" y="90"/>
                      </a:cubicBezTo>
                      <a:cubicBezTo>
                        <a:pt x="47" y="87"/>
                        <a:pt x="41" y="75"/>
                        <a:pt x="24" y="75"/>
                      </a:cubicBezTo>
                      <a:cubicBezTo>
                        <a:pt x="26" y="74"/>
                        <a:pt x="29" y="71"/>
                        <a:pt x="31" y="71"/>
                      </a:cubicBezTo>
                      <a:cubicBezTo>
                        <a:pt x="31" y="61"/>
                        <a:pt x="33" y="56"/>
                        <a:pt x="35" y="48"/>
                      </a:cubicBezTo>
                      <a:cubicBezTo>
                        <a:pt x="22" y="44"/>
                        <a:pt x="10" y="52"/>
                        <a:pt x="2" y="44"/>
                      </a:cubicBezTo>
                      <a:cubicBezTo>
                        <a:pt x="13" y="44"/>
                        <a:pt x="33" y="40"/>
                        <a:pt x="41" y="37"/>
                      </a:cubicBezTo>
                      <a:cubicBezTo>
                        <a:pt x="39" y="36"/>
                        <a:pt x="38" y="33"/>
                        <a:pt x="38" y="31"/>
                      </a:cubicBezTo>
                      <a:cubicBezTo>
                        <a:pt x="29" y="31"/>
                        <a:pt x="1" y="22"/>
                        <a:pt x="0" y="13"/>
                      </a:cubicBezTo>
                      <a:cubicBezTo>
                        <a:pt x="7" y="11"/>
                        <a:pt x="10" y="13"/>
                        <a:pt x="15" y="15"/>
                      </a:cubicBezTo>
                      <a:cubicBezTo>
                        <a:pt x="15" y="13"/>
                        <a:pt x="15" y="11"/>
                        <a:pt x="15" y="9"/>
                      </a:cubicBezTo>
                      <a:cubicBezTo>
                        <a:pt x="21" y="9"/>
                        <a:pt x="22" y="0"/>
                        <a:pt x="29" y="0"/>
                      </a:cubicBezTo>
                      <a:cubicBezTo>
                        <a:pt x="31" y="0"/>
                        <a:pt x="32" y="0"/>
                        <a:pt x="35" y="0"/>
                      </a:cubicBezTo>
                      <a:cubicBezTo>
                        <a:pt x="35" y="5"/>
                        <a:pt x="38" y="7"/>
                        <a:pt x="39" y="12"/>
                      </a:cubicBezTo>
                      <a:cubicBezTo>
                        <a:pt x="38" y="17"/>
                        <a:pt x="45" y="28"/>
                        <a:pt x="50" y="28"/>
                      </a:cubicBezTo>
                      <a:cubicBezTo>
                        <a:pt x="56" y="28"/>
                        <a:pt x="60" y="24"/>
                        <a:pt x="64" y="23"/>
                      </a:cubicBezTo>
                      <a:cubicBezTo>
                        <a:pt x="63" y="17"/>
                        <a:pt x="62" y="16"/>
                        <a:pt x="64" y="13"/>
                      </a:cubicBezTo>
                      <a:cubicBezTo>
                        <a:pt x="67" y="16"/>
                        <a:pt x="69" y="20"/>
                        <a:pt x="74" y="20"/>
                      </a:cubicBezTo>
                      <a:cubicBezTo>
                        <a:pt x="92" y="15"/>
                        <a:pt x="92" y="15"/>
                        <a:pt x="92" y="15"/>
                      </a:cubicBezTo>
                      <a:cubicBezTo>
                        <a:pt x="98" y="17"/>
                        <a:pt x="100" y="19"/>
                        <a:pt x="103" y="21"/>
                      </a:cubicBezTo>
                      <a:cubicBezTo>
                        <a:pt x="102" y="18"/>
                        <a:pt x="103" y="15"/>
                        <a:pt x="103" y="13"/>
                      </a:cubicBezTo>
                      <a:cubicBezTo>
                        <a:pt x="114" y="13"/>
                        <a:pt x="120" y="15"/>
                        <a:pt x="127" y="15"/>
                      </a:cubicBezTo>
                      <a:cubicBezTo>
                        <a:pt x="137" y="15"/>
                        <a:pt x="146" y="5"/>
                        <a:pt x="153" y="13"/>
                      </a:cubicBezTo>
                      <a:cubicBezTo>
                        <a:pt x="153" y="6"/>
                        <a:pt x="154" y="4"/>
                        <a:pt x="156" y="1"/>
                      </a:cubicBezTo>
                      <a:cubicBezTo>
                        <a:pt x="161" y="2"/>
                        <a:pt x="161" y="3"/>
                        <a:pt x="164" y="1"/>
                      </a:cubicBezTo>
                      <a:cubicBezTo>
                        <a:pt x="164" y="10"/>
                        <a:pt x="170" y="11"/>
                        <a:pt x="178" y="11"/>
                      </a:cubicBezTo>
                      <a:cubicBezTo>
                        <a:pt x="185" y="11"/>
                        <a:pt x="189" y="7"/>
                        <a:pt x="196" y="7"/>
                      </a:cubicBezTo>
                      <a:cubicBezTo>
                        <a:pt x="194" y="9"/>
                        <a:pt x="191" y="12"/>
                        <a:pt x="191" y="14"/>
                      </a:cubicBezTo>
                      <a:cubicBezTo>
                        <a:pt x="191" y="37"/>
                        <a:pt x="219" y="32"/>
                        <a:pt x="219" y="54"/>
                      </a:cubicBezTo>
                      <a:lnTo>
                        <a:pt x="218" y="5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1" name="Freeform 101">
                  <a:extLst>
                    <a:ext uri="{FF2B5EF4-FFF2-40B4-BE49-F238E27FC236}">
                      <a16:creationId xmlns:a16="http://schemas.microsoft.com/office/drawing/2014/main" id="{CAA6F838-E908-4460-4A33-AC350FA86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2236" y="3623701"/>
                  <a:ext cx="257114" cy="91825"/>
                </a:xfrm>
                <a:custGeom>
                  <a:avLst/>
                  <a:gdLst>
                    <a:gd name="T0" fmla="*/ 225 w 225"/>
                    <a:gd name="T1" fmla="*/ 71 h 81"/>
                    <a:gd name="T2" fmla="*/ 197 w 225"/>
                    <a:gd name="T3" fmla="*/ 81 h 81"/>
                    <a:gd name="T4" fmla="*/ 153 w 225"/>
                    <a:gd name="T5" fmla="*/ 75 h 81"/>
                    <a:gd name="T6" fmla="*/ 153 w 225"/>
                    <a:gd name="T7" fmla="*/ 70 h 81"/>
                    <a:gd name="T8" fmla="*/ 160 w 225"/>
                    <a:gd name="T9" fmla="*/ 63 h 81"/>
                    <a:gd name="T10" fmla="*/ 135 w 225"/>
                    <a:gd name="T11" fmla="*/ 47 h 81"/>
                    <a:gd name="T12" fmla="*/ 126 w 225"/>
                    <a:gd name="T13" fmla="*/ 39 h 81"/>
                    <a:gd name="T14" fmla="*/ 110 w 225"/>
                    <a:gd name="T15" fmla="*/ 39 h 81"/>
                    <a:gd name="T16" fmla="*/ 84 w 225"/>
                    <a:gd name="T17" fmla="*/ 27 h 81"/>
                    <a:gd name="T18" fmla="*/ 62 w 225"/>
                    <a:gd name="T19" fmla="*/ 27 h 81"/>
                    <a:gd name="T20" fmla="*/ 60 w 225"/>
                    <a:gd name="T21" fmla="*/ 18 h 81"/>
                    <a:gd name="T22" fmla="*/ 50 w 225"/>
                    <a:gd name="T23" fmla="*/ 16 h 81"/>
                    <a:gd name="T24" fmla="*/ 7 w 225"/>
                    <a:gd name="T25" fmla="*/ 35 h 81"/>
                    <a:gd name="T26" fmla="*/ 0 w 225"/>
                    <a:gd name="T27" fmla="*/ 35 h 81"/>
                    <a:gd name="T28" fmla="*/ 63 w 225"/>
                    <a:gd name="T29" fmla="*/ 0 h 81"/>
                    <a:gd name="T30" fmla="*/ 137 w 225"/>
                    <a:gd name="T31" fmla="*/ 20 h 81"/>
                    <a:gd name="T32" fmla="*/ 150 w 225"/>
                    <a:gd name="T33" fmla="*/ 29 h 81"/>
                    <a:gd name="T34" fmla="*/ 197 w 225"/>
                    <a:gd name="T35" fmla="*/ 49 h 81"/>
                    <a:gd name="T36" fmla="*/ 197 w 225"/>
                    <a:gd name="T37" fmla="*/ 55 h 81"/>
                    <a:gd name="T38" fmla="*/ 208 w 225"/>
                    <a:gd name="T39" fmla="*/ 55 h 81"/>
                    <a:gd name="T40" fmla="*/ 225 w 225"/>
                    <a:gd name="T41" fmla="*/ 7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5" h="81">
                      <a:moveTo>
                        <a:pt x="225" y="71"/>
                      </a:moveTo>
                      <a:cubicBezTo>
                        <a:pt x="220" y="81"/>
                        <a:pt x="206" y="81"/>
                        <a:pt x="197" y="81"/>
                      </a:cubicBezTo>
                      <a:cubicBezTo>
                        <a:pt x="179" y="81"/>
                        <a:pt x="167" y="75"/>
                        <a:pt x="153" y="75"/>
                      </a:cubicBezTo>
                      <a:cubicBezTo>
                        <a:pt x="153" y="74"/>
                        <a:pt x="153" y="72"/>
                        <a:pt x="153" y="70"/>
                      </a:cubicBezTo>
                      <a:cubicBezTo>
                        <a:pt x="156" y="70"/>
                        <a:pt x="160" y="67"/>
                        <a:pt x="160" y="63"/>
                      </a:cubicBezTo>
                      <a:cubicBezTo>
                        <a:pt x="149" y="58"/>
                        <a:pt x="137" y="59"/>
                        <a:pt x="135" y="47"/>
                      </a:cubicBezTo>
                      <a:cubicBezTo>
                        <a:pt x="128" y="47"/>
                        <a:pt x="129" y="41"/>
                        <a:pt x="126" y="39"/>
                      </a:cubicBezTo>
                      <a:cubicBezTo>
                        <a:pt x="120" y="36"/>
                        <a:pt x="116" y="39"/>
                        <a:pt x="110" y="39"/>
                      </a:cubicBezTo>
                      <a:cubicBezTo>
                        <a:pt x="100" y="39"/>
                        <a:pt x="94" y="27"/>
                        <a:pt x="84" y="27"/>
                      </a:cubicBezTo>
                      <a:cubicBezTo>
                        <a:pt x="62" y="27"/>
                        <a:pt x="62" y="27"/>
                        <a:pt x="62" y="27"/>
                      </a:cubicBezTo>
                      <a:cubicBezTo>
                        <a:pt x="57" y="24"/>
                        <a:pt x="58" y="20"/>
                        <a:pt x="60" y="18"/>
                      </a:cubicBezTo>
                      <a:cubicBezTo>
                        <a:pt x="57" y="15"/>
                        <a:pt x="54" y="16"/>
                        <a:pt x="50" y="16"/>
                      </a:cubicBezTo>
                      <a:cubicBezTo>
                        <a:pt x="35" y="16"/>
                        <a:pt x="15" y="27"/>
                        <a:pt x="7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3" y="13"/>
                        <a:pt x="29" y="0"/>
                        <a:pt x="63" y="0"/>
                      </a:cubicBezTo>
                      <a:cubicBezTo>
                        <a:pt x="96" y="0"/>
                        <a:pt x="112" y="20"/>
                        <a:pt x="137" y="20"/>
                      </a:cubicBezTo>
                      <a:cubicBezTo>
                        <a:pt x="142" y="20"/>
                        <a:pt x="148" y="28"/>
                        <a:pt x="150" y="29"/>
                      </a:cubicBezTo>
                      <a:cubicBezTo>
                        <a:pt x="160" y="40"/>
                        <a:pt x="179" y="49"/>
                        <a:pt x="197" y="49"/>
                      </a:cubicBezTo>
                      <a:cubicBezTo>
                        <a:pt x="197" y="51"/>
                        <a:pt x="196" y="53"/>
                        <a:pt x="197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16" y="58"/>
                        <a:pt x="220" y="69"/>
                        <a:pt x="225" y="7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2" name="Freeform 102">
                  <a:extLst>
                    <a:ext uri="{FF2B5EF4-FFF2-40B4-BE49-F238E27FC236}">
                      <a16:creationId xmlns:a16="http://schemas.microsoft.com/office/drawing/2014/main" id="{24247F29-776E-B59F-1AC5-474B400D3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8967" y="3657370"/>
                  <a:ext cx="13774" cy="16835"/>
                </a:xfrm>
                <a:custGeom>
                  <a:avLst/>
                  <a:gdLst>
                    <a:gd name="T0" fmla="*/ 10 w 12"/>
                    <a:gd name="T1" fmla="*/ 1 h 14"/>
                    <a:gd name="T2" fmla="*/ 10 w 12"/>
                    <a:gd name="T3" fmla="*/ 13 h 14"/>
                    <a:gd name="T4" fmla="*/ 0 w 12"/>
                    <a:gd name="T5" fmla="*/ 13 h 14"/>
                    <a:gd name="T6" fmla="*/ 6 w 12"/>
                    <a:gd name="T7" fmla="*/ 6 h 14"/>
                    <a:gd name="T8" fmla="*/ 6 w 12"/>
                    <a:gd name="T9" fmla="*/ 0 h 14"/>
                    <a:gd name="T10" fmla="*/ 8 w 12"/>
                    <a:gd name="T11" fmla="*/ 0 h 14"/>
                    <a:gd name="T12" fmla="*/ 10 w 12"/>
                    <a:gd name="T13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4">
                      <a:moveTo>
                        <a:pt x="10" y="1"/>
                      </a:moveTo>
                      <a:cubicBezTo>
                        <a:pt x="11" y="5"/>
                        <a:pt x="12" y="9"/>
                        <a:pt x="10" y="13"/>
                      </a:cubicBezTo>
                      <a:cubicBezTo>
                        <a:pt x="9" y="13"/>
                        <a:pt x="0" y="14"/>
                        <a:pt x="0" y="13"/>
                      </a:cubicBezTo>
                      <a:cubicBezTo>
                        <a:pt x="0" y="7"/>
                        <a:pt x="4" y="6"/>
                        <a:pt x="6" y="6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1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3" name="Freeform 103">
                  <a:extLst>
                    <a:ext uri="{FF2B5EF4-FFF2-40B4-BE49-F238E27FC236}">
                      <a16:creationId xmlns:a16="http://schemas.microsoft.com/office/drawing/2014/main" id="{EFBE8A45-7CEC-114F-AFD6-3AFEE42BCE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993" y="3749195"/>
                  <a:ext cx="42852" cy="19896"/>
                </a:xfrm>
                <a:custGeom>
                  <a:avLst/>
                  <a:gdLst>
                    <a:gd name="T0" fmla="*/ 31 w 37"/>
                    <a:gd name="T1" fmla="*/ 5 h 17"/>
                    <a:gd name="T2" fmla="*/ 37 w 37"/>
                    <a:gd name="T3" fmla="*/ 12 h 17"/>
                    <a:gd name="T4" fmla="*/ 12 w 37"/>
                    <a:gd name="T5" fmla="*/ 17 h 17"/>
                    <a:gd name="T6" fmla="*/ 0 w 37"/>
                    <a:gd name="T7" fmla="*/ 5 h 17"/>
                    <a:gd name="T8" fmla="*/ 8 w 37"/>
                    <a:gd name="T9" fmla="*/ 0 h 17"/>
                    <a:gd name="T10" fmla="*/ 32 w 37"/>
                    <a:gd name="T11" fmla="*/ 7 h 17"/>
                    <a:gd name="T12" fmla="*/ 31 w 37"/>
                    <a:gd name="T13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" h="17">
                      <a:moveTo>
                        <a:pt x="31" y="5"/>
                      </a:moveTo>
                      <a:cubicBezTo>
                        <a:pt x="35" y="7"/>
                        <a:pt x="37" y="9"/>
                        <a:pt x="37" y="12"/>
                      </a:cubicBezTo>
                      <a:cubicBezTo>
                        <a:pt x="28" y="14"/>
                        <a:pt x="22" y="17"/>
                        <a:pt x="12" y="17"/>
                      </a:cubicBezTo>
                      <a:cubicBezTo>
                        <a:pt x="6" y="17"/>
                        <a:pt x="0" y="11"/>
                        <a:pt x="0" y="5"/>
                      </a:cubicBezTo>
                      <a:cubicBezTo>
                        <a:pt x="0" y="2"/>
                        <a:pt x="5" y="0"/>
                        <a:pt x="8" y="0"/>
                      </a:cubicBezTo>
                      <a:cubicBezTo>
                        <a:pt x="17" y="0"/>
                        <a:pt x="28" y="5"/>
                        <a:pt x="32" y="7"/>
                      </a:cubicBez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4" name="Freeform 104">
                  <a:extLst>
                    <a:ext uri="{FF2B5EF4-FFF2-40B4-BE49-F238E27FC236}">
                      <a16:creationId xmlns:a16="http://schemas.microsoft.com/office/drawing/2014/main" id="{0EBEF907-39C3-5F23-1704-3786BBA10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9942" y="3747665"/>
                  <a:ext cx="35200" cy="15304"/>
                </a:xfrm>
                <a:custGeom>
                  <a:avLst/>
                  <a:gdLst>
                    <a:gd name="T0" fmla="*/ 31 w 31"/>
                    <a:gd name="T1" fmla="*/ 8 h 13"/>
                    <a:gd name="T2" fmla="*/ 19 w 31"/>
                    <a:gd name="T3" fmla="*/ 13 h 13"/>
                    <a:gd name="T4" fmla="*/ 0 w 31"/>
                    <a:gd name="T5" fmla="*/ 4 h 13"/>
                    <a:gd name="T6" fmla="*/ 8 w 31"/>
                    <a:gd name="T7" fmla="*/ 0 h 13"/>
                    <a:gd name="T8" fmla="*/ 31 w 31"/>
                    <a:gd name="T9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3">
                      <a:moveTo>
                        <a:pt x="31" y="8"/>
                      </a:moveTo>
                      <a:cubicBezTo>
                        <a:pt x="29" y="13"/>
                        <a:pt x="23" y="13"/>
                        <a:pt x="19" y="13"/>
                      </a:cubicBezTo>
                      <a:cubicBezTo>
                        <a:pt x="10" y="13"/>
                        <a:pt x="0" y="12"/>
                        <a:pt x="0" y="4"/>
                      </a:cubicBezTo>
                      <a:cubicBezTo>
                        <a:pt x="0" y="0"/>
                        <a:pt x="6" y="0"/>
                        <a:pt x="8" y="0"/>
                      </a:cubicBezTo>
                      <a:cubicBezTo>
                        <a:pt x="11" y="0"/>
                        <a:pt x="29" y="4"/>
                        <a:pt x="31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5" name="Freeform 105">
                  <a:extLst>
                    <a:ext uri="{FF2B5EF4-FFF2-40B4-BE49-F238E27FC236}">
                      <a16:creationId xmlns:a16="http://schemas.microsoft.com/office/drawing/2014/main" id="{CFB2DD97-89A0-C651-460A-8404895A1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0881" y="3709404"/>
                  <a:ext cx="148453" cy="61217"/>
                </a:xfrm>
                <a:custGeom>
                  <a:avLst/>
                  <a:gdLst>
                    <a:gd name="T0" fmla="*/ 108 w 129"/>
                    <a:gd name="T1" fmla="*/ 20 h 54"/>
                    <a:gd name="T2" fmla="*/ 129 w 129"/>
                    <a:gd name="T3" fmla="*/ 38 h 54"/>
                    <a:gd name="T4" fmla="*/ 101 w 129"/>
                    <a:gd name="T5" fmla="*/ 38 h 54"/>
                    <a:gd name="T6" fmla="*/ 87 w 129"/>
                    <a:gd name="T7" fmla="*/ 44 h 54"/>
                    <a:gd name="T8" fmla="*/ 79 w 129"/>
                    <a:gd name="T9" fmla="*/ 40 h 54"/>
                    <a:gd name="T10" fmla="*/ 62 w 129"/>
                    <a:gd name="T11" fmla="*/ 54 h 54"/>
                    <a:gd name="T12" fmla="*/ 53 w 129"/>
                    <a:gd name="T13" fmla="*/ 44 h 54"/>
                    <a:gd name="T14" fmla="*/ 19 w 129"/>
                    <a:gd name="T15" fmla="*/ 42 h 54"/>
                    <a:gd name="T16" fmla="*/ 10 w 129"/>
                    <a:gd name="T17" fmla="*/ 42 h 54"/>
                    <a:gd name="T18" fmla="*/ 9 w 129"/>
                    <a:gd name="T19" fmla="*/ 48 h 54"/>
                    <a:gd name="T20" fmla="*/ 0 w 129"/>
                    <a:gd name="T21" fmla="*/ 35 h 54"/>
                    <a:gd name="T22" fmla="*/ 4 w 129"/>
                    <a:gd name="T23" fmla="*/ 32 h 54"/>
                    <a:gd name="T24" fmla="*/ 38 w 129"/>
                    <a:gd name="T25" fmla="*/ 31 h 54"/>
                    <a:gd name="T26" fmla="*/ 33 w 129"/>
                    <a:gd name="T27" fmla="*/ 15 h 54"/>
                    <a:gd name="T28" fmla="*/ 23 w 129"/>
                    <a:gd name="T29" fmla="*/ 6 h 54"/>
                    <a:gd name="T30" fmla="*/ 29 w 129"/>
                    <a:gd name="T31" fmla="*/ 0 h 54"/>
                    <a:gd name="T32" fmla="*/ 47 w 129"/>
                    <a:gd name="T33" fmla="*/ 6 h 54"/>
                    <a:gd name="T34" fmla="*/ 70 w 129"/>
                    <a:gd name="T35" fmla="*/ 3 h 54"/>
                    <a:gd name="T36" fmla="*/ 112 w 129"/>
                    <a:gd name="T37" fmla="*/ 23 h 54"/>
                    <a:gd name="T38" fmla="*/ 108 w 129"/>
                    <a:gd name="T39" fmla="*/ 2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9" h="54">
                      <a:moveTo>
                        <a:pt x="108" y="20"/>
                      </a:moveTo>
                      <a:cubicBezTo>
                        <a:pt x="116" y="26"/>
                        <a:pt x="123" y="30"/>
                        <a:pt x="129" y="38"/>
                      </a:cubicBezTo>
                      <a:cubicBezTo>
                        <a:pt x="101" y="38"/>
                        <a:pt x="101" y="38"/>
                        <a:pt x="101" y="38"/>
                      </a:cubicBezTo>
                      <a:cubicBezTo>
                        <a:pt x="95" y="41"/>
                        <a:pt x="92" y="44"/>
                        <a:pt x="87" y="44"/>
                      </a:cubicBezTo>
                      <a:cubicBezTo>
                        <a:pt x="82" y="44"/>
                        <a:pt x="83" y="40"/>
                        <a:pt x="79" y="40"/>
                      </a:cubicBezTo>
                      <a:cubicBezTo>
                        <a:pt x="70" y="40"/>
                        <a:pt x="70" y="54"/>
                        <a:pt x="62" y="54"/>
                      </a:cubicBezTo>
                      <a:cubicBezTo>
                        <a:pt x="55" y="54"/>
                        <a:pt x="57" y="46"/>
                        <a:pt x="53" y="44"/>
                      </a:cubicBezTo>
                      <a:cubicBezTo>
                        <a:pt x="46" y="39"/>
                        <a:pt x="28" y="42"/>
                        <a:pt x="19" y="42"/>
                      </a:cubicBezTo>
                      <a:cubicBezTo>
                        <a:pt x="14" y="42"/>
                        <a:pt x="14" y="44"/>
                        <a:pt x="10" y="42"/>
                      </a:cubicBezTo>
                      <a:cubicBezTo>
                        <a:pt x="10" y="44"/>
                        <a:pt x="9" y="46"/>
                        <a:pt x="9" y="48"/>
                      </a:cubicBezTo>
                      <a:cubicBezTo>
                        <a:pt x="4" y="47"/>
                        <a:pt x="0" y="40"/>
                        <a:pt x="0" y="35"/>
                      </a:cubicBezTo>
                      <a:cubicBezTo>
                        <a:pt x="1" y="35"/>
                        <a:pt x="3" y="33"/>
                        <a:pt x="4" y="32"/>
                      </a:cubicBezTo>
                      <a:cubicBezTo>
                        <a:pt x="21" y="32"/>
                        <a:pt x="29" y="36"/>
                        <a:pt x="38" y="31"/>
                      </a:cubicBezTo>
                      <a:cubicBezTo>
                        <a:pt x="33" y="26"/>
                        <a:pt x="33" y="21"/>
                        <a:pt x="33" y="15"/>
                      </a:cubicBezTo>
                      <a:cubicBezTo>
                        <a:pt x="28" y="15"/>
                        <a:pt x="23" y="11"/>
                        <a:pt x="23" y="6"/>
                      </a:cubicBezTo>
                      <a:cubicBezTo>
                        <a:pt x="23" y="3"/>
                        <a:pt x="26" y="0"/>
                        <a:pt x="29" y="0"/>
                      </a:cubicBezTo>
                      <a:cubicBezTo>
                        <a:pt x="36" y="0"/>
                        <a:pt x="40" y="6"/>
                        <a:pt x="47" y="6"/>
                      </a:cubicBezTo>
                      <a:cubicBezTo>
                        <a:pt x="57" y="6"/>
                        <a:pt x="61" y="3"/>
                        <a:pt x="70" y="3"/>
                      </a:cubicBezTo>
                      <a:cubicBezTo>
                        <a:pt x="94" y="3"/>
                        <a:pt x="98" y="16"/>
                        <a:pt x="112" y="23"/>
                      </a:cubicBezTo>
                      <a:lnTo>
                        <a:pt x="108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6" name="Freeform 106">
                  <a:extLst>
                    <a:ext uri="{FF2B5EF4-FFF2-40B4-BE49-F238E27FC236}">
                      <a16:creationId xmlns:a16="http://schemas.microsoft.com/office/drawing/2014/main" id="{33297612-E311-136A-4975-BA7DF4F8B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090" y="3957333"/>
                  <a:ext cx="18365" cy="21426"/>
                </a:xfrm>
                <a:custGeom>
                  <a:avLst/>
                  <a:gdLst>
                    <a:gd name="T0" fmla="*/ 16 w 16"/>
                    <a:gd name="T1" fmla="*/ 6 h 19"/>
                    <a:gd name="T2" fmla="*/ 16 w 16"/>
                    <a:gd name="T3" fmla="*/ 0 h 19"/>
                    <a:gd name="T4" fmla="*/ 9 w 16"/>
                    <a:gd name="T5" fmla="*/ 0 h 19"/>
                    <a:gd name="T6" fmla="*/ 0 w 16"/>
                    <a:gd name="T7" fmla="*/ 16 h 19"/>
                    <a:gd name="T8" fmla="*/ 7 w 16"/>
                    <a:gd name="T9" fmla="*/ 16 h 19"/>
                    <a:gd name="T10" fmla="*/ 16 w 16"/>
                    <a:gd name="T11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19">
                      <a:moveTo>
                        <a:pt x="16" y="6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12" y="0"/>
                        <a:pt x="9" y="0"/>
                      </a:cubicBezTo>
                      <a:cubicBezTo>
                        <a:pt x="5" y="0"/>
                        <a:pt x="0" y="8"/>
                        <a:pt x="0" y="16"/>
                      </a:cubicBezTo>
                      <a:cubicBezTo>
                        <a:pt x="0" y="19"/>
                        <a:pt x="5" y="16"/>
                        <a:pt x="7" y="16"/>
                      </a:cubicBezTo>
                      <a:cubicBezTo>
                        <a:pt x="12" y="16"/>
                        <a:pt x="15" y="9"/>
                        <a:pt x="16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7" name="Freeform 107">
                  <a:extLst>
                    <a:ext uri="{FF2B5EF4-FFF2-40B4-BE49-F238E27FC236}">
                      <a16:creationId xmlns:a16="http://schemas.microsoft.com/office/drawing/2014/main" id="{D3CAE184-DAF2-2C43-6429-B52EBB61D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3978" y="4232810"/>
                  <a:ext cx="58157" cy="47443"/>
                </a:xfrm>
                <a:custGeom>
                  <a:avLst/>
                  <a:gdLst>
                    <a:gd name="T0" fmla="*/ 18 w 51"/>
                    <a:gd name="T1" fmla="*/ 0 h 42"/>
                    <a:gd name="T2" fmla="*/ 34 w 51"/>
                    <a:gd name="T3" fmla="*/ 7 h 42"/>
                    <a:gd name="T4" fmla="*/ 46 w 51"/>
                    <a:gd name="T5" fmla="*/ 9 h 42"/>
                    <a:gd name="T6" fmla="*/ 51 w 51"/>
                    <a:gd name="T7" fmla="*/ 16 h 42"/>
                    <a:gd name="T8" fmla="*/ 31 w 51"/>
                    <a:gd name="T9" fmla="*/ 42 h 42"/>
                    <a:gd name="T10" fmla="*/ 0 w 51"/>
                    <a:gd name="T11" fmla="*/ 20 h 42"/>
                    <a:gd name="T12" fmla="*/ 15 w 51"/>
                    <a:gd name="T13" fmla="*/ 0 h 42"/>
                    <a:gd name="T14" fmla="*/ 18 w 51"/>
                    <a:gd name="T1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1" h="42">
                      <a:moveTo>
                        <a:pt x="18" y="0"/>
                      </a:moveTo>
                      <a:cubicBezTo>
                        <a:pt x="23" y="3"/>
                        <a:pt x="28" y="7"/>
                        <a:pt x="34" y="7"/>
                      </a:cubicBezTo>
                      <a:cubicBezTo>
                        <a:pt x="35" y="18"/>
                        <a:pt x="42" y="9"/>
                        <a:pt x="46" y="9"/>
                      </a:cubicBezTo>
                      <a:cubicBezTo>
                        <a:pt x="49" y="9"/>
                        <a:pt x="51" y="15"/>
                        <a:pt x="51" y="16"/>
                      </a:cubicBezTo>
                      <a:cubicBezTo>
                        <a:pt x="51" y="23"/>
                        <a:pt x="40" y="42"/>
                        <a:pt x="31" y="42"/>
                      </a:cubicBezTo>
                      <a:cubicBezTo>
                        <a:pt x="20" y="42"/>
                        <a:pt x="0" y="27"/>
                        <a:pt x="0" y="20"/>
                      </a:cubicBezTo>
                      <a:cubicBezTo>
                        <a:pt x="0" y="8"/>
                        <a:pt x="6" y="0"/>
                        <a:pt x="15" y="0"/>
                      </a:cubicBezTo>
                      <a:cubicBezTo>
                        <a:pt x="16" y="0"/>
                        <a:pt x="18" y="1"/>
                        <a:pt x="1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18" name="Freeform 108">
                  <a:extLst>
                    <a:ext uri="{FF2B5EF4-FFF2-40B4-BE49-F238E27FC236}">
                      <a16:creationId xmlns:a16="http://schemas.microsoft.com/office/drawing/2014/main" id="{F4C34B3C-5A5F-ACBA-5209-2BFDC5B11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5472" y="5402054"/>
                  <a:ext cx="22957" cy="53565"/>
                </a:xfrm>
                <a:custGeom>
                  <a:avLst/>
                  <a:gdLst>
                    <a:gd name="T0" fmla="*/ 0 w 19"/>
                    <a:gd name="T1" fmla="*/ 24 h 46"/>
                    <a:gd name="T2" fmla="*/ 10 w 19"/>
                    <a:gd name="T3" fmla="*/ 0 h 46"/>
                    <a:gd name="T4" fmla="*/ 19 w 19"/>
                    <a:gd name="T5" fmla="*/ 13 h 46"/>
                    <a:gd name="T6" fmla="*/ 16 w 19"/>
                    <a:gd name="T7" fmla="*/ 22 h 46"/>
                    <a:gd name="T8" fmla="*/ 16 w 19"/>
                    <a:gd name="T9" fmla="*/ 46 h 46"/>
                    <a:gd name="T10" fmla="*/ 9 w 19"/>
                    <a:gd name="T11" fmla="*/ 46 h 46"/>
                    <a:gd name="T12" fmla="*/ 0 w 19"/>
                    <a:gd name="T13" fmla="*/ 35 h 46"/>
                    <a:gd name="T14" fmla="*/ 0 w 19"/>
                    <a:gd name="T15" fmla="*/ 2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46">
                      <a:moveTo>
                        <a:pt x="0" y="24"/>
                      </a:moveTo>
                      <a:cubicBezTo>
                        <a:pt x="0" y="24"/>
                        <a:pt x="5" y="0"/>
                        <a:pt x="10" y="0"/>
                      </a:cubicBezTo>
                      <a:cubicBezTo>
                        <a:pt x="16" y="0"/>
                        <a:pt x="19" y="7"/>
                        <a:pt x="19" y="13"/>
                      </a:cubicBezTo>
                      <a:cubicBezTo>
                        <a:pt x="19" y="18"/>
                        <a:pt x="16" y="20"/>
                        <a:pt x="16" y="22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4" y="45"/>
                        <a:pt x="0" y="38"/>
                        <a:pt x="0" y="35"/>
                      </a:cubicBezTo>
                      <a:cubicBezTo>
                        <a:pt x="0" y="31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0" name="Freeform 110">
                  <a:extLst>
                    <a:ext uri="{FF2B5EF4-FFF2-40B4-BE49-F238E27FC236}">
                      <a16:creationId xmlns:a16="http://schemas.microsoft.com/office/drawing/2014/main" id="{0FD17839-AC81-8AA5-F59B-6E37C2817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9872" y="3571666"/>
                  <a:ext cx="12244" cy="18365"/>
                </a:xfrm>
                <a:custGeom>
                  <a:avLst/>
                  <a:gdLst>
                    <a:gd name="T0" fmla="*/ 3 w 11"/>
                    <a:gd name="T1" fmla="*/ 1 h 16"/>
                    <a:gd name="T2" fmla="*/ 11 w 11"/>
                    <a:gd name="T3" fmla="*/ 12 h 16"/>
                    <a:gd name="T4" fmla="*/ 7 w 11"/>
                    <a:gd name="T5" fmla="*/ 16 h 16"/>
                    <a:gd name="T6" fmla="*/ 0 w 11"/>
                    <a:gd name="T7" fmla="*/ 1 h 16"/>
                    <a:gd name="T8" fmla="*/ 3 w 11"/>
                    <a:gd name="T9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6">
                      <a:moveTo>
                        <a:pt x="3" y="1"/>
                      </a:moveTo>
                      <a:cubicBezTo>
                        <a:pt x="9" y="2"/>
                        <a:pt x="11" y="7"/>
                        <a:pt x="11" y="12"/>
                      </a:cubicBezTo>
                      <a:cubicBezTo>
                        <a:pt x="11" y="14"/>
                        <a:pt x="9" y="16"/>
                        <a:pt x="7" y="16"/>
                      </a:cubicBezTo>
                      <a:cubicBezTo>
                        <a:pt x="0" y="16"/>
                        <a:pt x="0" y="7"/>
                        <a:pt x="0" y="1"/>
                      </a:cubicBezTo>
                      <a:cubicBezTo>
                        <a:pt x="0" y="0"/>
                        <a:pt x="2" y="1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1" name="Freeform 111">
                  <a:extLst>
                    <a:ext uri="{FF2B5EF4-FFF2-40B4-BE49-F238E27FC236}">
                      <a16:creationId xmlns:a16="http://schemas.microsoft.com/office/drawing/2014/main" id="{B21B7924-0EFE-BAAB-7064-0CCED880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6098" y="3521162"/>
                  <a:ext cx="22957" cy="7652"/>
                </a:xfrm>
                <a:custGeom>
                  <a:avLst/>
                  <a:gdLst>
                    <a:gd name="T0" fmla="*/ 0 w 20"/>
                    <a:gd name="T1" fmla="*/ 6 h 7"/>
                    <a:gd name="T2" fmla="*/ 11 w 20"/>
                    <a:gd name="T3" fmla="*/ 0 h 7"/>
                    <a:gd name="T4" fmla="*/ 20 w 20"/>
                    <a:gd name="T5" fmla="*/ 6 h 7"/>
                    <a:gd name="T6" fmla="*/ 0 w 20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7">
                      <a:moveTo>
                        <a:pt x="0" y="6"/>
                      </a:moveTo>
                      <a:cubicBezTo>
                        <a:pt x="2" y="3"/>
                        <a:pt x="7" y="0"/>
                        <a:pt x="11" y="0"/>
                      </a:cubicBezTo>
                      <a:cubicBezTo>
                        <a:pt x="16" y="0"/>
                        <a:pt x="18" y="4"/>
                        <a:pt x="20" y="6"/>
                      </a:cubicBezTo>
                      <a:cubicBezTo>
                        <a:pt x="12" y="7"/>
                        <a:pt x="5" y="6"/>
                        <a:pt x="0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2" name="Freeform 112">
                  <a:extLst>
                    <a:ext uri="{FF2B5EF4-FFF2-40B4-BE49-F238E27FC236}">
                      <a16:creationId xmlns:a16="http://schemas.microsoft.com/office/drawing/2014/main" id="{89908667-7FDB-4875-3E54-7B94F1E44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4359" y="3531875"/>
                  <a:ext cx="4591" cy="7652"/>
                </a:xfrm>
                <a:custGeom>
                  <a:avLst/>
                  <a:gdLst>
                    <a:gd name="T0" fmla="*/ 4 w 4"/>
                    <a:gd name="T1" fmla="*/ 7 h 7"/>
                    <a:gd name="T2" fmla="*/ 0 w 4"/>
                    <a:gd name="T3" fmla="*/ 0 h 7"/>
                    <a:gd name="T4" fmla="*/ 4 w 4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7"/>
                      </a:moveTo>
                      <a:cubicBezTo>
                        <a:pt x="2" y="7"/>
                        <a:pt x="0" y="3"/>
                        <a:pt x="0" y="0"/>
                      </a:cubicBez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3" name="Freeform 113">
                  <a:extLst>
                    <a:ext uri="{FF2B5EF4-FFF2-40B4-BE49-F238E27FC236}">
                      <a16:creationId xmlns:a16="http://schemas.microsoft.com/office/drawing/2014/main" id="{FE8C85C9-52A6-1301-5507-7106F5753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3124" y="3668083"/>
                  <a:ext cx="16835" cy="15304"/>
                </a:xfrm>
                <a:custGeom>
                  <a:avLst/>
                  <a:gdLst>
                    <a:gd name="T0" fmla="*/ 0 w 15"/>
                    <a:gd name="T1" fmla="*/ 8 h 13"/>
                    <a:gd name="T2" fmla="*/ 0 w 15"/>
                    <a:gd name="T3" fmla="*/ 12 h 13"/>
                    <a:gd name="T4" fmla="*/ 3 w 15"/>
                    <a:gd name="T5" fmla="*/ 12 h 13"/>
                    <a:gd name="T6" fmla="*/ 15 w 15"/>
                    <a:gd name="T7" fmla="*/ 8 h 13"/>
                    <a:gd name="T8" fmla="*/ 15 w 15"/>
                    <a:gd name="T9" fmla="*/ 0 h 13"/>
                    <a:gd name="T10" fmla="*/ 0 w 15"/>
                    <a:gd name="T11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13">
                      <a:moveTo>
                        <a:pt x="0" y="8"/>
                      </a:moveTo>
                      <a:cubicBezTo>
                        <a:pt x="0" y="9"/>
                        <a:pt x="0" y="11"/>
                        <a:pt x="0" y="12"/>
                      </a:cubicBezTo>
                      <a:cubicBezTo>
                        <a:pt x="0" y="13"/>
                        <a:pt x="2" y="12"/>
                        <a:pt x="3" y="12"/>
                      </a:cubicBezTo>
                      <a:cubicBezTo>
                        <a:pt x="7" y="12"/>
                        <a:pt x="12" y="11"/>
                        <a:pt x="15" y="8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2" y="5"/>
                        <a:pt x="6" y="9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7" name="Freeform 117">
                  <a:extLst>
                    <a:ext uri="{FF2B5EF4-FFF2-40B4-BE49-F238E27FC236}">
                      <a16:creationId xmlns:a16="http://schemas.microsoft.com/office/drawing/2014/main" id="{47693909-36A8-7FAB-E974-3012BD4FD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8598" y="2590664"/>
                  <a:ext cx="42852" cy="58156"/>
                </a:xfrm>
                <a:custGeom>
                  <a:avLst/>
                  <a:gdLst>
                    <a:gd name="T0" fmla="*/ 17 w 38"/>
                    <a:gd name="T1" fmla="*/ 19 h 52"/>
                    <a:gd name="T2" fmla="*/ 0 w 38"/>
                    <a:gd name="T3" fmla="*/ 19 h 52"/>
                    <a:gd name="T4" fmla="*/ 20 w 38"/>
                    <a:gd name="T5" fmla="*/ 3 h 52"/>
                    <a:gd name="T6" fmla="*/ 38 w 38"/>
                    <a:gd name="T7" fmla="*/ 44 h 52"/>
                    <a:gd name="T8" fmla="*/ 32 w 38"/>
                    <a:gd name="T9" fmla="*/ 52 h 52"/>
                    <a:gd name="T10" fmla="*/ 17 w 38"/>
                    <a:gd name="T11" fmla="*/ 35 h 52"/>
                    <a:gd name="T12" fmla="*/ 17 w 38"/>
                    <a:gd name="T13" fmla="*/ 19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2">
                      <a:moveTo>
                        <a:pt x="17" y="19"/>
                      </a:moveTo>
                      <a:cubicBezTo>
                        <a:pt x="5" y="16"/>
                        <a:pt x="10" y="12"/>
                        <a:pt x="0" y="19"/>
                      </a:cubicBezTo>
                      <a:cubicBezTo>
                        <a:pt x="0" y="0"/>
                        <a:pt x="4" y="0"/>
                        <a:pt x="20" y="3"/>
                      </a:cubicBezTo>
                      <a:cubicBezTo>
                        <a:pt x="18" y="24"/>
                        <a:pt x="38" y="27"/>
                        <a:pt x="38" y="44"/>
                      </a:cubicBezTo>
                      <a:cubicBezTo>
                        <a:pt x="38" y="50"/>
                        <a:pt x="36" y="52"/>
                        <a:pt x="32" y="52"/>
                      </a:cubicBezTo>
                      <a:cubicBezTo>
                        <a:pt x="25" y="52"/>
                        <a:pt x="17" y="35"/>
                        <a:pt x="17" y="35"/>
                      </a:cubicBezTo>
                      <a:cubicBezTo>
                        <a:pt x="17" y="29"/>
                        <a:pt x="15" y="23"/>
                        <a:pt x="17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8" name="Freeform 118">
                  <a:extLst>
                    <a:ext uri="{FF2B5EF4-FFF2-40B4-BE49-F238E27FC236}">
                      <a16:creationId xmlns:a16="http://schemas.microsoft.com/office/drawing/2014/main" id="{1B8BAEBE-02E6-90DC-1307-6C9CC89E5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320" y="2520264"/>
                  <a:ext cx="45913" cy="73460"/>
                </a:xfrm>
                <a:custGeom>
                  <a:avLst/>
                  <a:gdLst>
                    <a:gd name="T0" fmla="*/ 26 w 40"/>
                    <a:gd name="T1" fmla="*/ 34 h 64"/>
                    <a:gd name="T2" fmla="*/ 34 w 40"/>
                    <a:gd name="T3" fmla="*/ 34 h 64"/>
                    <a:gd name="T4" fmla="*/ 32 w 40"/>
                    <a:gd name="T5" fmla="*/ 64 h 64"/>
                    <a:gd name="T6" fmla="*/ 20 w 40"/>
                    <a:gd name="T7" fmla="*/ 32 h 64"/>
                    <a:gd name="T8" fmla="*/ 0 w 40"/>
                    <a:gd name="T9" fmla="*/ 8 h 64"/>
                    <a:gd name="T10" fmla="*/ 9 w 40"/>
                    <a:gd name="T11" fmla="*/ 0 h 64"/>
                    <a:gd name="T12" fmla="*/ 26 w 40"/>
                    <a:gd name="T13" fmla="*/ 0 h 64"/>
                    <a:gd name="T14" fmla="*/ 26 w 40"/>
                    <a:gd name="T15" fmla="*/ 3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64">
                      <a:moveTo>
                        <a:pt x="26" y="34"/>
                      </a:moveTo>
                      <a:cubicBezTo>
                        <a:pt x="26" y="36"/>
                        <a:pt x="32" y="34"/>
                        <a:pt x="34" y="34"/>
                      </a:cubicBezTo>
                      <a:cubicBezTo>
                        <a:pt x="32" y="45"/>
                        <a:pt x="40" y="56"/>
                        <a:pt x="32" y="64"/>
                      </a:cubicBezTo>
                      <a:cubicBezTo>
                        <a:pt x="23" y="54"/>
                        <a:pt x="20" y="45"/>
                        <a:pt x="20" y="32"/>
                      </a:cubicBezTo>
                      <a:cubicBezTo>
                        <a:pt x="9" y="30"/>
                        <a:pt x="0" y="20"/>
                        <a:pt x="0" y="8"/>
                      </a:cubicBezTo>
                      <a:cubicBezTo>
                        <a:pt x="0" y="2"/>
                        <a:pt x="6" y="0"/>
                        <a:pt x="9" y="0"/>
                      </a:cubicBezTo>
                      <a:cubicBezTo>
                        <a:pt x="22" y="0"/>
                        <a:pt x="16" y="7"/>
                        <a:pt x="26" y="0"/>
                      </a:cubicBezTo>
                      <a:cubicBezTo>
                        <a:pt x="26" y="21"/>
                        <a:pt x="22" y="21"/>
                        <a:pt x="26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9" name="Freeform 119">
                  <a:extLst>
                    <a:ext uri="{FF2B5EF4-FFF2-40B4-BE49-F238E27FC236}">
                      <a16:creationId xmlns:a16="http://schemas.microsoft.com/office/drawing/2014/main" id="{A4ABAA96-0BD1-2772-0E0E-214A05104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3660" y="1837695"/>
                  <a:ext cx="456071" cy="250990"/>
                </a:xfrm>
                <a:custGeom>
                  <a:avLst/>
                  <a:gdLst>
                    <a:gd name="T0" fmla="*/ 367 w 398"/>
                    <a:gd name="T1" fmla="*/ 172 h 219"/>
                    <a:gd name="T2" fmla="*/ 357 w 398"/>
                    <a:gd name="T3" fmla="*/ 180 h 219"/>
                    <a:gd name="T4" fmla="*/ 369 w 398"/>
                    <a:gd name="T5" fmla="*/ 187 h 219"/>
                    <a:gd name="T6" fmla="*/ 376 w 398"/>
                    <a:gd name="T7" fmla="*/ 198 h 219"/>
                    <a:gd name="T8" fmla="*/ 333 w 398"/>
                    <a:gd name="T9" fmla="*/ 212 h 219"/>
                    <a:gd name="T10" fmla="*/ 271 w 398"/>
                    <a:gd name="T11" fmla="*/ 188 h 219"/>
                    <a:gd name="T12" fmla="*/ 251 w 398"/>
                    <a:gd name="T13" fmla="*/ 203 h 219"/>
                    <a:gd name="T14" fmla="*/ 197 w 398"/>
                    <a:gd name="T15" fmla="*/ 219 h 219"/>
                    <a:gd name="T16" fmla="*/ 129 w 398"/>
                    <a:gd name="T17" fmla="*/ 219 h 219"/>
                    <a:gd name="T18" fmla="*/ 115 w 398"/>
                    <a:gd name="T19" fmla="*/ 199 h 219"/>
                    <a:gd name="T20" fmla="*/ 73 w 398"/>
                    <a:gd name="T21" fmla="*/ 195 h 219"/>
                    <a:gd name="T22" fmla="*/ 38 w 398"/>
                    <a:gd name="T23" fmla="*/ 167 h 219"/>
                    <a:gd name="T24" fmla="*/ 111 w 398"/>
                    <a:gd name="T25" fmla="*/ 149 h 219"/>
                    <a:gd name="T26" fmla="*/ 136 w 398"/>
                    <a:gd name="T27" fmla="*/ 147 h 219"/>
                    <a:gd name="T28" fmla="*/ 117 w 398"/>
                    <a:gd name="T29" fmla="*/ 139 h 219"/>
                    <a:gd name="T30" fmla="*/ 77 w 398"/>
                    <a:gd name="T31" fmla="*/ 139 h 219"/>
                    <a:gd name="T32" fmla="*/ 19 w 398"/>
                    <a:gd name="T33" fmla="*/ 125 h 219"/>
                    <a:gd name="T34" fmla="*/ 49 w 398"/>
                    <a:gd name="T35" fmla="*/ 108 h 219"/>
                    <a:gd name="T36" fmla="*/ 23 w 398"/>
                    <a:gd name="T37" fmla="*/ 107 h 219"/>
                    <a:gd name="T38" fmla="*/ 0 w 398"/>
                    <a:gd name="T39" fmla="*/ 91 h 219"/>
                    <a:gd name="T40" fmla="*/ 96 w 398"/>
                    <a:gd name="T41" fmla="*/ 24 h 219"/>
                    <a:gd name="T42" fmla="*/ 109 w 398"/>
                    <a:gd name="T43" fmla="*/ 52 h 219"/>
                    <a:gd name="T44" fmla="*/ 132 w 398"/>
                    <a:gd name="T45" fmla="*/ 37 h 219"/>
                    <a:gd name="T46" fmla="*/ 167 w 398"/>
                    <a:gd name="T47" fmla="*/ 61 h 219"/>
                    <a:gd name="T48" fmla="*/ 189 w 398"/>
                    <a:gd name="T49" fmla="*/ 56 h 219"/>
                    <a:gd name="T50" fmla="*/ 186 w 398"/>
                    <a:gd name="T51" fmla="*/ 41 h 219"/>
                    <a:gd name="T52" fmla="*/ 202 w 398"/>
                    <a:gd name="T53" fmla="*/ 41 h 219"/>
                    <a:gd name="T54" fmla="*/ 227 w 398"/>
                    <a:gd name="T55" fmla="*/ 64 h 219"/>
                    <a:gd name="T56" fmla="*/ 240 w 398"/>
                    <a:gd name="T57" fmla="*/ 93 h 219"/>
                    <a:gd name="T58" fmla="*/ 250 w 398"/>
                    <a:gd name="T59" fmla="*/ 87 h 219"/>
                    <a:gd name="T60" fmla="*/ 232 w 398"/>
                    <a:gd name="T61" fmla="*/ 32 h 219"/>
                    <a:gd name="T62" fmla="*/ 246 w 398"/>
                    <a:gd name="T63" fmla="*/ 21 h 219"/>
                    <a:gd name="T64" fmla="*/ 267 w 398"/>
                    <a:gd name="T65" fmla="*/ 21 h 219"/>
                    <a:gd name="T66" fmla="*/ 267 w 398"/>
                    <a:gd name="T67" fmla="*/ 13 h 219"/>
                    <a:gd name="T68" fmla="*/ 289 w 398"/>
                    <a:gd name="T69" fmla="*/ 0 h 219"/>
                    <a:gd name="T70" fmla="*/ 316 w 398"/>
                    <a:gd name="T71" fmla="*/ 17 h 219"/>
                    <a:gd name="T72" fmla="*/ 299 w 398"/>
                    <a:gd name="T73" fmla="*/ 44 h 219"/>
                    <a:gd name="T74" fmla="*/ 320 w 398"/>
                    <a:gd name="T75" fmla="*/ 111 h 219"/>
                    <a:gd name="T76" fmla="*/ 398 w 398"/>
                    <a:gd name="T77" fmla="*/ 166 h 219"/>
                    <a:gd name="T78" fmla="*/ 367 w 398"/>
                    <a:gd name="T79" fmla="*/ 172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98" h="219">
                      <a:moveTo>
                        <a:pt x="367" y="172"/>
                      </a:moveTo>
                      <a:cubicBezTo>
                        <a:pt x="361" y="172"/>
                        <a:pt x="357" y="175"/>
                        <a:pt x="357" y="180"/>
                      </a:cubicBezTo>
                      <a:cubicBezTo>
                        <a:pt x="357" y="187"/>
                        <a:pt x="366" y="187"/>
                        <a:pt x="369" y="187"/>
                      </a:cubicBezTo>
                      <a:cubicBezTo>
                        <a:pt x="370" y="193"/>
                        <a:pt x="373" y="196"/>
                        <a:pt x="376" y="198"/>
                      </a:cubicBezTo>
                      <a:cubicBezTo>
                        <a:pt x="370" y="213"/>
                        <a:pt x="352" y="212"/>
                        <a:pt x="333" y="212"/>
                      </a:cubicBezTo>
                      <a:cubicBezTo>
                        <a:pt x="304" y="212"/>
                        <a:pt x="293" y="188"/>
                        <a:pt x="271" y="188"/>
                      </a:cubicBezTo>
                      <a:cubicBezTo>
                        <a:pt x="257" y="188"/>
                        <a:pt x="263" y="197"/>
                        <a:pt x="251" y="203"/>
                      </a:cubicBezTo>
                      <a:cubicBezTo>
                        <a:pt x="232" y="213"/>
                        <a:pt x="213" y="207"/>
                        <a:pt x="197" y="219"/>
                      </a:cubicBezTo>
                      <a:cubicBezTo>
                        <a:pt x="163" y="219"/>
                        <a:pt x="149" y="219"/>
                        <a:pt x="129" y="219"/>
                      </a:cubicBezTo>
                      <a:cubicBezTo>
                        <a:pt x="116" y="219"/>
                        <a:pt x="124" y="206"/>
                        <a:pt x="115" y="199"/>
                      </a:cubicBezTo>
                      <a:cubicBezTo>
                        <a:pt x="107" y="192"/>
                        <a:pt x="84" y="195"/>
                        <a:pt x="73" y="195"/>
                      </a:cubicBezTo>
                      <a:cubicBezTo>
                        <a:pt x="57" y="195"/>
                        <a:pt x="43" y="176"/>
                        <a:pt x="38" y="167"/>
                      </a:cubicBezTo>
                      <a:cubicBezTo>
                        <a:pt x="56" y="153"/>
                        <a:pt x="79" y="149"/>
                        <a:pt x="111" y="149"/>
                      </a:cubicBezTo>
                      <a:cubicBezTo>
                        <a:pt x="123" y="149"/>
                        <a:pt x="127" y="148"/>
                        <a:pt x="136" y="147"/>
                      </a:cubicBezTo>
                      <a:cubicBezTo>
                        <a:pt x="131" y="144"/>
                        <a:pt x="125" y="139"/>
                        <a:pt x="117" y="139"/>
                      </a:cubicBezTo>
                      <a:cubicBezTo>
                        <a:pt x="103" y="139"/>
                        <a:pt x="85" y="139"/>
                        <a:pt x="77" y="139"/>
                      </a:cubicBezTo>
                      <a:cubicBezTo>
                        <a:pt x="61" y="139"/>
                        <a:pt x="19" y="147"/>
                        <a:pt x="19" y="125"/>
                      </a:cubicBezTo>
                      <a:cubicBezTo>
                        <a:pt x="19" y="107"/>
                        <a:pt x="41" y="114"/>
                        <a:pt x="49" y="108"/>
                      </a:cubicBezTo>
                      <a:cubicBezTo>
                        <a:pt x="37" y="105"/>
                        <a:pt x="33" y="107"/>
                        <a:pt x="23" y="107"/>
                      </a:cubicBezTo>
                      <a:cubicBezTo>
                        <a:pt x="14" y="107"/>
                        <a:pt x="0" y="95"/>
                        <a:pt x="0" y="91"/>
                      </a:cubicBezTo>
                      <a:cubicBezTo>
                        <a:pt x="0" y="52"/>
                        <a:pt x="69" y="24"/>
                        <a:pt x="96" y="24"/>
                      </a:cubicBezTo>
                      <a:cubicBezTo>
                        <a:pt x="107" y="24"/>
                        <a:pt x="106" y="47"/>
                        <a:pt x="109" y="52"/>
                      </a:cubicBezTo>
                      <a:cubicBezTo>
                        <a:pt x="115" y="48"/>
                        <a:pt x="120" y="37"/>
                        <a:pt x="132" y="37"/>
                      </a:cubicBezTo>
                      <a:cubicBezTo>
                        <a:pt x="154" y="37"/>
                        <a:pt x="161" y="47"/>
                        <a:pt x="167" y="61"/>
                      </a:cubicBezTo>
                      <a:cubicBezTo>
                        <a:pt x="175" y="60"/>
                        <a:pt x="181" y="58"/>
                        <a:pt x="189" y="56"/>
                      </a:cubicBezTo>
                      <a:cubicBezTo>
                        <a:pt x="189" y="48"/>
                        <a:pt x="187" y="46"/>
                        <a:pt x="186" y="41"/>
                      </a:cubicBezTo>
                      <a:cubicBezTo>
                        <a:pt x="202" y="41"/>
                        <a:pt x="202" y="41"/>
                        <a:pt x="202" y="41"/>
                      </a:cubicBezTo>
                      <a:cubicBezTo>
                        <a:pt x="213" y="44"/>
                        <a:pt x="223" y="55"/>
                        <a:pt x="227" y="64"/>
                      </a:cubicBezTo>
                      <a:cubicBezTo>
                        <a:pt x="232" y="73"/>
                        <a:pt x="226" y="93"/>
                        <a:pt x="240" y="93"/>
                      </a:cubicBezTo>
                      <a:cubicBezTo>
                        <a:pt x="246" y="93"/>
                        <a:pt x="246" y="90"/>
                        <a:pt x="250" y="87"/>
                      </a:cubicBezTo>
                      <a:cubicBezTo>
                        <a:pt x="244" y="76"/>
                        <a:pt x="232" y="39"/>
                        <a:pt x="232" y="32"/>
                      </a:cubicBezTo>
                      <a:cubicBezTo>
                        <a:pt x="232" y="25"/>
                        <a:pt x="240" y="21"/>
                        <a:pt x="246" y="21"/>
                      </a:cubicBezTo>
                      <a:cubicBezTo>
                        <a:pt x="260" y="21"/>
                        <a:pt x="255" y="28"/>
                        <a:pt x="267" y="21"/>
                      </a:cubicBezTo>
                      <a:cubicBezTo>
                        <a:pt x="267" y="19"/>
                        <a:pt x="267" y="16"/>
                        <a:pt x="267" y="13"/>
                      </a:cubicBezTo>
                      <a:cubicBezTo>
                        <a:pt x="267" y="6"/>
                        <a:pt x="277" y="0"/>
                        <a:pt x="289" y="0"/>
                      </a:cubicBezTo>
                      <a:cubicBezTo>
                        <a:pt x="303" y="0"/>
                        <a:pt x="316" y="6"/>
                        <a:pt x="316" y="17"/>
                      </a:cubicBezTo>
                      <a:cubicBezTo>
                        <a:pt x="316" y="29"/>
                        <a:pt x="299" y="37"/>
                        <a:pt x="299" y="44"/>
                      </a:cubicBezTo>
                      <a:cubicBezTo>
                        <a:pt x="299" y="72"/>
                        <a:pt x="320" y="91"/>
                        <a:pt x="320" y="111"/>
                      </a:cubicBezTo>
                      <a:cubicBezTo>
                        <a:pt x="320" y="137"/>
                        <a:pt x="383" y="154"/>
                        <a:pt x="398" y="166"/>
                      </a:cubicBezTo>
                      <a:cubicBezTo>
                        <a:pt x="384" y="176"/>
                        <a:pt x="381" y="172"/>
                        <a:pt x="367" y="17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0" name="Freeform 120">
                  <a:extLst>
                    <a:ext uri="{FF2B5EF4-FFF2-40B4-BE49-F238E27FC236}">
                      <a16:creationId xmlns:a16="http://schemas.microsoft.com/office/drawing/2014/main" id="{BD7180A1-70E6-B4E9-35B8-259EA8211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6842" y="1796374"/>
                  <a:ext cx="254053" cy="177529"/>
                </a:xfrm>
                <a:custGeom>
                  <a:avLst/>
                  <a:gdLst>
                    <a:gd name="T0" fmla="*/ 48 w 222"/>
                    <a:gd name="T1" fmla="*/ 147 h 155"/>
                    <a:gd name="T2" fmla="*/ 36 w 222"/>
                    <a:gd name="T3" fmla="*/ 131 h 155"/>
                    <a:gd name="T4" fmla="*/ 0 w 222"/>
                    <a:gd name="T5" fmla="*/ 115 h 155"/>
                    <a:gd name="T6" fmla="*/ 38 w 222"/>
                    <a:gd name="T7" fmla="*/ 38 h 155"/>
                    <a:gd name="T8" fmla="*/ 26 w 222"/>
                    <a:gd name="T9" fmla="*/ 10 h 155"/>
                    <a:gd name="T10" fmla="*/ 72 w 222"/>
                    <a:gd name="T11" fmla="*/ 10 h 155"/>
                    <a:gd name="T12" fmla="*/ 102 w 222"/>
                    <a:gd name="T13" fmla="*/ 4 h 155"/>
                    <a:gd name="T14" fmla="*/ 143 w 222"/>
                    <a:gd name="T15" fmla="*/ 20 h 155"/>
                    <a:gd name="T16" fmla="*/ 169 w 222"/>
                    <a:gd name="T17" fmla="*/ 18 h 155"/>
                    <a:gd name="T18" fmla="*/ 222 w 222"/>
                    <a:gd name="T19" fmla="*/ 52 h 155"/>
                    <a:gd name="T20" fmla="*/ 174 w 222"/>
                    <a:gd name="T21" fmla="*/ 69 h 155"/>
                    <a:gd name="T22" fmla="*/ 117 w 222"/>
                    <a:gd name="T23" fmla="*/ 129 h 155"/>
                    <a:gd name="T24" fmla="*/ 59 w 222"/>
                    <a:gd name="T25" fmla="*/ 155 h 155"/>
                    <a:gd name="T26" fmla="*/ 48 w 222"/>
                    <a:gd name="T27" fmla="*/ 14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2" h="155">
                      <a:moveTo>
                        <a:pt x="48" y="147"/>
                      </a:moveTo>
                      <a:cubicBezTo>
                        <a:pt x="44" y="147"/>
                        <a:pt x="38" y="135"/>
                        <a:pt x="36" y="131"/>
                      </a:cubicBezTo>
                      <a:cubicBezTo>
                        <a:pt x="30" y="123"/>
                        <a:pt x="0" y="125"/>
                        <a:pt x="0" y="115"/>
                      </a:cubicBezTo>
                      <a:cubicBezTo>
                        <a:pt x="0" y="88"/>
                        <a:pt x="38" y="66"/>
                        <a:pt x="38" y="38"/>
                      </a:cubicBezTo>
                      <a:cubicBezTo>
                        <a:pt x="38" y="31"/>
                        <a:pt x="27" y="18"/>
                        <a:pt x="26" y="10"/>
                      </a:cubicBezTo>
                      <a:cubicBezTo>
                        <a:pt x="45" y="2"/>
                        <a:pt x="54" y="10"/>
                        <a:pt x="72" y="10"/>
                      </a:cubicBezTo>
                      <a:cubicBezTo>
                        <a:pt x="81" y="10"/>
                        <a:pt x="88" y="0"/>
                        <a:pt x="102" y="4"/>
                      </a:cubicBezTo>
                      <a:cubicBezTo>
                        <a:pt x="119" y="9"/>
                        <a:pt x="126" y="18"/>
                        <a:pt x="143" y="20"/>
                      </a:cubicBezTo>
                      <a:cubicBezTo>
                        <a:pt x="150" y="27"/>
                        <a:pt x="159" y="18"/>
                        <a:pt x="169" y="18"/>
                      </a:cubicBezTo>
                      <a:cubicBezTo>
                        <a:pt x="185" y="18"/>
                        <a:pt x="222" y="34"/>
                        <a:pt x="222" y="52"/>
                      </a:cubicBezTo>
                      <a:cubicBezTo>
                        <a:pt x="222" y="61"/>
                        <a:pt x="182" y="67"/>
                        <a:pt x="174" y="69"/>
                      </a:cubicBezTo>
                      <a:cubicBezTo>
                        <a:pt x="151" y="77"/>
                        <a:pt x="117" y="111"/>
                        <a:pt x="117" y="129"/>
                      </a:cubicBezTo>
                      <a:cubicBezTo>
                        <a:pt x="117" y="135"/>
                        <a:pt x="65" y="155"/>
                        <a:pt x="59" y="155"/>
                      </a:cubicBezTo>
                      <a:cubicBezTo>
                        <a:pt x="54" y="155"/>
                        <a:pt x="51" y="147"/>
                        <a:pt x="48" y="14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1" name="Freeform 121">
                  <a:extLst>
                    <a:ext uri="{FF2B5EF4-FFF2-40B4-BE49-F238E27FC236}">
                      <a16:creationId xmlns:a16="http://schemas.microsoft.com/office/drawing/2014/main" id="{6E87662B-14BB-AFBA-0390-BCA529938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8860" y="1673940"/>
                  <a:ext cx="303027" cy="134677"/>
                </a:xfrm>
                <a:custGeom>
                  <a:avLst/>
                  <a:gdLst>
                    <a:gd name="T0" fmla="*/ 91 w 265"/>
                    <a:gd name="T1" fmla="*/ 117 h 117"/>
                    <a:gd name="T2" fmla="*/ 70 w 265"/>
                    <a:gd name="T3" fmla="*/ 105 h 117"/>
                    <a:gd name="T4" fmla="*/ 91 w 265"/>
                    <a:gd name="T5" fmla="*/ 95 h 117"/>
                    <a:gd name="T6" fmla="*/ 78 w 265"/>
                    <a:gd name="T7" fmla="*/ 77 h 117"/>
                    <a:gd name="T8" fmla="*/ 70 w 265"/>
                    <a:gd name="T9" fmla="*/ 87 h 117"/>
                    <a:gd name="T10" fmla="*/ 38 w 265"/>
                    <a:gd name="T11" fmla="*/ 93 h 117"/>
                    <a:gd name="T12" fmla="*/ 12 w 265"/>
                    <a:gd name="T13" fmla="*/ 87 h 117"/>
                    <a:gd name="T14" fmla="*/ 0 w 265"/>
                    <a:gd name="T15" fmla="*/ 75 h 117"/>
                    <a:gd name="T16" fmla="*/ 0 w 265"/>
                    <a:gd name="T17" fmla="*/ 63 h 117"/>
                    <a:gd name="T18" fmla="*/ 19 w 265"/>
                    <a:gd name="T19" fmla="*/ 56 h 117"/>
                    <a:gd name="T20" fmla="*/ 53 w 265"/>
                    <a:gd name="T21" fmla="*/ 63 h 117"/>
                    <a:gd name="T22" fmla="*/ 19 w 265"/>
                    <a:gd name="T23" fmla="*/ 53 h 117"/>
                    <a:gd name="T24" fmla="*/ 19 w 265"/>
                    <a:gd name="T25" fmla="*/ 41 h 117"/>
                    <a:gd name="T26" fmla="*/ 32 w 265"/>
                    <a:gd name="T27" fmla="*/ 41 h 117"/>
                    <a:gd name="T28" fmla="*/ 66 w 265"/>
                    <a:gd name="T29" fmla="*/ 47 h 117"/>
                    <a:gd name="T30" fmla="*/ 28 w 265"/>
                    <a:gd name="T31" fmla="*/ 38 h 117"/>
                    <a:gd name="T32" fmla="*/ 43 w 265"/>
                    <a:gd name="T33" fmla="*/ 29 h 117"/>
                    <a:gd name="T34" fmla="*/ 62 w 265"/>
                    <a:gd name="T35" fmla="*/ 32 h 117"/>
                    <a:gd name="T36" fmla="*/ 40 w 265"/>
                    <a:gd name="T37" fmla="*/ 21 h 117"/>
                    <a:gd name="T38" fmla="*/ 65 w 265"/>
                    <a:gd name="T39" fmla="*/ 21 h 117"/>
                    <a:gd name="T40" fmla="*/ 77 w 265"/>
                    <a:gd name="T41" fmla="*/ 33 h 117"/>
                    <a:gd name="T42" fmla="*/ 95 w 265"/>
                    <a:gd name="T43" fmla="*/ 33 h 117"/>
                    <a:gd name="T44" fmla="*/ 167 w 265"/>
                    <a:gd name="T45" fmla="*/ 63 h 117"/>
                    <a:gd name="T46" fmla="*/ 184 w 265"/>
                    <a:gd name="T47" fmla="*/ 53 h 117"/>
                    <a:gd name="T48" fmla="*/ 168 w 265"/>
                    <a:gd name="T49" fmla="*/ 51 h 117"/>
                    <a:gd name="T50" fmla="*/ 176 w 265"/>
                    <a:gd name="T51" fmla="*/ 48 h 117"/>
                    <a:gd name="T52" fmla="*/ 176 w 265"/>
                    <a:gd name="T53" fmla="*/ 37 h 117"/>
                    <a:gd name="T54" fmla="*/ 157 w 265"/>
                    <a:gd name="T55" fmla="*/ 25 h 117"/>
                    <a:gd name="T56" fmla="*/ 184 w 265"/>
                    <a:gd name="T57" fmla="*/ 0 h 117"/>
                    <a:gd name="T58" fmla="*/ 199 w 265"/>
                    <a:gd name="T59" fmla="*/ 5 h 117"/>
                    <a:gd name="T60" fmla="*/ 199 w 265"/>
                    <a:gd name="T61" fmla="*/ 16 h 117"/>
                    <a:gd name="T62" fmla="*/ 227 w 265"/>
                    <a:gd name="T63" fmla="*/ 45 h 117"/>
                    <a:gd name="T64" fmla="*/ 248 w 265"/>
                    <a:gd name="T65" fmla="*/ 36 h 117"/>
                    <a:gd name="T66" fmla="*/ 265 w 265"/>
                    <a:gd name="T67" fmla="*/ 56 h 117"/>
                    <a:gd name="T68" fmla="*/ 240 w 265"/>
                    <a:gd name="T69" fmla="*/ 93 h 117"/>
                    <a:gd name="T70" fmla="*/ 191 w 265"/>
                    <a:gd name="T71" fmla="*/ 91 h 117"/>
                    <a:gd name="T72" fmla="*/ 140 w 265"/>
                    <a:gd name="T73" fmla="*/ 105 h 117"/>
                    <a:gd name="T74" fmla="*/ 91 w 265"/>
                    <a:gd name="T75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5" h="117">
                      <a:moveTo>
                        <a:pt x="91" y="117"/>
                      </a:moveTo>
                      <a:cubicBezTo>
                        <a:pt x="82" y="117"/>
                        <a:pt x="70" y="110"/>
                        <a:pt x="70" y="105"/>
                      </a:cubicBezTo>
                      <a:cubicBezTo>
                        <a:pt x="70" y="93"/>
                        <a:pt x="81" y="95"/>
                        <a:pt x="91" y="95"/>
                      </a:cubicBezTo>
                      <a:cubicBezTo>
                        <a:pt x="87" y="89"/>
                        <a:pt x="80" y="85"/>
                        <a:pt x="78" y="77"/>
                      </a:cubicBezTo>
                      <a:cubicBezTo>
                        <a:pt x="74" y="78"/>
                        <a:pt x="70" y="83"/>
                        <a:pt x="70" y="87"/>
                      </a:cubicBezTo>
                      <a:cubicBezTo>
                        <a:pt x="57" y="89"/>
                        <a:pt x="47" y="93"/>
                        <a:pt x="38" y="93"/>
                      </a:cubicBezTo>
                      <a:cubicBezTo>
                        <a:pt x="28" y="93"/>
                        <a:pt x="17" y="87"/>
                        <a:pt x="12" y="87"/>
                      </a:cubicBezTo>
                      <a:cubicBezTo>
                        <a:pt x="6" y="87"/>
                        <a:pt x="0" y="82"/>
                        <a:pt x="0" y="75"/>
                      </a:cubicBezTo>
                      <a:cubicBezTo>
                        <a:pt x="0" y="67"/>
                        <a:pt x="3" y="69"/>
                        <a:pt x="0" y="63"/>
                      </a:cubicBezTo>
                      <a:cubicBezTo>
                        <a:pt x="8" y="62"/>
                        <a:pt x="12" y="56"/>
                        <a:pt x="19" y="56"/>
                      </a:cubicBezTo>
                      <a:cubicBezTo>
                        <a:pt x="34" y="56"/>
                        <a:pt x="42" y="63"/>
                        <a:pt x="53" y="63"/>
                      </a:cubicBezTo>
                      <a:cubicBezTo>
                        <a:pt x="40" y="62"/>
                        <a:pt x="29" y="57"/>
                        <a:pt x="19" y="53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5" y="40"/>
                        <a:pt x="32" y="41"/>
                        <a:pt x="32" y="41"/>
                      </a:cubicBezTo>
                      <a:cubicBezTo>
                        <a:pt x="35" y="41"/>
                        <a:pt x="59" y="46"/>
                        <a:pt x="66" y="47"/>
                      </a:cubicBezTo>
                      <a:cubicBezTo>
                        <a:pt x="52" y="44"/>
                        <a:pt x="39" y="45"/>
                        <a:pt x="28" y="38"/>
                      </a:cubicBezTo>
                      <a:cubicBezTo>
                        <a:pt x="31" y="33"/>
                        <a:pt x="37" y="29"/>
                        <a:pt x="43" y="29"/>
                      </a:cubicBezTo>
                      <a:cubicBezTo>
                        <a:pt x="53" y="29"/>
                        <a:pt x="56" y="32"/>
                        <a:pt x="62" y="32"/>
                      </a:cubicBezTo>
                      <a:cubicBezTo>
                        <a:pt x="53" y="32"/>
                        <a:pt x="40" y="31"/>
                        <a:pt x="40" y="21"/>
                      </a:cubicBezTo>
                      <a:cubicBezTo>
                        <a:pt x="53" y="19"/>
                        <a:pt x="58" y="21"/>
                        <a:pt x="65" y="21"/>
                      </a:cubicBezTo>
                      <a:cubicBezTo>
                        <a:pt x="68" y="21"/>
                        <a:pt x="77" y="24"/>
                        <a:pt x="77" y="33"/>
                      </a:cubicBezTo>
                      <a:cubicBezTo>
                        <a:pt x="87" y="33"/>
                        <a:pt x="93" y="33"/>
                        <a:pt x="95" y="33"/>
                      </a:cubicBezTo>
                      <a:cubicBezTo>
                        <a:pt x="118" y="33"/>
                        <a:pt x="134" y="63"/>
                        <a:pt x="167" y="63"/>
                      </a:cubicBezTo>
                      <a:cubicBezTo>
                        <a:pt x="177" y="63"/>
                        <a:pt x="181" y="60"/>
                        <a:pt x="184" y="53"/>
                      </a:cubicBezTo>
                      <a:cubicBezTo>
                        <a:pt x="175" y="53"/>
                        <a:pt x="171" y="52"/>
                        <a:pt x="168" y="51"/>
                      </a:cubicBezTo>
                      <a:cubicBezTo>
                        <a:pt x="169" y="49"/>
                        <a:pt x="174" y="48"/>
                        <a:pt x="176" y="48"/>
                      </a:cubicBezTo>
                      <a:cubicBezTo>
                        <a:pt x="176" y="37"/>
                        <a:pt x="176" y="37"/>
                        <a:pt x="176" y="37"/>
                      </a:cubicBezTo>
                      <a:cubicBezTo>
                        <a:pt x="171" y="36"/>
                        <a:pt x="157" y="32"/>
                        <a:pt x="157" y="25"/>
                      </a:cubicBezTo>
                      <a:cubicBezTo>
                        <a:pt x="157" y="13"/>
                        <a:pt x="177" y="6"/>
                        <a:pt x="184" y="0"/>
                      </a:cubicBezTo>
                      <a:cubicBezTo>
                        <a:pt x="189" y="3"/>
                        <a:pt x="193" y="5"/>
                        <a:pt x="199" y="5"/>
                      </a:cubicBezTo>
                      <a:cubicBezTo>
                        <a:pt x="198" y="12"/>
                        <a:pt x="199" y="14"/>
                        <a:pt x="199" y="16"/>
                      </a:cubicBezTo>
                      <a:cubicBezTo>
                        <a:pt x="199" y="28"/>
                        <a:pt x="213" y="45"/>
                        <a:pt x="227" y="45"/>
                      </a:cubicBezTo>
                      <a:cubicBezTo>
                        <a:pt x="234" y="45"/>
                        <a:pt x="238" y="36"/>
                        <a:pt x="248" y="36"/>
                      </a:cubicBezTo>
                      <a:cubicBezTo>
                        <a:pt x="257" y="36"/>
                        <a:pt x="265" y="46"/>
                        <a:pt x="265" y="56"/>
                      </a:cubicBezTo>
                      <a:cubicBezTo>
                        <a:pt x="265" y="67"/>
                        <a:pt x="247" y="90"/>
                        <a:pt x="240" y="93"/>
                      </a:cubicBezTo>
                      <a:cubicBezTo>
                        <a:pt x="236" y="94"/>
                        <a:pt x="191" y="89"/>
                        <a:pt x="191" y="91"/>
                      </a:cubicBezTo>
                      <a:cubicBezTo>
                        <a:pt x="191" y="93"/>
                        <a:pt x="143" y="104"/>
                        <a:pt x="140" y="105"/>
                      </a:cubicBezTo>
                      <a:cubicBezTo>
                        <a:pt x="125" y="111"/>
                        <a:pt x="110" y="117"/>
                        <a:pt x="91" y="1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2" name="Freeform 122">
                  <a:extLst>
                    <a:ext uri="{FF2B5EF4-FFF2-40B4-BE49-F238E27FC236}">
                      <a16:creationId xmlns:a16="http://schemas.microsoft.com/office/drawing/2014/main" id="{C2FD4FF4-1412-3E3A-B269-6FB48016E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4477" y="1719852"/>
                  <a:ext cx="41322" cy="33669"/>
                </a:xfrm>
                <a:custGeom>
                  <a:avLst/>
                  <a:gdLst>
                    <a:gd name="T0" fmla="*/ 13 w 36"/>
                    <a:gd name="T1" fmla="*/ 29 h 29"/>
                    <a:gd name="T2" fmla="*/ 0 w 36"/>
                    <a:gd name="T3" fmla="*/ 19 h 29"/>
                    <a:gd name="T4" fmla="*/ 36 w 36"/>
                    <a:gd name="T5" fmla="*/ 1 h 29"/>
                    <a:gd name="T6" fmla="*/ 13 w 36"/>
                    <a:gd name="T7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29">
                      <a:moveTo>
                        <a:pt x="13" y="29"/>
                      </a:moveTo>
                      <a:cubicBezTo>
                        <a:pt x="7" y="29"/>
                        <a:pt x="0" y="25"/>
                        <a:pt x="0" y="19"/>
                      </a:cubicBezTo>
                      <a:cubicBezTo>
                        <a:pt x="0" y="7"/>
                        <a:pt x="28" y="0"/>
                        <a:pt x="36" y="1"/>
                      </a:cubicBezTo>
                      <a:cubicBezTo>
                        <a:pt x="34" y="12"/>
                        <a:pt x="23" y="29"/>
                        <a:pt x="13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3" name="Freeform 123">
                  <a:extLst>
                    <a:ext uri="{FF2B5EF4-FFF2-40B4-BE49-F238E27FC236}">
                      <a16:creationId xmlns:a16="http://schemas.microsoft.com/office/drawing/2014/main" id="{F3D7BC49-82E0-7595-64BB-A8FCA485C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199" y="1675470"/>
                  <a:ext cx="29078" cy="12243"/>
                </a:xfrm>
                <a:custGeom>
                  <a:avLst/>
                  <a:gdLst>
                    <a:gd name="T0" fmla="*/ 9 w 26"/>
                    <a:gd name="T1" fmla="*/ 11 h 11"/>
                    <a:gd name="T2" fmla="*/ 0 w 26"/>
                    <a:gd name="T3" fmla="*/ 0 h 11"/>
                    <a:gd name="T4" fmla="*/ 26 w 26"/>
                    <a:gd name="T5" fmla="*/ 0 h 11"/>
                    <a:gd name="T6" fmla="*/ 26 w 26"/>
                    <a:gd name="T7" fmla="*/ 11 h 11"/>
                    <a:gd name="T8" fmla="*/ 9 w 26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1">
                      <a:moveTo>
                        <a:pt x="9" y="11"/>
                      </a:moveTo>
                      <a:cubicBezTo>
                        <a:pt x="6" y="11"/>
                        <a:pt x="0" y="8"/>
                        <a:pt x="0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3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4" name="Freeform 124">
                  <a:extLst>
                    <a:ext uri="{FF2B5EF4-FFF2-40B4-BE49-F238E27FC236}">
                      <a16:creationId xmlns:a16="http://schemas.microsoft.com/office/drawing/2014/main" id="{B03FCD3B-02A1-2812-1A9B-5518AB54C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8773" y="1634148"/>
                  <a:ext cx="172940" cy="101008"/>
                </a:xfrm>
                <a:custGeom>
                  <a:avLst/>
                  <a:gdLst>
                    <a:gd name="T0" fmla="*/ 151 w 151"/>
                    <a:gd name="T1" fmla="*/ 14 h 88"/>
                    <a:gd name="T2" fmla="*/ 141 w 151"/>
                    <a:gd name="T3" fmla="*/ 27 h 88"/>
                    <a:gd name="T4" fmla="*/ 147 w 151"/>
                    <a:gd name="T5" fmla="*/ 43 h 88"/>
                    <a:gd name="T6" fmla="*/ 115 w 151"/>
                    <a:gd name="T7" fmla="*/ 68 h 88"/>
                    <a:gd name="T8" fmla="*/ 96 w 151"/>
                    <a:gd name="T9" fmla="*/ 46 h 88"/>
                    <a:gd name="T10" fmla="*/ 70 w 151"/>
                    <a:gd name="T11" fmla="*/ 71 h 88"/>
                    <a:gd name="T12" fmla="*/ 54 w 151"/>
                    <a:gd name="T13" fmla="*/ 88 h 88"/>
                    <a:gd name="T14" fmla="*/ 41 w 151"/>
                    <a:gd name="T15" fmla="*/ 76 h 88"/>
                    <a:gd name="T16" fmla="*/ 20 w 151"/>
                    <a:gd name="T17" fmla="*/ 76 h 88"/>
                    <a:gd name="T18" fmla="*/ 7 w 151"/>
                    <a:gd name="T19" fmla="*/ 83 h 88"/>
                    <a:gd name="T20" fmla="*/ 0 w 151"/>
                    <a:gd name="T21" fmla="*/ 71 h 88"/>
                    <a:gd name="T22" fmla="*/ 16 w 151"/>
                    <a:gd name="T23" fmla="*/ 56 h 88"/>
                    <a:gd name="T24" fmla="*/ 53 w 151"/>
                    <a:gd name="T25" fmla="*/ 40 h 88"/>
                    <a:gd name="T26" fmla="*/ 92 w 151"/>
                    <a:gd name="T27" fmla="*/ 11 h 88"/>
                    <a:gd name="T28" fmla="*/ 106 w 151"/>
                    <a:gd name="T29" fmla="*/ 13 h 88"/>
                    <a:gd name="T30" fmla="*/ 151 w 151"/>
                    <a:gd name="T31" fmla="*/ 1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1" h="88">
                      <a:moveTo>
                        <a:pt x="151" y="14"/>
                      </a:moveTo>
                      <a:cubicBezTo>
                        <a:pt x="151" y="20"/>
                        <a:pt x="147" y="25"/>
                        <a:pt x="141" y="27"/>
                      </a:cubicBezTo>
                      <a:cubicBezTo>
                        <a:pt x="142" y="35"/>
                        <a:pt x="147" y="36"/>
                        <a:pt x="147" y="43"/>
                      </a:cubicBezTo>
                      <a:cubicBezTo>
                        <a:pt x="115" y="68"/>
                        <a:pt x="115" y="68"/>
                        <a:pt x="115" y="68"/>
                      </a:cubicBezTo>
                      <a:cubicBezTo>
                        <a:pt x="102" y="68"/>
                        <a:pt x="103" y="50"/>
                        <a:pt x="96" y="46"/>
                      </a:cubicBezTo>
                      <a:cubicBezTo>
                        <a:pt x="94" y="60"/>
                        <a:pt x="83" y="72"/>
                        <a:pt x="70" y="71"/>
                      </a:cubicBezTo>
                      <a:cubicBezTo>
                        <a:pt x="69" y="79"/>
                        <a:pt x="63" y="88"/>
                        <a:pt x="54" y="88"/>
                      </a:cubicBezTo>
                      <a:cubicBezTo>
                        <a:pt x="48" y="88"/>
                        <a:pt x="43" y="79"/>
                        <a:pt x="41" y="76"/>
                      </a:cubicBezTo>
                      <a:cubicBezTo>
                        <a:pt x="32" y="81"/>
                        <a:pt x="28" y="76"/>
                        <a:pt x="20" y="76"/>
                      </a:cubicBezTo>
                      <a:cubicBezTo>
                        <a:pt x="16" y="76"/>
                        <a:pt x="13" y="82"/>
                        <a:pt x="7" y="83"/>
                      </a:cubicBezTo>
                      <a:cubicBezTo>
                        <a:pt x="6" y="77"/>
                        <a:pt x="0" y="73"/>
                        <a:pt x="0" y="71"/>
                      </a:cubicBezTo>
                      <a:cubicBezTo>
                        <a:pt x="0" y="69"/>
                        <a:pt x="13" y="58"/>
                        <a:pt x="16" y="56"/>
                      </a:cubicBezTo>
                      <a:cubicBezTo>
                        <a:pt x="28" y="50"/>
                        <a:pt x="40" y="48"/>
                        <a:pt x="53" y="40"/>
                      </a:cubicBezTo>
                      <a:cubicBezTo>
                        <a:pt x="67" y="32"/>
                        <a:pt x="71" y="11"/>
                        <a:pt x="92" y="11"/>
                      </a:cubicBezTo>
                      <a:cubicBezTo>
                        <a:pt x="98" y="11"/>
                        <a:pt x="99" y="12"/>
                        <a:pt x="106" y="13"/>
                      </a:cubicBezTo>
                      <a:cubicBezTo>
                        <a:pt x="106" y="13"/>
                        <a:pt x="151" y="0"/>
                        <a:pt x="151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5" name="Freeform 125">
                  <a:extLst>
                    <a:ext uri="{FF2B5EF4-FFF2-40B4-BE49-F238E27FC236}">
                      <a16:creationId xmlns:a16="http://schemas.microsoft.com/office/drawing/2014/main" id="{D9370850-E13C-9A5A-A0AB-A029B28D5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9869" y="1569871"/>
                  <a:ext cx="99479" cy="32139"/>
                </a:xfrm>
                <a:custGeom>
                  <a:avLst/>
                  <a:gdLst>
                    <a:gd name="T0" fmla="*/ 34 w 87"/>
                    <a:gd name="T1" fmla="*/ 28 h 28"/>
                    <a:gd name="T2" fmla="*/ 15 w 87"/>
                    <a:gd name="T3" fmla="*/ 22 h 28"/>
                    <a:gd name="T4" fmla="*/ 0 w 87"/>
                    <a:gd name="T5" fmla="*/ 28 h 28"/>
                    <a:gd name="T6" fmla="*/ 55 w 87"/>
                    <a:gd name="T7" fmla="*/ 0 h 28"/>
                    <a:gd name="T8" fmla="*/ 87 w 87"/>
                    <a:gd name="T9" fmla="*/ 20 h 28"/>
                    <a:gd name="T10" fmla="*/ 67 w 87"/>
                    <a:gd name="T11" fmla="*/ 28 h 28"/>
                    <a:gd name="T12" fmla="*/ 34 w 87"/>
                    <a:gd name="T1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7" h="28">
                      <a:moveTo>
                        <a:pt x="34" y="28"/>
                      </a:moveTo>
                      <a:cubicBezTo>
                        <a:pt x="25" y="28"/>
                        <a:pt x="23" y="22"/>
                        <a:pt x="15" y="22"/>
                      </a:cubicBezTo>
                      <a:cubicBezTo>
                        <a:pt x="9" y="22"/>
                        <a:pt x="6" y="27"/>
                        <a:pt x="0" y="28"/>
                      </a:cubicBezTo>
                      <a:cubicBezTo>
                        <a:pt x="0" y="18"/>
                        <a:pt x="45" y="0"/>
                        <a:pt x="55" y="0"/>
                      </a:cubicBezTo>
                      <a:cubicBezTo>
                        <a:pt x="71" y="0"/>
                        <a:pt x="84" y="10"/>
                        <a:pt x="87" y="20"/>
                      </a:cubicBezTo>
                      <a:cubicBezTo>
                        <a:pt x="81" y="23"/>
                        <a:pt x="76" y="28"/>
                        <a:pt x="67" y="28"/>
                      </a:cubicBezTo>
                      <a:cubicBezTo>
                        <a:pt x="46" y="28"/>
                        <a:pt x="51" y="28"/>
                        <a:pt x="34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6" name="Freeform 126">
                  <a:extLst>
                    <a:ext uri="{FF2B5EF4-FFF2-40B4-BE49-F238E27FC236}">
                      <a16:creationId xmlns:a16="http://schemas.microsoft.com/office/drawing/2014/main" id="{47CD1CFA-4F25-EEBF-5223-0FD0D656A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930" y="1606601"/>
                  <a:ext cx="87235" cy="47443"/>
                </a:xfrm>
                <a:custGeom>
                  <a:avLst/>
                  <a:gdLst>
                    <a:gd name="T0" fmla="*/ 65 w 76"/>
                    <a:gd name="T1" fmla="*/ 18 h 42"/>
                    <a:gd name="T2" fmla="*/ 24 w 76"/>
                    <a:gd name="T3" fmla="*/ 42 h 42"/>
                    <a:gd name="T4" fmla="*/ 0 w 76"/>
                    <a:gd name="T5" fmla="*/ 20 h 42"/>
                    <a:gd name="T6" fmla="*/ 62 w 76"/>
                    <a:gd name="T7" fmla="*/ 0 h 42"/>
                    <a:gd name="T8" fmla="*/ 76 w 76"/>
                    <a:gd name="T9" fmla="*/ 8 h 42"/>
                    <a:gd name="T10" fmla="*/ 43 w 76"/>
                    <a:gd name="T11" fmla="*/ 18 h 42"/>
                    <a:gd name="T12" fmla="*/ 65 w 76"/>
                    <a:gd name="T13" fmla="*/ 1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" h="42">
                      <a:moveTo>
                        <a:pt x="65" y="18"/>
                      </a:moveTo>
                      <a:cubicBezTo>
                        <a:pt x="66" y="34"/>
                        <a:pt x="41" y="42"/>
                        <a:pt x="24" y="42"/>
                      </a:cubicBezTo>
                      <a:cubicBezTo>
                        <a:pt x="13" y="42"/>
                        <a:pt x="0" y="27"/>
                        <a:pt x="0" y="20"/>
                      </a:cubicBezTo>
                      <a:cubicBezTo>
                        <a:pt x="0" y="2"/>
                        <a:pt x="46" y="0"/>
                        <a:pt x="62" y="0"/>
                      </a:cubicBezTo>
                      <a:cubicBezTo>
                        <a:pt x="71" y="0"/>
                        <a:pt x="74" y="5"/>
                        <a:pt x="76" y="8"/>
                      </a:cubicBezTo>
                      <a:cubicBezTo>
                        <a:pt x="68" y="15"/>
                        <a:pt x="55" y="18"/>
                        <a:pt x="43" y="18"/>
                      </a:cubicBezTo>
                      <a:lnTo>
                        <a:pt x="65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7" name="Freeform 127">
                  <a:extLst>
                    <a:ext uri="{FF2B5EF4-FFF2-40B4-BE49-F238E27FC236}">
                      <a16:creationId xmlns:a16="http://schemas.microsoft.com/office/drawing/2014/main" id="{650F6525-78EF-4361-73F3-F1F8DB3EC2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608" y="1598949"/>
                  <a:ext cx="29078" cy="36730"/>
                </a:xfrm>
                <a:custGeom>
                  <a:avLst/>
                  <a:gdLst>
                    <a:gd name="T0" fmla="*/ 26 w 26"/>
                    <a:gd name="T1" fmla="*/ 22 h 32"/>
                    <a:gd name="T2" fmla="*/ 15 w 26"/>
                    <a:gd name="T3" fmla="*/ 32 h 32"/>
                    <a:gd name="T4" fmla="*/ 0 w 26"/>
                    <a:gd name="T5" fmla="*/ 20 h 32"/>
                    <a:gd name="T6" fmla="*/ 26 w 26"/>
                    <a:gd name="T7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2">
                      <a:moveTo>
                        <a:pt x="26" y="22"/>
                      </a:moveTo>
                      <a:cubicBezTo>
                        <a:pt x="22" y="27"/>
                        <a:pt x="20" y="32"/>
                        <a:pt x="15" y="32"/>
                      </a:cubicBezTo>
                      <a:cubicBezTo>
                        <a:pt x="8" y="32"/>
                        <a:pt x="0" y="24"/>
                        <a:pt x="0" y="20"/>
                      </a:cubicBezTo>
                      <a:cubicBezTo>
                        <a:pt x="0" y="0"/>
                        <a:pt x="21" y="20"/>
                        <a:pt x="26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8" name="Freeform 128">
                  <a:extLst>
                    <a:ext uri="{FF2B5EF4-FFF2-40B4-BE49-F238E27FC236}">
                      <a16:creationId xmlns:a16="http://schemas.microsoft.com/office/drawing/2014/main" id="{076E203E-EC4D-8273-B926-45C277456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470" y="1836165"/>
                  <a:ext cx="146922" cy="127025"/>
                </a:xfrm>
                <a:custGeom>
                  <a:avLst/>
                  <a:gdLst>
                    <a:gd name="T0" fmla="*/ 114 w 129"/>
                    <a:gd name="T1" fmla="*/ 42 h 111"/>
                    <a:gd name="T2" fmla="*/ 111 w 129"/>
                    <a:gd name="T3" fmla="*/ 54 h 111"/>
                    <a:gd name="T4" fmla="*/ 129 w 129"/>
                    <a:gd name="T5" fmla="*/ 58 h 111"/>
                    <a:gd name="T6" fmla="*/ 98 w 129"/>
                    <a:gd name="T7" fmla="*/ 99 h 111"/>
                    <a:gd name="T8" fmla="*/ 83 w 129"/>
                    <a:gd name="T9" fmla="*/ 111 h 111"/>
                    <a:gd name="T10" fmla="*/ 67 w 129"/>
                    <a:gd name="T11" fmla="*/ 97 h 111"/>
                    <a:gd name="T12" fmla="*/ 0 w 129"/>
                    <a:gd name="T13" fmla="*/ 55 h 111"/>
                    <a:gd name="T14" fmla="*/ 0 w 129"/>
                    <a:gd name="T15" fmla="*/ 42 h 111"/>
                    <a:gd name="T16" fmla="*/ 34 w 129"/>
                    <a:gd name="T17" fmla="*/ 51 h 111"/>
                    <a:gd name="T18" fmla="*/ 45 w 129"/>
                    <a:gd name="T19" fmla="*/ 51 h 111"/>
                    <a:gd name="T20" fmla="*/ 45 w 129"/>
                    <a:gd name="T21" fmla="*/ 30 h 111"/>
                    <a:gd name="T22" fmla="*/ 21 w 129"/>
                    <a:gd name="T23" fmla="*/ 19 h 111"/>
                    <a:gd name="T24" fmla="*/ 27 w 129"/>
                    <a:gd name="T25" fmla="*/ 13 h 111"/>
                    <a:gd name="T26" fmla="*/ 72 w 129"/>
                    <a:gd name="T27" fmla="*/ 4 h 111"/>
                    <a:gd name="T28" fmla="*/ 102 w 129"/>
                    <a:gd name="T29" fmla="*/ 4 h 111"/>
                    <a:gd name="T30" fmla="*/ 110 w 129"/>
                    <a:gd name="T31" fmla="*/ 11 h 111"/>
                    <a:gd name="T32" fmla="*/ 86 w 129"/>
                    <a:gd name="T33" fmla="*/ 41 h 111"/>
                    <a:gd name="T34" fmla="*/ 114 w 129"/>
                    <a:gd name="T35" fmla="*/ 4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9" h="111">
                      <a:moveTo>
                        <a:pt x="114" y="42"/>
                      </a:moveTo>
                      <a:cubicBezTo>
                        <a:pt x="114" y="53"/>
                        <a:pt x="111" y="46"/>
                        <a:pt x="111" y="54"/>
                      </a:cubicBezTo>
                      <a:cubicBezTo>
                        <a:pt x="114" y="54"/>
                        <a:pt x="124" y="56"/>
                        <a:pt x="129" y="58"/>
                      </a:cubicBezTo>
                      <a:cubicBezTo>
                        <a:pt x="125" y="101"/>
                        <a:pt x="123" y="89"/>
                        <a:pt x="98" y="99"/>
                      </a:cubicBezTo>
                      <a:cubicBezTo>
                        <a:pt x="92" y="101"/>
                        <a:pt x="90" y="111"/>
                        <a:pt x="83" y="111"/>
                      </a:cubicBezTo>
                      <a:cubicBezTo>
                        <a:pt x="73" y="111"/>
                        <a:pt x="71" y="102"/>
                        <a:pt x="67" y="97"/>
                      </a:cubicBezTo>
                      <a:cubicBezTo>
                        <a:pt x="45" y="75"/>
                        <a:pt x="22" y="78"/>
                        <a:pt x="0" y="55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10" y="42"/>
                        <a:pt x="21" y="51"/>
                        <a:pt x="34" y="51"/>
                      </a:cubicBezTo>
                      <a:cubicBezTo>
                        <a:pt x="42" y="51"/>
                        <a:pt x="39" y="51"/>
                        <a:pt x="45" y="51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36" y="28"/>
                        <a:pt x="21" y="30"/>
                        <a:pt x="21" y="19"/>
                      </a:cubicBezTo>
                      <a:cubicBezTo>
                        <a:pt x="21" y="17"/>
                        <a:pt x="26" y="15"/>
                        <a:pt x="27" y="13"/>
                      </a:cubicBezTo>
                      <a:cubicBezTo>
                        <a:pt x="39" y="0"/>
                        <a:pt x="55" y="4"/>
                        <a:pt x="72" y="4"/>
                      </a:cubicBezTo>
                      <a:cubicBezTo>
                        <a:pt x="86" y="4"/>
                        <a:pt x="102" y="4"/>
                        <a:pt x="102" y="4"/>
                      </a:cubicBezTo>
                      <a:cubicBezTo>
                        <a:pt x="105" y="4"/>
                        <a:pt x="110" y="8"/>
                        <a:pt x="110" y="11"/>
                      </a:cubicBezTo>
                      <a:cubicBezTo>
                        <a:pt x="110" y="27"/>
                        <a:pt x="91" y="34"/>
                        <a:pt x="86" y="41"/>
                      </a:cubicBezTo>
                      <a:cubicBezTo>
                        <a:pt x="92" y="40"/>
                        <a:pt x="114" y="33"/>
                        <a:pt x="114" y="4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9" name="Freeform 129">
                  <a:extLst>
                    <a:ext uri="{FF2B5EF4-FFF2-40B4-BE49-F238E27FC236}">
                      <a16:creationId xmlns:a16="http://schemas.microsoft.com/office/drawing/2014/main" id="{13B5E1C0-69C7-30D7-8419-9DB12A428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7905" y="1686183"/>
                  <a:ext cx="165287" cy="91825"/>
                </a:xfrm>
                <a:custGeom>
                  <a:avLst/>
                  <a:gdLst>
                    <a:gd name="T0" fmla="*/ 8 w 144"/>
                    <a:gd name="T1" fmla="*/ 19 h 80"/>
                    <a:gd name="T2" fmla="*/ 0 w 144"/>
                    <a:gd name="T3" fmla="*/ 3 h 80"/>
                    <a:gd name="T4" fmla="*/ 9 w 144"/>
                    <a:gd name="T5" fmla="*/ 3 h 80"/>
                    <a:gd name="T6" fmla="*/ 66 w 144"/>
                    <a:gd name="T7" fmla="*/ 37 h 80"/>
                    <a:gd name="T8" fmla="*/ 51 w 144"/>
                    <a:gd name="T9" fmla="*/ 23 h 80"/>
                    <a:gd name="T10" fmla="*/ 51 w 144"/>
                    <a:gd name="T11" fmla="*/ 14 h 80"/>
                    <a:gd name="T12" fmla="*/ 92 w 144"/>
                    <a:gd name="T13" fmla="*/ 31 h 80"/>
                    <a:gd name="T14" fmla="*/ 92 w 144"/>
                    <a:gd name="T15" fmla="*/ 14 h 80"/>
                    <a:gd name="T16" fmla="*/ 66 w 144"/>
                    <a:gd name="T17" fmla="*/ 3 h 80"/>
                    <a:gd name="T18" fmla="*/ 80 w 144"/>
                    <a:gd name="T19" fmla="*/ 2 h 80"/>
                    <a:gd name="T20" fmla="*/ 114 w 144"/>
                    <a:gd name="T21" fmla="*/ 10 h 80"/>
                    <a:gd name="T22" fmla="*/ 129 w 144"/>
                    <a:gd name="T23" fmla="*/ 3 h 80"/>
                    <a:gd name="T24" fmla="*/ 144 w 144"/>
                    <a:gd name="T25" fmla="*/ 23 h 80"/>
                    <a:gd name="T26" fmla="*/ 138 w 144"/>
                    <a:gd name="T27" fmla="*/ 73 h 80"/>
                    <a:gd name="T28" fmla="*/ 108 w 144"/>
                    <a:gd name="T29" fmla="*/ 77 h 80"/>
                    <a:gd name="T30" fmla="*/ 83 w 144"/>
                    <a:gd name="T31" fmla="*/ 73 h 80"/>
                    <a:gd name="T32" fmla="*/ 89 w 144"/>
                    <a:gd name="T33" fmla="*/ 65 h 80"/>
                    <a:gd name="T34" fmla="*/ 89 w 144"/>
                    <a:gd name="T35" fmla="*/ 57 h 80"/>
                    <a:gd name="T36" fmla="*/ 108 w 144"/>
                    <a:gd name="T37" fmla="*/ 46 h 80"/>
                    <a:gd name="T38" fmla="*/ 98 w 144"/>
                    <a:gd name="T39" fmla="*/ 43 h 80"/>
                    <a:gd name="T40" fmla="*/ 43 w 144"/>
                    <a:gd name="T41" fmla="*/ 51 h 80"/>
                    <a:gd name="T42" fmla="*/ 34 w 144"/>
                    <a:gd name="T43" fmla="*/ 41 h 80"/>
                    <a:gd name="T44" fmla="*/ 23 w 144"/>
                    <a:gd name="T45" fmla="*/ 41 h 80"/>
                    <a:gd name="T46" fmla="*/ 20 w 144"/>
                    <a:gd name="T47" fmla="*/ 34 h 80"/>
                    <a:gd name="T48" fmla="*/ 2 w 144"/>
                    <a:gd name="T49" fmla="*/ 26 h 80"/>
                    <a:gd name="T50" fmla="*/ 2 w 144"/>
                    <a:gd name="T51" fmla="*/ 11 h 80"/>
                    <a:gd name="T52" fmla="*/ 8 w 144"/>
                    <a:gd name="T53" fmla="*/ 1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4" h="80">
                      <a:moveTo>
                        <a:pt x="8" y="19"/>
                      </a:moveTo>
                      <a:cubicBezTo>
                        <a:pt x="5" y="15"/>
                        <a:pt x="0" y="11"/>
                        <a:pt x="0" y="3"/>
                      </a:cubicBezTo>
                      <a:cubicBezTo>
                        <a:pt x="3" y="3"/>
                        <a:pt x="6" y="3"/>
                        <a:pt x="9" y="3"/>
                      </a:cubicBezTo>
                      <a:cubicBezTo>
                        <a:pt x="31" y="3"/>
                        <a:pt x="42" y="44"/>
                        <a:pt x="66" y="37"/>
                      </a:cubicBezTo>
                      <a:cubicBezTo>
                        <a:pt x="60" y="33"/>
                        <a:pt x="54" y="27"/>
                        <a:pt x="51" y="2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67" y="14"/>
                        <a:pt x="74" y="31"/>
                        <a:pt x="92" y="31"/>
                      </a:cubicBezTo>
                      <a:cubicBezTo>
                        <a:pt x="92" y="14"/>
                        <a:pt x="92" y="14"/>
                        <a:pt x="92" y="14"/>
                      </a:cubicBezTo>
                      <a:cubicBezTo>
                        <a:pt x="80" y="14"/>
                        <a:pt x="69" y="14"/>
                        <a:pt x="66" y="3"/>
                      </a:cubicBezTo>
                      <a:cubicBezTo>
                        <a:pt x="71" y="0"/>
                        <a:pt x="74" y="2"/>
                        <a:pt x="80" y="2"/>
                      </a:cubicBezTo>
                      <a:cubicBezTo>
                        <a:pt x="92" y="2"/>
                        <a:pt x="99" y="10"/>
                        <a:pt x="114" y="10"/>
                      </a:cubicBezTo>
                      <a:cubicBezTo>
                        <a:pt x="120" y="10"/>
                        <a:pt x="123" y="3"/>
                        <a:pt x="129" y="3"/>
                      </a:cubicBezTo>
                      <a:cubicBezTo>
                        <a:pt x="142" y="3"/>
                        <a:pt x="144" y="11"/>
                        <a:pt x="144" y="23"/>
                      </a:cubicBezTo>
                      <a:cubicBezTo>
                        <a:pt x="144" y="41"/>
                        <a:pt x="135" y="51"/>
                        <a:pt x="138" y="73"/>
                      </a:cubicBezTo>
                      <a:cubicBezTo>
                        <a:pt x="127" y="77"/>
                        <a:pt x="110" y="77"/>
                        <a:pt x="108" y="77"/>
                      </a:cubicBezTo>
                      <a:cubicBezTo>
                        <a:pt x="103" y="77"/>
                        <a:pt x="83" y="80"/>
                        <a:pt x="83" y="73"/>
                      </a:cubicBezTo>
                      <a:cubicBezTo>
                        <a:pt x="83" y="70"/>
                        <a:pt x="86" y="67"/>
                        <a:pt x="89" y="65"/>
                      </a:cubicBezTo>
                      <a:cubicBezTo>
                        <a:pt x="88" y="63"/>
                        <a:pt x="88" y="60"/>
                        <a:pt x="89" y="57"/>
                      </a:cubicBezTo>
                      <a:cubicBezTo>
                        <a:pt x="89" y="50"/>
                        <a:pt x="103" y="50"/>
                        <a:pt x="108" y="46"/>
                      </a:cubicBezTo>
                      <a:cubicBezTo>
                        <a:pt x="105" y="44"/>
                        <a:pt x="102" y="43"/>
                        <a:pt x="98" y="43"/>
                      </a:cubicBezTo>
                      <a:cubicBezTo>
                        <a:pt x="85" y="43"/>
                        <a:pt x="58" y="51"/>
                        <a:pt x="43" y="51"/>
                      </a:cubicBezTo>
                      <a:cubicBezTo>
                        <a:pt x="38" y="51"/>
                        <a:pt x="34" y="46"/>
                        <a:pt x="34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3" y="36"/>
                        <a:pt x="8" y="30"/>
                        <a:pt x="2" y="26"/>
                      </a:cubicBezTo>
                      <a:cubicBezTo>
                        <a:pt x="2" y="11"/>
                        <a:pt x="2" y="11"/>
                        <a:pt x="2" y="11"/>
                      </a:cubicBezTo>
                      <a:lnTo>
                        <a:pt x="8" y="1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0" name="Freeform 130">
                  <a:extLst>
                    <a:ext uri="{FF2B5EF4-FFF2-40B4-BE49-F238E27FC236}">
                      <a16:creationId xmlns:a16="http://schemas.microsoft.com/office/drawing/2014/main" id="{329152EE-B1AB-CA62-04CA-334CC3C74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3401" y="2033589"/>
                  <a:ext cx="97948" cy="61217"/>
                </a:xfrm>
                <a:custGeom>
                  <a:avLst/>
                  <a:gdLst>
                    <a:gd name="T0" fmla="*/ 66 w 85"/>
                    <a:gd name="T1" fmla="*/ 53 h 53"/>
                    <a:gd name="T2" fmla="*/ 0 w 85"/>
                    <a:gd name="T3" fmla="*/ 29 h 53"/>
                    <a:gd name="T4" fmla="*/ 17 w 85"/>
                    <a:gd name="T5" fmla="*/ 25 h 53"/>
                    <a:gd name="T6" fmla="*/ 38 w 85"/>
                    <a:gd name="T7" fmla="*/ 0 h 53"/>
                    <a:gd name="T8" fmla="*/ 85 w 85"/>
                    <a:gd name="T9" fmla="*/ 40 h 53"/>
                    <a:gd name="T10" fmla="*/ 66 w 85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53">
                      <a:moveTo>
                        <a:pt x="66" y="53"/>
                      </a:moveTo>
                      <a:cubicBezTo>
                        <a:pt x="56" y="53"/>
                        <a:pt x="0" y="32"/>
                        <a:pt x="0" y="29"/>
                      </a:cubicBezTo>
                      <a:cubicBezTo>
                        <a:pt x="0" y="23"/>
                        <a:pt x="13" y="26"/>
                        <a:pt x="17" y="25"/>
                      </a:cubicBezTo>
                      <a:cubicBezTo>
                        <a:pt x="26" y="22"/>
                        <a:pt x="23" y="0"/>
                        <a:pt x="38" y="0"/>
                      </a:cubicBezTo>
                      <a:cubicBezTo>
                        <a:pt x="49" y="0"/>
                        <a:pt x="80" y="29"/>
                        <a:pt x="85" y="40"/>
                      </a:cubicBezTo>
                      <a:cubicBezTo>
                        <a:pt x="77" y="45"/>
                        <a:pt x="74" y="53"/>
                        <a:pt x="66" y="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1" name="Freeform 131">
                  <a:extLst>
                    <a:ext uri="{FF2B5EF4-FFF2-40B4-BE49-F238E27FC236}">
                      <a16:creationId xmlns:a16="http://schemas.microsoft.com/office/drawing/2014/main" id="{9AAA6B31-F0F6-B7F4-73A7-CC61826F7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757" y="1819330"/>
                  <a:ext cx="127026" cy="108660"/>
                </a:xfrm>
                <a:custGeom>
                  <a:avLst/>
                  <a:gdLst>
                    <a:gd name="T0" fmla="*/ 112 w 112"/>
                    <a:gd name="T1" fmla="*/ 20 h 95"/>
                    <a:gd name="T2" fmla="*/ 98 w 112"/>
                    <a:gd name="T3" fmla="*/ 32 h 95"/>
                    <a:gd name="T4" fmla="*/ 55 w 112"/>
                    <a:gd name="T5" fmla="*/ 64 h 95"/>
                    <a:gd name="T6" fmla="*/ 34 w 112"/>
                    <a:gd name="T7" fmla="*/ 69 h 95"/>
                    <a:gd name="T8" fmla="*/ 44 w 112"/>
                    <a:gd name="T9" fmla="*/ 69 h 95"/>
                    <a:gd name="T10" fmla="*/ 26 w 112"/>
                    <a:gd name="T11" fmla="*/ 95 h 95"/>
                    <a:gd name="T12" fmla="*/ 11 w 112"/>
                    <a:gd name="T13" fmla="*/ 95 h 95"/>
                    <a:gd name="T14" fmla="*/ 12 w 112"/>
                    <a:gd name="T15" fmla="*/ 72 h 95"/>
                    <a:gd name="T16" fmla="*/ 0 w 112"/>
                    <a:gd name="T17" fmla="*/ 33 h 95"/>
                    <a:gd name="T18" fmla="*/ 0 w 112"/>
                    <a:gd name="T19" fmla="*/ 20 h 95"/>
                    <a:gd name="T20" fmla="*/ 17 w 112"/>
                    <a:gd name="T21" fmla="*/ 20 h 95"/>
                    <a:gd name="T22" fmla="*/ 17 w 112"/>
                    <a:gd name="T23" fmla="*/ 12 h 95"/>
                    <a:gd name="T24" fmla="*/ 38 w 112"/>
                    <a:gd name="T25" fmla="*/ 0 h 95"/>
                    <a:gd name="T26" fmla="*/ 112 w 112"/>
                    <a:gd name="T27" fmla="*/ 10 h 95"/>
                    <a:gd name="T28" fmla="*/ 112 w 112"/>
                    <a:gd name="T29" fmla="*/ 2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2" h="95">
                      <a:moveTo>
                        <a:pt x="112" y="20"/>
                      </a:moveTo>
                      <a:cubicBezTo>
                        <a:pt x="112" y="22"/>
                        <a:pt x="98" y="32"/>
                        <a:pt x="98" y="32"/>
                      </a:cubicBezTo>
                      <a:cubicBezTo>
                        <a:pt x="88" y="46"/>
                        <a:pt x="78" y="64"/>
                        <a:pt x="55" y="64"/>
                      </a:cubicBezTo>
                      <a:cubicBezTo>
                        <a:pt x="39" y="64"/>
                        <a:pt x="39" y="53"/>
                        <a:pt x="34" y="69"/>
                      </a:cubicBezTo>
                      <a:cubicBezTo>
                        <a:pt x="44" y="69"/>
                        <a:pt x="44" y="69"/>
                        <a:pt x="44" y="69"/>
                      </a:cubicBezTo>
                      <a:cubicBezTo>
                        <a:pt x="42" y="84"/>
                        <a:pt x="35" y="86"/>
                        <a:pt x="26" y="95"/>
                      </a:cubicBezTo>
                      <a:cubicBezTo>
                        <a:pt x="11" y="95"/>
                        <a:pt x="11" y="95"/>
                        <a:pt x="11" y="95"/>
                      </a:cubicBezTo>
                      <a:cubicBezTo>
                        <a:pt x="11" y="85"/>
                        <a:pt x="11" y="76"/>
                        <a:pt x="12" y="72"/>
                      </a:cubicBezTo>
                      <a:cubicBezTo>
                        <a:pt x="0" y="59"/>
                        <a:pt x="5" y="49"/>
                        <a:pt x="0" y="3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6" y="20"/>
                        <a:pt x="14" y="20"/>
                        <a:pt x="17" y="20"/>
                      </a:cubicBezTo>
                      <a:cubicBezTo>
                        <a:pt x="16" y="19"/>
                        <a:pt x="17" y="14"/>
                        <a:pt x="17" y="12"/>
                      </a:cubicBezTo>
                      <a:cubicBezTo>
                        <a:pt x="17" y="11"/>
                        <a:pt x="22" y="0"/>
                        <a:pt x="38" y="0"/>
                      </a:cubicBezTo>
                      <a:cubicBezTo>
                        <a:pt x="64" y="0"/>
                        <a:pt x="85" y="10"/>
                        <a:pt x="112" y="10"/>
                      </a:cubicBezTo>
                      <a:cubicBezTo>
                        <a:pt x="111" y="14"/>
                        <a:pt x="112" y="16"/>
                        <a:pt x="112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2" name="Freeform 132">
                  <a:extLst>
                    <a:ext uri="{FF2B5EF4-FFF2-40B4-BE49-F238E27FC236}">
                      <a16:creationId xmlns:a16="http://schemas.microsoft.com/office/drawing/2014/main" id="{85562FA8-E750-1EE1-149F-54C2BD82C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6583" y="1626496"/>
                  <a:ext cx="42852" cy="35200"/>
                </a:xfrm>
                <a:custGeom>
                  <a:avLst/>
                  <a:gdLst>
                    <a:gd name="T0" fmla="*/ 37 w 37"/>
                    <a:gd name="T1" fmla="*/ 22 h 31"/>
                    <a:gd name="T2" fmla="*/ 26 w 37"/>
                    <a:gd name="T3" fmla="*/ 31 h 31"/>
                    <a:gd name="T4" fmla="*/ 0 w 37"/>
                    <a:gd name="T5" fmla="*/ 0 h 31"/>
                    <a:gd name="T6" fmla="*/ 37 w 37"/>
                    <a:gd name="T7" fmla="*/ 2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1">
                      <a:moveTo>
                        <a:pt x="37" y="22"/>
                      </a:moveTo>
                      <a:cubicBezTo>
                        <a:pt x="36" y="28"/>
                        <a:pt x="32" y="31"/>
                        <a:pt x="26" y="31"/>
                      </a:cubicBezTo>
                      <a:cubicBezTo>
                        <a:pt x="18" y="31"/>
                        <a:pt x="0" y="10"/>
                        <a:pt x="0" y="0"/>
                      </a:cubicBezTo>
                      <a:cubicBezTo>
                        <a:pt x="19" y="0"/>
                        <a:pt x="21" y="16"/>
                        <a:pt x="37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3" name="Freeform 133">
                  <a:extLst>
                    <a:ext uri="{FF2B5EF4-FFF2-40B4-BE49-F238E27FC236}">
                      <a16:creationId xmlns:a16="http://schemas.microsoft.com/office/drawing/2014/main" id="{C8D715B0-31A0-0024-0FB0-404245811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1070" y="1748930"/>
                  <a:ext cx="32139" cy="24487"/>
                </a:xfrm>
                <a:custGeom>
                  <a:avLst/>
                  <a:gdLst>
                    <a:gd name="T0" fmla="*/ 22 w 27"/>
                    <a:gd name="T1" fmla="*/ 0 h 22"/>
                    <a:gd name="T2" fmla="*/ 27 w 27"/>
                    <a:gd name="T3" fmla="*/ 12 h 22"/>
                    <a:gd name="T4" fmla="*/ 16 w 27"/>
                    <a:gd name="T5" fmla="*/ 22 h 22"/>
                    <a:gd name="T6" fmla="*/ 0 w 27"/>
                    <a:gd name="T7" fmla="*/ 21 h 22"/>
                    <a:gd name="T8" fmla="*/ 22 w 27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2">
                      <a:moveTo>
                        <a:pt x="22" y="0"/>
                      </a:moveTo>
                      <a:cubicBezTo>
                        <a:pt x="23" y="4"/>
                        <a:pt x="27" y="6"/>
                        <a:pt x="27" y="12"/>
                      </a:cubicBezTo>
                      <a:cubicBezTo>
                        <a:pt x="27" y="21"/>
                        <a:pt x="20" y="22"/>
                        <a:pt x="16" y="22"/>
                      </a:cubicBezTo>
                      <a:cubicBezTo>
                        <a:pt x="8" y="22"/>
                        <a:pt x="6" y="21"/>
                        <a:pt x="0" y="21"/>
                      </a:cubicBezTo>
                      <a:cubicBezTo>
                        <a:pt x="3" y="8"/>
                        <a:pt x="11" y="4"/>
                        <a:pt x="2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4" name="Freeform 134">
                  <a:extLst>
                    <a:ext uri="{FF2B5EF4-FFF2-40B4-BE49-F238E27FC236}">
                      <a16:creationId xmlns:a16="http://schemas.microsoft.com/office/drawing/2014/main" id="{AE2CA0EC-1938-1B9D-485E-C88FA4C8C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826" y="1534671"/>
                  <a:ext cx="159166" cy="90295"/>
                </a:xfrm>
                <a:custGeom>
                  <a:avLst/>
                  <a:gdLst>
                    <a:gd name="T0" fmla="*/ 92 w 140"/>
                    <a:gd name="T1" fmla="*/ 58 h 78"/>
                    <a:gd name="T2" fmla="*/ 56 w 140"/>
                    <a:gd name="T3" fmla="*/ 55 h 78"/>
                    <a:gd name="T4" fmla="*/ 31 w 140"/>
                    <a:gd name="T5" fmla="*/ 52 h 78"/>
                    <a:gd name="T6" fmla="*/ 11 w 140"/>
                    <a:gd name="T7" fmla="*/ 46 h 78"/>
                    <a:gd name="T8" fmla="*/ 34 w 140"/>
                    <a:gd name="T9" fmla="*/ 36 h 78"/>
                    <a:gd name="T10" fmla="*/ 34 w 140"/>
                    <a:gd name="T11" fmla="*/ 26 h 78"/>
                    <a:gd name="T12" fmla="*/ 7 w 140"/>
                    <a:gd name="T13" fmla="*/ 26 h 78"/>
                    <a:gd name="T14" fmla="*/ 12 w 140"/>
                    <a:gd name="T15" fmla="*/ 19 h 78"/>
                    <a:gd name="T16" fmla="*/ 0 w 140"/>
                    <a:gd name="T17" fmla="*/ 7 h 78"/>
                    <a:gd name="T18" fmla="*/ 24 w 140"/>
                    <a:gd name="T19" fmla="*/ 0 h 78"/>
                    <a:gd name="T20" fmla="*/ 53 w 140"/>
                    <a:gd name="T21" fmla="*/ 15 h 78"/>
                    <a:gd name="T22" fmla="*/ 68 w 140"/>
                    <a:gd name="T23" fmla="*/ 8 h 78"/>
                    <a:gd name="T24" fmla="*/ 90 w 140"/>
                    <a:gd name="T25" fmla="*/ 26 h 78"/>
                    <a:gd name="T26" fmla="*/ 102 w 140"/>
                    <a:gd name="T27" fmla="*/ 20 h 78"/>
                    <a:gd name="T28" fmla="*/ 124 w 140"/>
                    <a:gd name="T29" fmla="*/ 38 h 78"/>
                    <a:gd name="T30" fmla="*/ 118 w 140"/>
                    <a:gd name="T31" fmla="*/ 46 h 78"/>
                    <a:gd name="T32" fmla="*/ 140 w 140"/>
                    <a:gd name="T33" fmla="*/ 68 h 78"/>
                    <a:gd name="T34" fmla="*/ 126 w 140"/>
                    <a:gd name="T35" fmla="*/ 78 h 78"/>
                    <a:gd name="T36" fmla="*/ 92 w 140"/>
                    <a:gd name="T37" fmla="*/ 5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0" h="78">
                      <a:moveTo>
                        <a:pt x="92" y="58"/>
                      </a:moveTo>
                      <a:cubicBezTo>
                        <a:pt x="78" y="58"/>
                        <a:pt x="70" y="53"/>
                        <a:pt x="56" y="55"/>
                      </a:cubicBezTo>
                      <a:cubicBezTo>
                        <a:pt x="53" y="48"/>
                        <a:pt x="43" y="52"/>
                        <a:pt x="31" y="52"/>
                      </a:cubicBezTo>
                      <a:cubicBezTo>
                        <a:pt x="21" y="52"/>
                        <a:pt x="18" y="53"/>
                        <a:pt x="11" y="46"/>
                      </a:cubicBezTo>
                      <a:cubicBezTo>
                        <a:pt x="18" y="38"/>
                        <a:pt x="25" y="39"/>
                        <a:pt x="34" y="36"/>
                      </a:cubicBezTo>
                      <a:cubicBezTo>
                        <a:pt x="32" y="34"/>
                        <a:pt x="32" y="29"/>
                        <a:pt x="34" y="26"/>
                      </a:cubicBezTo>
                      <a:cubicBezTo>
                        <a:pt x="17" y="26"/>
                        <a:pt x="13" y="31"/>
                        <a:pt x="7" y="26"/>
                      </a:cubicBezTo>
                      <a:cubicBezTo>
                        <a:pt x="9" y="25"/>
                        <a:pt x="12" y="22"/>
                        <a:pt x="12" y="19"/>
                      </a:cubicBezTo>
                      <a:cubicBezTo>
                        <a:pt x="2" y="19"/>
                        <a:pt x="0" y="16"/>
                        <a:pt x="0" y="7"/>
                      </a:cubicBezTo>
                      <a:cubicBezTo>
                        <a:pt x="9" y="5"/>
                        <a:pt x="15" y="0"/>
                        <a:pt x="24" y="0"/>
                      </a:cubicBezTo>
                      <a:cubicBezTo>
                        <a:pt x="40" y="0"/>
                        <a:pt x="43" y="15"/>
                        <a:pt x="53" y="15"/>
                      </a:cubicBezTo>
                      <a:cubicBezTo>
                        <a:pt x="59" y="15"/>
                        <a:pt x="62" y="8"/>
                        <a:pt x="68" y="8"/>
                      </a:cubicBezTo>
                      <a:cubicBezTo>
                        <a:pt x="83" y="8"/>
                        <a:pt x="82" y="26"/>
                        <a:pt x="90" y="26"/>
                      </a:cubicBezTo>
                      <a:cubicBezTo>
                        <a:pt x="95" y="26"/>
                        <a:pt x="97" y="20"/>
                        <a:pt x="102" y="20"/>
                      </a:cubicBezTo>
                      <a:cubicBezTo>
                        <a:pt x="112" y="20"/>
                        <a:pt x="121" y="34"/>
                        <a:pt x="124" y="38"/>
                      </a:cubicBezTo>
                      <a:cubicBezTo>
                        <a:pt x="123" y="41"/>
                        <a:pt x="120" y="44"/>
                        <a:pt x="118" y="46"/>
                      </a:cubicBezTo>
                      <a:cubicBezTo>
                        <a:pt x="124" y="53"/>
                        <a:pt x="140" y="59"/>
                        <a:pt x="140" y="68"/>
                      </a:cubicBezTo>
                      <a:cubicBezTo>
                        <a:pt x="140" y="76"/>
                        <a:pt x="132" y="78"/>
                        <a:pt x="126" y="78"/>
                      </a:cubicBezTo>
                      <a:cubicBezTo>
                        <a:pt x="108" y="78"/>
                        <a:pt x="109" y="58"/>
                        <a:pt x="92" y="5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5" name="Freeform 135">
                  <a:extLst>
                    <a:ext uri="{FF2B5EF4-FFF2-40B4-BE49-F238E27FC236}">
                      <a16:creationId xmlns:a16="http://schemas.microsoft.com/office/drawing/2014/main" id="{2C24ED57-E246-0A45-D760-9952945AF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1574" y="1612723"/>
                  <a:ext cx="42852" cy="13774"/>
                </a:xfrm>
                <a:custGeom>
                  <a:avLst/>
                  <a:gdLst>
                    <a:gd name="T0" fmla="*/ 13 w 38"/>
                    <a:gd name="T1" fmla="*/ 12 h 12"/>
                    <a:gd name="T2" fmla="*/ 20 w 38"/>
                    <a:gd name="T3" fmla="*/ 0 h 12"/>
                    <a:gd name="T4" fmla="*/ 38 w 38"/>
                    <a:gd name="T5" fmla="*/ 6 h 12"/>
                    <a:gd name="T6" fmla="*/ 13 w 38"/>
                    <a:gd name="T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2">
                      <a:moveTo>
                        <a:pt x="13" y="12"/>
                      </a:moveTo>
                      <a:cubicBezTo>
                        <a:pt x="0" y="12"/>
                        <a:pt x="17" y="0"/>
                        <a:pt x="20" y="0"/>
                      </a:cubicBezTo>
                      <a:cubicBezTo>
                        <a:pt x="29" y="0"/>
                        <a:pt x="31" y="4"/>
                        <a:pt x="38" y="6"/>
                      </a:cubicBezTo>
                      <a:cubicBezTo>
                        <a:pt x="34" y="12"/>
                        <a:pt x="25" y="12"/>
                        <a:pt x="13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6" name="Freeform 136">
                  <a:extLst>
                    <a:ext uri="{FF2B5EF4-FFF2-40B4-BE49-F238E27FC236}">
                      <a16:creationId xmlns:a16="http://schemas.microsoft.com/office/drawing/2014/main" id="{73C262F8-555A-1917-E97A-C9FA5E954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209" y="1664757"/>
                  <a:ext cx="423932" cy="140799"/>
                </a:xfrm>
                <a:custGeom>
                  <a:avLst/>
                  <a:gdLst>
                    <a:gd name="T0" fmla="*/ 369 w 371"/>
                    <a:gd name="T1" fmla="*/ 81 h 123"/>
                    <a:gd name="T2" fmla="*/ 361 w 371"/>
                    <a:gd name="T3" fmla="*/ 92 h 123"/>
                    <a:gd name="T4" fmla="*/ 371 w 371"/>
                    <a:gd name="T5" fmla="*/ 93 h 123"/>
                    <a:gd name="T6" fmla="*/ 308 w 371"/>
                    <a:gd name="T7" fmla="*/ 121 h 123"/>
                    <a:gd name="T8" fmla="*/ 293 w 371"/>
                    <a:gd name="T9" fmla="*/ 109 h 123"/>
                    <a:gd name="T10" fmla="*/ 274 w 371"/>
                    <a:gd name="T11" fmla="*/ 119 h 123"/>
                    <a:gd name="T12" fmla="*/ 213 w 371"/>
                    <a:gd name="T13" fmla="*/ 119 h 123"/>
                    <a:gd name="T14" fmla="*/ 175 w 371"/>
                    <a:gd name="T15" fmla="*/ 107 h 123"/>
                    <a:gd name="T16" fmla="*/ 166 w 371"/>
                    <a:gd name="T17" fmla="*/ 107 h 123"/>
                    <a:gd name="T18" fmla="*/ 145 w 371"/>
                    <a:gd name="T19" fmla="*/ 121 h 123"/>
                    <a:gd name="T20" fmla="*/ 91 w 371"/>
                    <a:gd name="T21" fmla="*/ 85 h 123"/>
                    <a:gd name="T22" fmla="*/ 100 w 371"/>
                    <a:gd name="T23" fmla="*/ 72 h 123"/>
                    <a:gd name="T24" fmla="*/ 69 w 371"/>
                    <a:gd name="T25" fmla="*/ 32 h 123"/>
                    <a:gd name="T26" fmla="*/ 54 w 371"/>
                    <a:gd name="T27" fmla="*/ 40 h 123"/>
                    <a:gd name="T28" fmla="*/ 0 w 371"/>
                    <a:gd name="T29" fmla="*/ 12 h 123"/>
                    <a:gd name="T30" fmla="*/ 22 w 371"/>
                    <a:gd name="T31" fmla="*/ 0 h 123"/>
                    <a:gd name="T32" fmla="*/ 88 w 371"/>
                    <a:gd name="T33" fmla="*/ 28 h 123"/>
                    <a:gd name="T34" fmla="*/ 103 w 371"/>
                    <a:gd name="T35" fmla="*/ 21 h 123"/>
                    <a:gd name="T36" fmla="*/ 117 w 371"/>
                    <a:gd name="T37" fmla="*/ 21 h 123"/>
                    <a:gd name="T38" fmla="*/ 153 w 371"/>
                    <a:gd name="T39" fmla="*/ 45 h 123"/>
                    <a:gd name="T40" fmla="*/ 122 w 371"/>
                    <a:gd name="T41" fmla="*/ 45 h 123"/>
                    <a:gd name="T42" fmla="*/ 156 w 371"/>
                    <a:gd name="T43" fmla="*/ 64 h 123"/>
                    <a:gd name="T44" fmla="*/ 151 w 371"/>
                    <a:gd name="T45" fmla="*/ 67 h 123"/>
                    <a:gd name="T46" fmla="*/ 163 w 371"/>
                    <a:gd name="T47" fmla="*/ 71 h 123"/>
                    <a:gd name="T48" fmla="*/ 216 w 371"/>
                    <a:gd name="T49" fmla="*/ 81 h 123"/>
                    <a:gd name="T50" fmla="*/ 310 w 371"/>
                    <a:gd name="T51" fmla="*/ 61 h 123"/>
                    <a:gd name="T52" fmla="*/ 371 w 371"/>
                    <a:gd name="T53" fmla="*/ 83 h 123"/>
                    <a:gd name="T54" fmla="*/ 363 w 371"/>
                    <a:gd name="T55" fmla="*/ 85 h 123"/>
                    <a:gd name="T56" fmla="*/ 369 w 371"/>
                    <a:gd name="T57" fmla="*/ 81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71" h="123">
                      <a:moveTo>
                        <a:pt x="369" y="81"/>
                      </a:moveTo>
                      <a:cubicBezTo>
                        <a:pt x="365" y="83"/>
                        <a:pt x="362" y="87"/>
                        <a:pt x="361" y="92"/>
                      </a:cubicBezTo>
                      <a:cubicBezTo>
                        <a:pt x="366" y="94"/>
                        <a:pt x="371" y="93"/>
                        <a:pt x="371" y="93"/>
                      </a:cubicBezTo>
                      <a:cubicBezTo>
                        <a:pt x="369" y="121"/>
                        <a:pt x="334" y="121"/>
                        <a:pt x="308" y="121"/>
                      </a:cubicBezTo>
                      <a:cubicBezTo>
                        <a:pt x="298" y="121"/>
                        <a:pt x="294" y="114"/>
                        <a:pt x="293" y="109"/>
                      </a:cubicBezTo>
                      <a:cubicBezTo>
                        <a:pt x="282" y="110"/>
                        <a:pt x="281" y="114"/>
                        <a:pt x="274" y="119"/>
                      </a:cubicBezTo>
                      <a:cubicBezTo>
                        <a:pt x="213" y="119"/>
                        <a:pt x="213" y="119"/>
                        <a:pt x="213" y="119"/>
                      </a:cubicBezTo>
                      <a:cubicBezTo>
                        <a:pt x="197" y="123"/>
                        <a:pt x="174" y="121"/>
                        <a:pt x="175" y="107"/>
                      </a:cubicBezTo>
                      <a:cubicBezTo>
                        <a:pt x="166" y="107"/>
                        <a:pt x="166" y="107"/>
                        <a:pt x="166" y="107"/>
                      </a:cubicBezTo>
                      <a:cubicBezTo>
                        <a:pt x="163" y="111"/>
                        <a:pt x="152" y="121"/>
                        <a:pt x="145" y="121"/>
                      </a:cubicBezTo>
                      <a:cubicBezTo>
                        <a:pt x="128" y="121"/>
                        <a:pt x="91" y="101"/>
                        <a:pt x="91" y="85"/>
                      </a:cubicBezTo>
                      <a:cubicBezTo>
                        <a:pt x="91" y="79"/>
                        <a:pt x="97" y="74"/>
                        <a:pt x="100" y="72"/>
                      </a:cubicBezTo>
                      <a:cubicBezTo>
                        <a:pt x="86" y="58"/>
                        <a:pt x="82" y="45"/>
                        <a:pt x="69" y="32"/>
                      </a:cubicBezTo>
                      <a:cubicBezTo>
                        <a:pt x="65" y="36"/>
                        <a:pt x="60" y="40"/>
                        <a:pt x="54" y="40"/>
                      </a:cubicBezTo>
                      <a:cubicBezTo>
                        <a:pt x="46" y="40"/>
                        <a:pt x="0" y="19"/>
                        <a:pt x="0" y="12"/>
                      </a:cubicBezTo>
                      <a:cubicBezTo>
                        <a:pt x="0" y="0"/>
                        <a:pt x="13" y="0"/>
                        <a:pt x="22" y="0"/>
                      </a:cubicBezTo>
                      <a:cubicBezTo>
                        <a:pt x="56" y="0"/>
                        <a:pt x="63" y="28"/>
                        <a:pt x="88" y="28"/>
                      </a:cubicBezTo>
                      <a:cubicBezTo>
                        <a:pt x="96" y="28"/>
                        <a:pt x="100" y="26"/>
                        <a:pt x="103" y="21"/>
                      </a:cubicBezTo>
                      <a:cubicBezTo>
                        <a:pt x="109" y="21"/>
                        <a:pt x="117" y="21"/>
                        <a:pt x="117" y="21"/>
                      </a:cubicBezTo>
                      <a:cubicBezTo>
                        <a:pt x="111" y="40"/>
                        <a:pt x="146" y="35"/>
                        <a:pt x="153" y="45"/>
                      </a:cubicBezTo>
                      <a:cubicBezTo>
                        <a:pt x="122" y="45"/>
                        <a:pt x="122" y="45"/>
                        <a:pt x="122" y="45"/>
                      </a:cubicBezTo>
                      <a:cubicBezTo>
                        <a:pt x="127" y="67"/>
                        <a:pt x="146" y="55"/>
                        <a:pt x="156" y="64"/>
                      </a:cubicBezTo>
                      <a:cubicBezTo>
                        <a:pt x="155" y="65"/>
                        <a:pt x="151" y="65"/>
                        <a:pt x="151" y="67"/>
                      </a:cubicBezTo>
                      <a:cubicBezTo>
                        <a:pt x="151" y="79"/>
                        <a:pt x="160" y="74"/>
                        <a:pt x="163" y="71"/>
                      </a:cubicBezTo>
                      <a:cubicBezTo>
                        <a:pt x="181" y="76"/>
                        <a:pt x="197" y="81"/>
                        <a:pt x="216" y="81"/>
                      </a:cubicBezTo>
                      <a:cubicBezTo>
                        <a:pt x="257" y="81"/>
                        <a:pt x="271" y="61"/>
                        <a:pt x="310" y="61"/>
                      </a:cubicBezTo>
                      <a:cubicBezTo>
                        <a:pt x="340" y="61"/>
                        <a:pt x="360" y="63"/>
                        <a:pt x="371" y="83"/>
                      </a:cubicBezTo>
                      <a:cubicBezTo>
                        <a:pt x="369" y="84"/>
                        <a:pt x="365" y="85"/>
                        <a:pt x="363" y="85"/>
                      </a:cubicBezTo>
                      <a:lnTo>
                        <a:pt x="369" y="8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7" name="Freeform 137">
                  <a:extLst>
                    <a:ext uri="{FF2B5EF4-FFF2-40B4-BE49-F238E27FC236}">
                      <a16:creationId xmlns:a16="http://schemas.microsoft.com/office/drawing/2014/main" id="{D5C765F5-0496-39C4-36D5-A38E1C361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3801" y="1739748"/>
                  <a:ext cx="73461" cy="59687"/>
                </a:xfrm>
                <a:custGeom>
                  <a:avLst/>
                  <a:gdLst>
                    <a:gd name="T0" fmla="*/ 10 w 64"/>
                    <a:gd name="T1" fmla="*/ 18 h 52"/>
                    <a:gd name="T2" fmla="*/ 33 w 64"/>
                    <a:gd name="T3" fmla="*/ 0 h 52"/>
                    <a:gd name="T4" fmla="*/ 64 w 64"/>
                    <a:gd name="T5" fmla="*/ 26 h 52"/>
                    <a:gd name="T6" fmla="*/ 49 w 64"/>
                    <a:gd name="T7" fmla="*/ 52 h 52"/>
                    <a:gd name="T8" fmla="*/ 0 w 64"/>
                    <a:gd name="T9" fmla="*/ 30 h 52"/>
                    <a:gd name="T10" fmla="*/ 10 w 64"/>
                    <a:gd name="T11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52">
                      <a:moveTo>
                        <a:pt x="10" y="18"/>
                      </a:moveTo>
                      <a:cubicBezTo>
                        <a:pt x="18" y="18"/>
                        <a:pt x="15" y="0"/>
                        <a:pt x="33" y="0"/>
                      </a:cubicBezTo>
                      <a:cubicBezTo>
                        <a:pt x="46" y="0"/>
                        <a:pt x="64" y="16"/>
                        <a:pt x="64" y="26"/>
                      </a:cubicBezTo>
                      <a:cubicBezTo>
                        <a:pt x="64" y="40"/>
                        <a:pt x="60" y="52"/>
                        <a:pt x="49" y="52"/>
                      </a:cubicBezTo>
                      <a:cubicBezTo>
                        <a:pt x="44" y="52"/>
                        <a:pt x="0" y="30"/>
                        <a:pt x="0" y="30"/>
                      </a:cubicBezTo>
                      <a:cubicBezTo>
                        <a:pt x="0" y="22"/>
                        <a:pt x="8" y="18"/>
                        <a:pt x="10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8" name="Freeform 138">
                  <a:extLst>
                    <a:ext uri="{FF2B5EF4-FFF2-40B4-BE49-F238E27FC236}">
                      <a16:creationId xmlns:a16="http://schemas.microsoft.com/office/drawing/2014/main" id="{86AF9F0F-3EA5-36C2-A8E1-54677443A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2983" y="1626496"/>
                  <a:ext cx="68870" cy="19896"/>
                </a:xfrm>
                <a:custGeom>
                  <a:avLst/>
                  <a:gdLst>
                    <a:gd name="T0" fmla="*/ 49 w 59"/>
                    <a:gd name="T1" fmla="*/ 0 h 18"/>
                    <a:gd name="T2" fmla="*/ 59 w 59"/>
                    <a:gd name="T3" fmla="*/ 0 h 18"/>
                    <a:gd name="T4" fmla="*/ 59 w 59"/>
                    <a:gd name="T5" fmla="*/ 10 h 18"/>
                    <a:gd name="T6" fmla="*/ 47 w 59"/>
                    <a:gd name="T7" fmla="*/ 18 h 18"/>
                    <a:gd name="T8" fmla="*/ 0 w 59"/>
                    <a:gd name="T9" fmla="*/ 9 h 18"/>
                    <a:gd name="T10" fmla="*/ 49 w 59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18">
                      <a:moveTo>
                        <a:pt x="49" y="0"/>
                      </a:moveTo>
                      <a:cubicBezTo>
                        <a:pt x="57" y="0"/>
                        <a:pt x="51" y="1"/>
                        <a:pt x="59" y="0"/>
                      </a:cubicBezTo>
                      <a:cubicBezTo>
                        <a:pt x="59" y="5"/>
                        <a:pt x="59" y="8"/>
                        <a:pt x="59" y="10"/>
                      </a:cubicBezTo>
                      <a:cubicBezTo>
                        <a:pt x="59" y="14"/>
                        <a:pt x="54" y="18"/>
                        <a:pt x="47" y="18"/>
                      </a:cubicBezTo>
                      <a:cubicBezTo>
                        <a:pt x="43" y="18"/>
                        <a:pt x="0" y="9"/>
                        <a:pt x="0" y="9"/>
                      </a:cubicBezTo>
                      <a:cubicBezTo>
                        <a:pt x="7" y="1"/>
                        <a:pt x="34" y="0"/>
                        <a:pt x="4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49" name="Freeform 139">
                  <a:extLst>
                    <a:ext uri="{FF2B5EF4-FFF2-40B4-BE49-F238E27FC236}">
                      <a16:creationId xmlns:a16="http://schemas.microsoft.com/office/drawing/2014/main" id="{53D10ED3-84A7-4EAF-FEA9-9E2381AA4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949" y="1557627"/>
                  <a:ext cx="81113" cy="68869"/>
                </a:xfrm>
                <a:custGeom>
                  <a:avLst/>
                  <a:gdLst>
                    <a:gd name="T0" fmla="*/ 18 w 71"/>
                    <a:gd name="T1" fmla="*/ 50 h 60"/>
                    <a:gd name="T2" fmla="*/ 25 w 71"/>
                    <a:gd name="T3" fmla="*/ 42 h 60"/>
                    <a:gd name="T4" fmla="*/ 0 w 71"/>
                    <a:gd name="T5" fmla="*/ 12 h 60"/>
                    <a:gd name="T6" fmla="*/ 18 w 71"/>
                    <a:gd name="T7" fmla="*/ 0 h 60"/>
                    <a:gd name="T8" fmla="*/ 44 w 71"/>
                    <a:gd name="T9" fmla="*/ 12 h 60"/>
                    <a:gd name="T10" fmla="*/ 71 w 71"/>
                    <a:gd name="T11" fmla="*/ 30 h 60"/>
                    <a:gd name="T12" fmla="*/ 71 w 71"/>
                    <a:gd name="T13" fmla="*/ 50 h 60"/>
                    <a:gd name="T14" fmla="*/ 18 w 71"/>
                    <a:gd name="T15" fmla="*/ 5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0">
                      <a:moveTo>
                        <a:pt x="18" y="50"/>
                      </a:moveTo>
                      <a:cubicBezTo>
                        <a:pt x="18" y="46"/>
                        <a:pt x="23" y="43"/>
                        <a:pt x="25" y="42"/>
                      </a:cubicBezTo>
                      <a:cubicBezTo>
                        <a:pt x="16" y="33"/>
                        <a:pt x="0" y="28"/>
                        <a:pt x="0" y="12"/>
                      </a:cubicBezTo>
                      <a:cubicBezTo>
                        <a:pt x="0" y="4"/>
                        <a:pt x="10" y="1"/>
                        <a:pt x="18" y="0"/>
                      </a:cubicBezTo>
                      <a:cubicBezTo>
                        <a:pt x="20" y="6"/>
                        <a:pt x="36" y="12"/>
                        <a:pt x="44" y="12"/>
                      </a:cubicBezTo>
                      <a:cubicBezTo>
                        <a:pt x="44" y="31"/>
                        <a:pt x="71" y="14"/>
                        <a:pt x="71" y="30"/>
                      </a:cubicBezTo>
                      <a:cubicBezTo>
                        <a:pt x="71" y="36"/>
                        <a:pt x="68" y="41"/>
                        <a:pt x="71" y="50"/>
                      </a:cubicBezTo>
                      <a:cubicBezTo>
                        <a:pt x="44" y="57"/>
                        <a:pt x="18" y="60"/>
                        <a:pt x="18" y="5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0" name="Freeform 140">
                  <a:extLst>
                    <a:ext uri="{FF2B5EF4-FFF2-40B4-BE49-F238E27FC236}">
                      <a16:creationId xmlns:a16="http://schemas.microsoft.com/office/drawing/2014/main" id="{5C4BBF53-A6C0-50C5-4F29-BFC8C0519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1870" y="1496410"/>
                  <a:ext cx="29078" cy="18365"/>
                </a:xfrm>
                <a:custGeom>
                  <a:avLst/>
                  <a:gdLst>
                    <a:gd name="T0" fmla="*/ 26 w 26"/>
                    <a:gd name="T1" fmla="*/ 1 h 17"/>
                    <a:gd name="T2" fmla="*/ 26 w 26"/>
                    <a:gd name="T3" fmla="*/ 17 h 17"/>
                    <a:gd name="T4" fmla="*/ 13 w 26"/>
                    <a:gd name="T5" fmla="*/ 17 h 17"/>
                    <a:gd name="T6" fmla="*/ 0 w 26"/>
                    <a:gd name="T7" fmla="*/ 1 h 17"/>
                    <a:gd name="T8" fmla="*/ 26 w 26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7">
                      <a:moveTo>
                        <a:pt x="26" y="1"/>
                      </a:move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9" y="12"/>
                        <a:pt x="0" y="10"/>
                        <a:pt x="0" y="1"/>
                      </a:cubicBezTo>
                      <a:cubicBezTo>
                        <a:pt x="9" y="0"/>
                        <a:pt x="21" y="1"/>
                        <a:pt x="26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1" name="Freeform 141">
                  <a:extLst>
                    <a:ext uri="{FF2B5EF4-FFF2-40B4-BE49-F238E27FC236}">
                      <a16:creationId xmlns:a16="http://schemas.microsoft.com/office/drawing/2014/main" id="{9140C0BE-E759-EDF1-17AB-472D0927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7575" y="1415298"/>
                  <a:ext cx="269357" cy="191303"/>
                </a:xfrm>
                <a:custGeom>
                  <a:avLst/>
                  <a:gdLst>
                    <a:gd name="T0" fmla="*/ 158 w 236"/>
                    <a:gd name="T1" fmla="*/ 67 h 166"/>
                    <a:gd name="T2" fmla="*/ 167 w 236"/>
                    <a:gd name="T3" fmla="*/ 67 h 166"/>
                    <a:gd name="T4" fmla="*/ 167 w 236"/>
                    <a:gd name="T5" fmla="*/ 57 h 166"/>
                    <a:gd name="T6" fmla="*/ 163 w 236"/>
                    <a:gd name="T7" fmla="*/ 51 h 166"/>
                    <a:gd name="T8" fmla="*/ 171 w 236"/>
                    <a:gd name="T9" fmla="*/ 51 h 166"/>
                    <a:gd name="T10" fmla="*/ 181 w 236"/>
                    <a:gd name="T11" fmla="*/ 64 h 166"/>
                    <a:gd name="T12" fmla="*/ 190 w 236"/>
                    <a:gd name="T13" fmla="*/ 76 h 166"/>
                    <a:gd name="T14" fmla="*/ 184 w 236"/>
                    <a:gd name="T15" fmla="*/ 88 h 166"/>
                    <a:gd name="T16" fmla="*/ 197 w 236"/>
                    <a:gd name="T17" fmla="*/ 88 h 166"/>
                    <a:gd name="T18" fmla="*/ 234 w 236"/>
                    <a:gd name="T19" fmla="*/ 99 h 166"/>
                    <a:gd name="T20" fmla="*/ 234 w 236"/>
                    <a:gd name="T21" fmla="*/ 111 h 166"/>
                    <a:gd name="T22" fmla="*/ 216 w 236"/>
                    <a:gd name="T23" fmla="*/ 115 h 166"/>
                    <a:gd name="T24" fmla="*/ 181 w 236"/>
                    <a:gd name="T25" fmla="*/ 140 h 166"/>
                    <a:gd name="T26" fmla="*/ 168 w 236"/>
                    <a:gd name="T27" fmla="*/ 124 h 166"/>
                    <a:gd name="T28" fmla="*/ 159 w 236"/>
                    <a:gd name="T29" fmla="*/ 136 h 166"/>
                    <a:gd name="T30" fmla="*/ 169 w 236"/>
                    <a:gd name="T31" fmla="*/ 152 h 166"/>
                    <a:gd name="T32" fmla="*/ 156 w 236"/>
                    <a:gd name="T33" fmla="*/ 152 h 166"/>
                    <a:gd name="T34" fmla="*/ 156 w 236"/>
                    <a:gd name="T35" fmla="*/ 162 h 166"/>
                    <a:gd name="T36" fmla="*/ 128 w 236"/>
                    <a:gd name="T37" fmla="*/ 148 h 166"/>
                    <a:gd name="T38" fmla="*/ 110 w 236"/>
                    <a:gd name="T39" fmla="*/ 166 h 166"/>
                    <a:gd name="T40" fmla="*/ 80 w 236"/>
                    <a:gd name="T41" fmla="*/ 152 h 166"/>
                    <a:gd name="T42" fmla="*/ 90 w 236"/>
                    <a:gd name="T43" fmla="*/ 146 h 166"/>
                    <a:gd name="T44" fmla="*/ 56 w 236"/>
                    <a:gd name="T45" fmla="*/ 126 h 166"/>
                    <a:gd name="T46" fmla="*/ 113 w 236"/>
                    <a:gd name="T47" fmla="*/ 111 h 166"/>
                    <a:gd name="T48" fmla="*/ 82 w 236"/>
                    <a:gd name="T49" fmla="*/ 104 h 166"/>
                    <a:gd name="T50" fmla="*/ 59 w 236"/>
                    <a:gd name="T51" fmla="*/ 111 h 166"/>
                    <a:gd name="T52" fmla="*/ 49 w 236"/>
                    <a:gd name="T53" fmla="*/ 100 h 166"/>
                    <a:gd name="T54" fmla="*/ 33 w 236"/>
                    <a:gd name="T55" fmla="*/ 107 h 166"/>
                    <a:gd name="T56" fmla="*/ 27 w 236"/>
                    <a:gd name="T57" fmla="*/ 99 h 166"/>
                    <a:gd name="T58" fmla="*/ 44 w 236"/>
                    <a:gd name="T59" fmla="*/ 88 h 166"/>
                    <a:gd name="T60" fmla="*/ 0 w 236"/>
                    <a:gd name="T61" fmla="*/ 63 h 166"/>
                    <a:gd name="T62" fmla="*/ 12 w 236"/>
                    <a:gd name="T63" fmla="*/ 63 h 166"/>
                    <a:gd name="T64" fmla="*/ 34 w 236"/>
                    <a:gd name="T65" fmla="*/ 71 h 166"/>
                    <a:gd name="T66" fmla="*/ 41 w 236"/>
                    <a:gd name="T67" fmla="*/ 64 h 166"/>
                    <a:gd name="T68" fmla="*/ 8 w 236"/>
                    <a:gd name="T69" fmla="*/ 47 h 166"/>
                    <a:gd name="T70" fmla="*/ 25 w 236"/>
                    <a:gd name="T71" fmla="*/ 39 h 166"/>
                    <a:gd name="T72" fmla="*/ 46 w 236"/>
                    <a:gd name="T73" fmla="*/ 45 h 166"/>
                    <a:gd name="T74" fmla="*/ 54 w 236"/>
                    <a:gd name="T75" fmla="*/ 37 h 166"/>
                    <a:gd name="T76" fmla="*/ 33 w 236"/>
                    <a:gd name="T77" fmla="*/ 37 h 166"/>
                    <a:gd name="T78" fmla="*/ 23 w 236"/>
                    <a:gd name="T79" fmla="*/ 24 h 166"/>
                    <a:gd name="T80" fmla="*/ 52 w 236"/>
                    <a:gd name="T81" fmla="*/ 17 h 166"/>
                    <a:gd name="T82" fmla="*/ 65 w 236"/>
                    <a:gd name="T83" fmla="*/ 17 h 166"/>
                    <a:gd name="T84" fmla="*/ 42 w 236"/>
                    <a:gd name="T85" fmla="*/ 0 h 166"/>
                    <a:gd name="T86" fmla="*/ 90 w 236"/>
                    <a:gd name="T87" fmla="*/ 9 h 166"/>
                    <a:gd name="T88" fmla="*/ 114 w 236"/>
                    <a:gd name="T89" fmla="*/ 43 h 166"/>
                    <a:gd name="T90" fmla="*/ 144 w 236"/>
                    <a:gd name="T91" fmla="*/ 45 h 166"/>
                    <a:gd name="T92" fmla="*/ 158 w 236"/>
                    <a:gd name="T93" fmla="*/ 6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36" h="166">
                      <a:moveTo>
                        <a:pt x="158" y="67"/>
                      </a:moveTo>
                      <a:cubicBezTo>
                        <a:pt x="167" y="67"/>
                        <a:pt x="167" y="67"/>
                        <a:pt x="167" y="67"/>
                      </a:cubicBezTo>
                      <a:cubicBezTo>
                        <a:pt x="167" y="57"/>
                        <a:pt x="167" y="57"/>
                        <a:pt x="167" y="57"/>
                      </a:cubicBezTo>
                      <a:cubicBezTo>
                        <a:pt x="163" y="51"/>
                        <a:pt x="163" y="51"/>
                        <a:pt x="163" y="51"/>
                      </a:cubicBezTo>
                      <a:cubicBezTo>
                        <a:pt x="165" y="51"/>
                        <a:pt x="168" y="51"/>
                        <a:pt x="171" y="51"/>
                      </a:cubicBezTo>
                      <a:cubicBezTo>
                        <a:pt x="181" y="51"/>
                        <a:pt x="181" y="55"/>
                        <a:pt x="181" y="64"/>
                      </a:cubicBezTo>
                      <a:cubicBezTo>
                        <a:pt x="181" y="70"/>
                        <a:pt x="190" y="71"/>
                        <a:pt x="190" y="76"/>
                      </a:cubicBezTo>
                      <a:cubicBezTo>
                        <a:pt x="190" y="82"/>
                        <a:pt x="184" y="84"/>
                        <a:pt x="184" y="88"/>
                      </a:cubicBezTo>
                      <a:cubicBezTo>
                        <a:pt x="184" y="95"/>
                        <a:pt x="196" y="88"/>
                        <a:pt x="197" y="88"/>
                      </a:cubicBezTo>
                      <a:cubicBezTo>
                        <a:pt x="205" y="88"/>
                        <a:pt x="224" y="98"/>
                        <a:pt x="234" y="99"/>
                      </a:cubicBezTo>
                      <a:cubicBezTo>
                        <a:pt x="234" y="104"/>
                        <a:pt x="236" y="107"/>
                        <a:pt x="234" y="111"/>
                      </a:cubicBezTo>
                      <a:cubicBezTo>
                        <a:pt x="231" y="115"/>
                        <a:pt x="222" y="114"/>
                        <a:pt x="216" y="115"/>
                      </a:cubicBezTo>
                      <a:cubicBezTo>
                        <a:pt x="201" y="116"/>
                        <a:pt x="190" y="140"/>
                        <a:pt x="181" y="140"/>
                      </a:cubicBezTo>
                      <a:cubicBezTo>
                        <a:pt x="171" y="140"/>
                        <a:pt x="171" y="133"/>
                        <a:pt x="168" y="124"/>
                      </a:cubicBezTo>
                      <a:cubicBezTo>
                        <a:pt x="165" y="128"/>
                        <a:pt x="163" y="132"/>
                        <a:pt x="159" y="136"/>
                      </a:cubicBezTo>
                      <a:cubicBezTo>
                        <a:pt x="164" y="144"/>
                        <a:pt x="167" y="146"/>
                        <a:pt x="169" y="152"/>
                      </a:cubicBezTo>
                      <a:cubicBezTo>
                        <a:pt x="156" y="152"/>
                        <a:pt x="156" y="152"/>
                        <a:pt x="156" y="152"/>
                      </a:cubicBezTo>
                      <a:cubicBezTo>
                        <a:pt x="156" y="162"/>
                        <a:pt x="156" y="162"/>
                        <a:pt x="156" y="162"/>
                      </a:cubicBezTo>
                      <a:cubicBezTo>
                        <a:pt x="149" y="163"/>
                        <a:pt x="135" y="153"/>
                        <a:pt x="128" y="148"/>
                      </a:cubicBezTo>
                      <a:cubicBezTo>
                        <a:pt x="128" y="162"/>
                        <a:pt x="122" y="166"/>
                        <a:pt x="110" y="166"/>
                      </a:cubicBezTo>
                      <a:cubicBezTo>
                        <a:pt x="98" y="166"/>
                        <a:pt x="81" y="163"/>
                        <a:pt x="80" y="152"/>
                      </a:cubicBezTo>
                      <a:cubicBezTo>
                        <a:pt x="85" y="151"/>
                        <a:pt x="87" y="149"/>
                        <a:pt x="90" y="146"/>
                      </a:cubicBezTo>
                      <a:cubicBezTo>
                        <a:pt x="77" y="146"/>
                        <a:pt x="56" y="138"/>
                        <a:pt x="56" y="126"/>
                      </a:cubicBezTo>
                      <a:cubicBezTo>
                        <a:pt x="56" y="111"/>
                        <a:pt x="103" y="113"/>
                        <a:pt x="113" y="111"/>
                      </a:cubicBezTo>
                      <a:cubicBezTo>
                        <a:pt x="102" y="107"/>
                        <a:pt x="93" y="104"/>
                        <a:pt x="82" y="104"/>
                      </a:cubicBezTo>
                      <a:cubicBezTo>
                        <a:pt x="71" y="104"/>
                        <a:pt x="68" y="111"/>
                        <a:pt x="59" y="111"/>
                      </a:cubicBezTo>
                      <a:cubicBezTo>
                        <a:pt x="52" y="111"/>
                        <a:pt x="51" y="105"/>
                        <a:pt x="49" y="100"/>
                      </a:cubicBezTo>
                      <a:cubicBezTo>
                        <a:pt x="41" y="103"/>
                        <a:pt x="39" y="107"/>
                        <a:pt x="33" y="107"/>
                      </a:cubicBezTo>
                      <a:cubicBezTo>
                        <a:pt x="28" y="107"/>
                        <a:pt x="27" y="103"/>
                        <a:pt x="27" y="99"/>
                      </a:cubicBezTo>
                      <a:cubicBezTo>
                        <a:pt x="34" y="95"/>
                        <a:pt x="40" y="95"/>
                        <a:pt x="44" y="88"/>
                      </a:cubicBezTo>
                      <a:cubicBezTo>
                        <a:pt x="18" y="88"/>
                        <a:pt x="3" y="86"/>
                        <a:pt x="0" y="63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5" y="66"/>
                        <a:pt x="28" y="71"/>
                        <a:pt x="34" y="71"/>
                      </a:cubicBezTo>
                      <a:cubicBezTo>
                        <a:pt x="37" y="71"/>
                        <a:pt x="41" y="64"/>
                        <a:pt x="41" y="64"/>
                      </a:cubicBezTo>
                      <a:cubicBezTo>
                        <a:pt x="31" y="61"/>
                        <a:pt x="8" y="56"/>
                        <a:pt x="8" y="47"/>
                      </a:cubicBezTo>
                      <a:cubicBezTo>
                        <a:pt x="8" y="38"/>
                        <a:pt x="18" y="39"/>
                        <a:pt x="25" y="39"/>
                      </a:cubicBezTo>
                      <a:cubicBezTo>
                        <a:pt x="36" y="39"/>
                        <a:pt x="40" y="45"/>
                        <a:pt x="46" y="45"/>
                      </a:cubicBezTo>
                      <a:cubicBezTo>
                        <a:pt x="50" y="45"/>
                        <a:pt x="52" y="39"/>
                        <a:pt x="54" y="37"/>
                      </a:cubicBezTo>
                      <a:cubicBezTo>
                        <a:pt x="47" y="32"/>
                        <a:pt x="37" y="37"/>
                        <a:pt x="33" y="37"/>
                      </a:cubicBezTo>
                      <a:cubicBezTo>
                        <a:pt x="30" y="37"/>
                        <a:pt x="23" y="25"/>
                        <a:pt x="23" y="24"/>
                      </a:cubicBezTo>
                      <a:cubicBezTo>
                        <a:pt x="32" y="18"/>
                        <a:pt x="38" y="14"/>
                        <a:pt x="52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56" y="12"/>
                        <a:pt x="43" y="11"/>
                        <a:pt x="42" y="0"/>
                      </a:cubicBezTo>
                      <a:cubicBezTo>
                        <a:pt x="61" y="2"/>
                        <a:pt x="76" y="3"/>
                        <a:pt x="90" y="9"/>
                      </a:cubicBezTo>
                      <a:cubicBezTo>
                        <a:pt x="105" y="15"/>
                        <a:pt x="102" y="38"/>
                        <a:pt x="114" y="43"/>
                      </a:cubicBezTo>
                      <a:cubicBezTo>
                        <a:pt x="125" y="48"/>
                        <a:pt x="133" y="40"/>
                        <a:pt x="144" y="45"/>
                      </a:cubicBezTo>
                      <a:cubicBezTo>
                        <a:pt x="156" y="49"/>
                        <a:pt x="151" y="60"/>
                        <a:pt x="158" y="6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2" name="Freeform 142">
                  <a:extLst>
                    <a:ext uri="{FF2B5EF4-FFF2-40B4-BE49-F238E27FC236}">
                      <a16:creationId xmlns:a16="http://schemas.microsoft.com/office/drawing/2014/main" id="{E79E3521-465C-1E05-35A2-050C7CC1B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897" y="2208058"/>
                  <a:ext cx="174470" cy="116312"/>
                </a:xfrm>
                <a:custGeom>
                  <a:avLst/>
                  <a:gdLst>
                    <a:gd name="T0" fmla="*/ 11 w 153"/>
                    <a:gd name="T1" fmla="*/ 70 h 102"/>
                    <a:gd name="T2" fmla="*/ 19 w 153"/>
                    <a:gd name="T3" fmla="*/ 60 h 102"/>
                    <a:gd name="T4" fmla="*/ 19 w 153"/>
                    <a:gd name="T5" fmla="*/ 48 h 102"/>
                    <a:gd name="T6" fmla="*/ 44 w 153"/>
                    <a:gd name="T7" fmla="*/ 0 h 102"/>
                    <a:gd name="T8" fmla="*/ 55 w 153"/>
                    <a:gd name="T9" fmla="*/ 23 h 102"/>
                    <a:gd name="T10" fmla="*/ 62 w 153"/>
                    <a:gd name="T11" fmla="*/ 16 h 102"/>
                    <a:gd name="T12" fmla="*/ 116 w 153"/>
                    <a:gd name="T13" fmla="*/ 48 h 102"/>
                    <a:gd name="T14" fmla="*/ 121 w 153"/>
                    <a:gd name="T15" fmla="*/ 63 h 102"/>
                    <a:gd name="T16" fmla="*/ 153 w 153"/>
                    <a:gd name="T17" fmla="*/ 78 h 102"/>
                    <a:gd name="T18" fmla="*/ 128 w 153"/>
                    <a:gd name="T19" fmla="*/ 86 h 102"/>
                    <a:gd name="T20" fmla="*/ 108 w 153"/>
                    <a:gd name="T21" fmla="*/ 86 h 102"/>
                    <a:gd name="T22" fmla="*/ 79 w 153"/>
                    <a:gd name="T23" fmla="*/ 66 h 102"/>
                    <a:gd name="T24" fmla="*/ 44 w 153"/>
                    <a:gd name="T25" fmla="*/ 96 h 102"/>
                    <a:gd name="T26" fmla="*/ 38 w 153"/>
                    <a:gd name="T27" fmla="*/ 102 h 102"/>
                    <a:gd name="T28" fmla="*/ 32 w 153"/>
                    <a:gd name="T29" fmla="*/ 86 h 102"/>
                    <a:gd name="T30" fmla="*/ 0 w 153"/>
                    <a:gd name="T31" fmla="*/ 86 h 102"/>
                    <a:gd name="T32" fmla="*/ 11 w 153"/>
                    <a:gd name="T33" fmla="*/ 7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3" h="102">
                      <a:moveTo>
                        <a:pt x="11" y="70"/>
                      </a:moveTo>
                      <a:cubicBezTo>
                        <a:pt x="15" y="67"/>
                        <a:pt x="19" y="65"/>
                        <a:pt x="19" y="60"/>
                      </a:cubicBezTo>
                      <a:cubicBezTo>
                        <a:pt x="19" y="53"/>
                        <a:pt x="19" y="55"/>
                        <a:pt x="19" y="48"/>
                      </a:cubicBezTo>
                      <a:cubicBezTo>
                        <a:pt x="19" y="35"/>
                        <a:pt x="22" y="3"/>
                        <a:pt x="44" y="0"/>
                      </a:cubicBezTo>
                      <a:cubicBezTo>
                        <a:pt x="47" y="12"/>
                        <a:pt x="51" y="15"/>
                        <a:pt x="55" y="23"/>
                      </a:cubicBezTo>
                      <a:cubicBezTo>
                        <a:pt x="57" y="20"/>
                        <a:pt x="59" y="18"/>
                        <a:pt x="62" y="16"/>
                      </a:cubicBezTo>
                      <a:cubicBezTo>
                        <a:pt x="78" y="37"/>
                        <a:pt x="102" y="29"/>
                        <a:pt x="116" y="48"/>
                      </a:cubicBezTo>
                      <a:cubicBezTo>
                        <a:pt x="119" y="54"/>
                        <a:pt x="117" y="59"/>
                        <a:pt x="121" y="63"/>
                      </a:cubicBezTo>
                      <a:cubicBezTo>
                        <a:pt x="133" y="72"/>
                        <a:pt x="147" y="68"/>
                        <a:pt x="153" y="78"/>
                      </a:cubicBezTo>
                      <a:cubicBezTo>
                        <a:pt x="145" y="83"/>
                        <a:pt x="138" y="86"/>
                        <a:pt x="128" y="86"/>
                      </a:cubicBezTo>
                      <a:cubicBezTo>
                        <a:pt x="119" y="86"/>
                        <a:pt x="116" y="86"/>
                        <a:pt x="108" y="86"/>
                      </a:cubicBezTo>
                      <a:cubicBezTo>
                        <a:pt x="108" y="86"/>
                        <a:pt x="84" y="68"/>
                        <a:pt x="79" y="66"/>
                      </a:cubicBezTo>
                      <a:cubicBezTo>
                        <a:pt x="79" y="84"/>
                        <a:pt x="54" y="101"/>
                        <a:pt x="44" y="96"/>
                      </a:cubicBezTo>
                      <a:cubicBezTo>
                        <a:pt x="41" y="100"/>
                        <a:pt x="41" y="102"/>
                        <a:pt x="38" y="102"/>
                      </a:cubicBezTo>
                      <a:cubicBezTo>
                        <a:pt x="28" y="102"/>
                        <a:pt x="31" y="94"/>
                        <a:pt x="32" y="86"/>
                      </a:cubicBezTo>
                      <a:cubicBezTo>
                        <a:pt x="20" y="83"/>
                        <a:pt x="6" y="86"/>
                        <a:pt x="0" y="86"/>
                      </a:cubicBezTo>
                      <a:cubicBezTo>
                        <a:pt x="0" y="73"/>
                        <a:pt x="10" y="74"/>
                        <a:pt x="11" y="7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3" name="Freeform 143">
                  <a:extLst>
                    <a:ext uri="{FF2B5EF4-FFF2-40B4-BE49-F238E27FC236}">
                      <a16:creationId xmlns:a16="http://schemas.microsoft.com/office/drawing/2014/main" id="{437EBA96-0175-A2C7-2150-08F4651132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4359" y="2093276"/>
                  <a:ext cx="53565" cy="56626"/>
                </a:xfrm>
                <a:custGeom>
                  <a:avLst/>
                  <a:gdLst>
                    <a:gd name="T0" fmla="*/ 47 w 47"/>
                    <a:gd name="T1" fmla="*/ 31 h 49"/>
                    <a:gd name="T2" fmla="*/ 19 w 47"/>
                    <a:gd name="T3" fmla="*/ 49 h 49"/>
                    <a:gd name="T4" fmla="*/ 0 w 47"/>
                    <a:gd name="T5" fmla="*/ 31 h 49"/>
                    <a:gd name="T6" fmla="*/ 47 w 47"/>
                    <a:gd name="T7" fmla="*/ 3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49">
                      <a:moveTo>
                        <a:pt x="47" y="31"/>
                      </a:moveTo>
                      <a:cubicBezTo>
                        <a:pt x="47" y="42"/>
                        <a:pt x="28" y="49"/>
                        <a:pt x="19" y="49"/>
                      </a:cubicBezTo>
                      <a:cubicBezTo>
                        <a:pt x="7" y="49"/>
                        <a:pt x="0" y="41"/>
                        <a:pt x="0" y="31"/>
                      </a:cubicBezTo>
                      <a:cubicBezTo>
                        <a:pt x="0" y="0"/>
                        <a:pt x="47" y="5"/>
                        <a:pt x="47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4" name="Freeform 144">
                  <a:extLst>
                    <a:ext uri="{FF2B5EF4-FFF2-40B4-BE49-F238E27FC236}">
                      <a16:creationId xmlns:a16="http://schemas.microsoft.com/office/drawing/2014/main" id="{375CE1AA-6F98-B1D8-D2E4-4E6190645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3663" y="2330492"/>
                  <a:ext cx="42852" cy="35200"/>
                </a:xfrm>
                <a:custGeom>
                  <a:avLst/>
                  <a:gdLst>
                    <a:gd name="T0" fmla="*/ 16 w 38"/>
                    <a:gd name="T1" fmla="*/ 1 h 31"/>
                    <a:gd name="T2" fmla="*/ 38 w 38"/>
                    <a:gd name="T3" fmla="*/ 4 h 31"/>
                    <a:gd name="T4" fmla="*/ 0 w 38"/>
                    <a:gd name="T5" fmla="*/ 31 h 31"/>
                    <a:gd name="T6" fmla="*/ 0 w 38"/>
                    <a:gd name="T7" fmla="*/ 21 h 31"/>
                    <a:gd name="T8" fmla="*/ 16 w 38"/>
                    <a:gd name="T9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1">
                      <a:moveTo>
                        <a:pt x="16" y="1"/>
                      </a:moveTo>
                      <a:cubicBezTo>
                        <a:pt x="31" y="0"/>
                        <a:pt x="28" y="0"/>
                        <a:pt x="38" y="4"/>
                      </a:cubicBezTo>
                      <a:cubicBezTo>
                        <a:pt x="31" y="14"/>
                        <a:pt x="12" y="29"/>
                        <a:pt x="0" y="3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6" y="13"/>
                        <a:pt x="16" y="6"/>
                        <a:pt x="16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5" name="Freeform 145">
                  <a:extLst>
                    <a:ext uri="{FF2B5EF4-FFF2-40B4-BE49-F238E27FC236}">
                      <a16:creationId xmlns:a16="http://schemas.microsoft.com/office/drawing/2014/main" id="{B74B729D-AE0C-C200-1B38-35F0ECD4E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2532" y="1840756"/>
                  <a:ext cx="116313" cy="52034"/>
                </a:xfrm>
                <a:custGeom>
                  <a:avLst/>
                  <a:gdLst>
                    <a:gd name="T0" fmla="*/ 38 w 102"/>
                    <a:gd name="T1" fmla="*/ 46 h 46"/>
                    <a:gd name="T2" fmla="*/ 15 w 102"/>
                    <a:gd name="T3" fmla="*/ 28 h 46"/>
                    <a:gd name="T4" fmla="*/ 0 w 102"/>
                    <a:gd name="T5" fmla="*/ 11 h 46"/>
                    <a:gd name="T6" fmla="*/ 13 w 102"/>
                    <a:gd name="T7" fmla="*/ 0 h 46"/>
                    <a:gd name="T8" fmla="*/ 51 w 102"/>
                    <a:gd name="T9" fmla="*/ 6 h 46"/>
                    <a:gd name="T10" fmla="*/ 102 w 102"/>
                    <a:gd name="T11" fmla="*/ 31 h 46"/>
                    <a:gd name="T12" fmla="*/ 89 w 102"/>
                    <a:gd name="T13" fmla="*/ 43 h 46"/>
                    <a:gd name="T14" fmla="*/ 66 w 102"/>
                    <a:gd name="T15" fmla="*/ 38 h 46"/>
                    <a:gd name="T16" fmla="*/ 38 w 102"/>
                    <a:gd name="T17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46">
                      <a:moveTo>
                        <a:pt x="38" y="46"/>
                      </a:moveTo>
                      <a:cubicBezTo>
                        <a:pt x="23" y="46"/>
                        <a:pt x="10" y="42"/>
                        <a:pt x="15" y="28"/>
                      </a:cubicBezTo>
                      <a:cubicBezTo>
                        <a:pt x="9" y="24"/>
                        <a:pt x="0" y="20"/>
                        <a:pt x="0" y="11"/>
                      </a:cubicBezTo>
                      <a:cubicBezTo>
                        <a:pt x="0" y="4"/>
                        <a:pt x="7" y="0"/>
                        <a:pt x="13" y="0"/>
                      </a:cubicBezTo>
                      <a:cubicBezTo>
                        <a:pt x="30" y="0"/>
                        <a:pt x="35" y="6"/>
                        <a:pt x="51" y="6"/>
                      </a:cubicBezTo>
                      <a:cubicBezTo>
                        <a:pt x="71" y="6"/>
                        <a:pt x="89" y="23"/>
                        <a:pt x="102" y="31"/>
                      </a:cubicBezTo>
                      <a:cubicBezTo>
                        <a:pt x="100" y="38"/>
                        <a:pt x="96" y="43"/>
                        <a:pt x="89" y="43"/>
                      </a:cubicBezTo>
                      <a:cubicBezTo>
                        <a:pt x="79" y="43"/>
                        <a:pt x="74" y="38"/>
                        <a:pt x="66" y="38"/>
                      </a:cubicBezTo>
                      <a:cubicBezTo>
                        <a:pt x="58" y="38"/>
                        <a:pt x="51" y="46"/>
                        <a:pt x="38" y="4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6" name="Freeform 146">
                  <a:extLst>
                    <a:ext uri="{FF2B5EF4-FFF2-40B4-BE49-F238E27FC236}">
                      <a16:creationId xmlns:a16="http://schemas.microsoft.com/office/drawing/2014/main" id="{15F90BA2-0739-1D85-9125-91C7B33EF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3245" y="2353448"/>
                  <a:ext cx="27548" cy="30608"/>
                </a:xfrm>
                <a:custGeom>
                  <a:avLst/>
                  <a:gdLst>
                    <a:gd name="T0" fmla="*/ 25 w 25"/>
                    <a:gd name="T1" fmla="*/ 9 h 27"/>
                    <a:gd name="T2" fmla="*/ 12 w 25"/>
                    <a:gd name="T3" fmla="*/ 27 h 27"/>
                    <a:gd name="T4" fmla="*/ 0 w 25"/>
                    <a:gd name="T5" fmla="*/ 15 h 27"/>
                    <a:gd name="T6" fmla="*/ 25 w 25"/>
                    <a:gd name="T7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27">
                      <a:moveTo>
                        <a:pt x="25" y="9"/>
                      </a:moveTo>
                      <a:cubicBezTo>
                        <a:pt x="21" y="16"/>
                        <a:pt x="19" y="27"/>
                        <a:pt x="12" y="27"/>
                      </a:cubicBezTo>
                      <a:cubicBezTo>
                        <a:pt x="10" y="27"/>
                        <a:pt x="0" y="15"/>
                        <a:pt x="0" y="15"/>
                      </a:cubicBezTo>
                      <a:cubicBezTo>
                        <a:pt x="0" y="1"/>
                        <a:pt x="18" y="0"/>
                        <a:pt x="25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7" name="Freeform 147">
                  <a:extLst>
                    <a:ext uri="{FF2B5EF4-FFF2-40B4-BE49-F238E27FC236}">
                      <a16:creationId xmlns:a16="http://schemas.microsoft.com/office/drawing/2014/main" id="{0B3B2E38-103B-C20D-5D13-777F431CF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5576" y="2108580"/>
                  <a:ext cx="29078" cy="16835"/>
                </a:xfrm>
                <a:custGeom>
                  <a:avLst/>
                  <a:gdLst>
                    <a:gd name="T0" fmla="*/ 10 w 25"/>
                    <a:gd name="T1" fmla="*/ 14 h 15"/>
                    <a:gd name="T2" fmla="*/ 0 w 25"/>
                    <a:gd name="T3" fmla="*/ 8 h 15"/>
                    <a:gd name="T4" fmla="*/ 10 w 25"/>
                    <a:gd name="T5" fmla="*/ 0 h 15"/>
                    <a:gd name="T6" fmla="*/ 25 w 25"/>
                    <a:gd name="T7" fmla="*/ 13 h 15"/>
                    <a:gd name="T8" fmla="*/ 10 w 25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5">
                      <a:moveTo>
                        <a:pt x="10" y="14"/>
                      </a:moveTo>
                      <a:cubicBezTo>
                        <a:pt x="5" y="14"/>
                        <a:pt x="0" y="13"/>
                        <a:pt x="0" y="8"/>
                      </a:cubicBezTo>
                      <a:cubicBezTo>
                        <a:pt x="0" y="6"/>
                        <a:pt x="9" y="0"/>
                        <a:pt x="10" y="0"/>
                      </a:cubicBezTo>
                      <a:cubicBezTo>
                        <a:pt x="17" y="0"/>
                        <a:pt x="23" y="10"/>
                        <a:pt x="25" y="13"/>
                      </a:cubicBezTo>
                      <a:cubicBezTo>
                        <a:pt x="15" y="15"/>
                        <a:pt x="18" y="14"/>
                        <a:pt x="10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8" name="Freeform 148">
                  <a:extLst>
                    <a:ext uri="{FF2B5EF4-FFF2-40B4-BE49-F238E27FC236}">
                      <a16:creationId xmlns:a16="http://schemas.microsoft.com/office/drawing/2014/main" id="{97C75893-3B25-F6C6-FF01-1EAE347D6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3141" y="2055015"/>
                  <a:ext cx="29078" cy="21426"/>
                </a:xfrm>
                <a:custGeom>
                  <a:avLst/>
                  <a:gdLst>
                    <a:gd name="T0" fmla="*/ 9 w 26"/>
                    <a:gd name="T1" fmla="*/ 18 h 18"/>
                    <a:gd name="T2" fmla="*/ 26 w 26"/>
                    <a:gd name="T3" fmla="*/ 0 h 18"/>
                    <a:gd name="T4" fmla="*/ 9 w 26"/>
                    <a:gd name="T5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8">
                      <a:moveTo>
                        <a:pt x="9" y="18"/>
                      </a:moveTo>
                      <a:cubicBezTo>
                        <a:pt x="0" y="18"/>
                        <a:pt x="17" y="0"/>
                        <a:pt x="26" y="0"/>
                      </a:cubicBezTo>
                      <a:cubicBezTo>
                        <a:pt x="24" y="9"/>
                        <a:pt x="18" y="18"/>
                        <a:pt x="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0" name="Freeform 150">
                  <a:extLst>
                    <a:ext uri="{FF2B5EF4-FFF2-40B4-BE49-F238E27FC236}">
                      <a16:creationId xmlns:a16="http://schemas.microsoft.com/office/drawing/2014/main" id="{5906A3E0-6029-7E82-FF14-B1AAA8784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280" y="2302944"/>
                  <a:ext cx="19896" cy="19896"/>
                </a:xfrm>
                <a:custGeom>
                  <a:avLst/>
                  <a:gdLst>
                    <a:gd name="T0" fmla="*/ 17 w 17"/>
                    <a:gd name="T1" fmla="*/ 11 h 17"/>
                    <a:gd name="T2" fmla="*/ 0 w 17"/>
                    <a:gd name="T3" fmla="*/ 11 h 17"/>
                    <a:gd name="T4" fmla="*/ 17 w 17"/>
                    <a:gd name="T5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7">
                      <a:moveTo>
                        <a:pt x="17" y="11"/>
                      </a:moveTo>
                      <a:cubicBezTo>
                        <a:pt x="10" y="17"/>
                        <a:pt x="7" y="17"/>
                        <a:pt x="0" y="11"/>
                      </a:cubicBezTo>
                      <a:cubicBezTo>
                        <a:pt x="7" y="0"/>
                        <a:pt x="8" y="6"/>
                        <a:pt x="17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1" name="Freeform 151">
                  <a:extLst>
                    <a:ext uri="{FF2B5EF4-FFF2-40B4-BE49-F238E27FC236}">
                      <a16:creationId xmlns:a16="http://schemas.microsoft.com/office/drawing/2014/main" id="{E5903448-25AF-2D7B-61E6-60180DCE4A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9889" y="2198875"/>
                  <a:ext cx="16835" cy="19896"/>
                </a:xfrm>
                <a:custGeom>
                  <a:avLst/>
                  <a:gdLst>
                    <a:gd name="T0" fmla="*/ 0 w 15"/>
                    <a:gd name="T1" fmla="*/ 5 h 17"/>
                    <a:gd name="T2" fmla="*/ 15 w 15"/>
                    <a:gd name="T3" fmla="*/ 17 h 17"/>
                    <a:gd name="T4" fmla="*/ 0 w 15"/>
                    <a:gd name="T5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7">
                      <a:moveTo>
                        <a:pt x="0" y="5"/>
                      </a:moveTo>
                      <a:cubicBezTo>
                        <a:pt x="10" y="0"/>
                        <a:pt x="10" y="10"/>
                        <a:pt x="15" y="17"/>
                      </a:cubicBezTo>
                      <a:cubicBezTo>
                        <a:pt x="6" y="16"/>
                        <a:pt x="0" y="1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4" name="Freeform 154">
                  <a:extLst>
                    <a:ext uri="{FF2B5EF4-FFF2-40B4-BE49-F238E27FC236}">
                      <a16:creationId xmlns:a16="http://schemas.microsoft.com/office/drawing/2014/main" id="{AEAE233A-D0E0-24A8-D187-C67B27A38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6847" y="2004511"/>
                  <a:ext cx="71931" cy="48974"/>
                </a:xfrm>
                <a:custGeom>
                  <a:avLst/>
                  <a:gdLst>
                    <a:gd name="T0" fmla="*/ 16 w 63"/>
                    <a:gd name="T1" fmla="*/ 43 h 43"/>
                    <a:gd name="T2" fmla="*/ 0 w 63"/>
                    <a:gd name="T3" fmla="*/ 16 h 43"/>
                    <a:gd name="T4" fmla="*/ 17 w 63"/>
                    <a:gd name="T5" fmla="*/ 0 h 43"/>
                    <a:gd name="T6" fmla="*/ 63 w 63"/>
                    <a:gd name="T7" fmla="*/ 27 h 43"/>
                    <a:gd name="T8" fmla="*/ 32 w 63"/>
                    <a:gd name="T9" fmla="*/ 43 h 43"/>
                    <a:gd name="T10" fmla="*/ 16 w 63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43">
                      <a:moveTo>
                        <a:pt x="16" y="43"/>
                      </a:moveTo>
                      <a:cubicBezTo>
                        <a:pt x="9" y="43"/>
                        <a:pt x="0" y="25"/>
                        <a:pt x="0" y="16"/>
                      </a:cubicBezTo>
                      <a:cubicBezTo>
                        <a:pt x="0" y="4"/>
                        <a:pt x="10" y="0"/>
                        <a:pt x="17" y="0"/>
                      </a:cubicBezTo>
                      <a:cubicBezTo>
                        <a:pt x="37" y="0"/>
                        <a:pt x="43" y="21"/>
                        <a:pt x="63" y="27"/>
                      </a:cubicBezTo>
                      <a:cubicBezTo>
                        <a:pt x="61" y="41"/>
                        <a:pt x="45" y="43"/>
                        <a:pt x="32" y="43"/>
                      </a:cubicBezTo>
                      <a:lnTo>
                        <a:pt x="16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5" name="Freeform 155">
                  <a:extLst>
                    <a:ext uri="{FF2B5EF4-FFF2-40B4-BE49-F238E27FC236}">
                      <a16:creationId xmlns:a16="http://schemas.microsoft.com/office/drawing/2014/main" id="{07CB80C2-731C-1499-D203-9A7EAC270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2972" y="1748930"/>
                  <a:ext cx="39791" cy="24487"/>
                </a:xfrm>
                <a:custGeom>
                  <a:avLst/>
                  <a:gdLst>
                    <a:gd name="T0" fmla="*/ 10 w 35"/>
                    <a:gd name="T1" fmla="*/ 22 h 22"/>
                    <a:gd name="T2" fmla="*/ 0 w 35"/>
                    <a:gd name="T3" fmla="*/ 10 h 22"/>
                    <a:gd name="T4" fmla="*/ 8 w 35"/>
                    <a:gd name="T5" fmla="*/ 0 h 22"/>
                    <a:gd name="T6" fmla="*/ 22 w 35"/>
                    <a:gd name="T7" fmla="*/ 0 h 22"/>
                    <a:gd name="T8" fmla="*/ 22 w 35"/>
                    <a:gd name="T9" fmla="*/ 10 h 22"/>
                    <a:gd name="T10" fmla="*/ 35 w 35"/>
                    <a:gd name="T11" fmla="*/ 10 h 22"/>
                    <a:gd name="T12" fmla="*/ 10 w 35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22">
                      <a:moveTo>
                        <a:pt x="10" y="22"/>
                      </a:moveTo>
                      <a:cubicBezTo>
                        <a:pt x="5" y="22"/>
                        <a:pt x="0" y="14"/>
                        <a:pt x="0" y="10"/>
                      </a:cubicBezTo>
                      <a:cubicBezTo>
                        <a:pt x="0" y="6"/>
                        <a:pt x="6" y="2"/>
                        <a:pt x="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6"/>
                        <a:pt x="22" y="7"/>
                        <a:pt x="22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1" y="13"/>
                        <a:pt x="18" y="22"/>
                        <a:pt x="10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6" name="Freeform 156">
                  <a:extLst>
                    <a:ext uri="{FF2B5EF4-FFF2-40B4-BE49-F238E27FC236}">
                      <a16:creationId xmlns:a16="http://schemas.microsoft.com/office/drawing/2014/main" id="{1F1A49ED-9B65-8921-6E06-CEC1432264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247" y="2755950"/>
                  <a:ext cx="160696" cy="165286"/>
                </a:xfrm>
                <a:custGeom>
                  <a:avLst/>
                  <a:gdLst>
                    <a:gd name="T0" fmla="*/ 8 w 141"/>
                    <a:gd name="T1" fmla="*/ 121 h 145"/>
                    <a:gd name="T2" fmla="*/ 0 w 141"/>
                    <a:gd name="T3" fmla="*/ 113 h 145"/>
                    <a:gd name="T4" fmla="*/ 14 w 141"/>
                    <a:gd name="T5" fmla="*/ 98 h 145"/>
                    <a:gd name="T6" fmla="*/ 14 w 141"/>
                    <a:gd name="T7" fmla="*/ 93 h 145"/>
                    <a:gd name="T8" fmla="*/ 8 w 141"/>
                    <a:gd name="T9" fmla="*/ 89 h 145"/>
                    <a:gd name="T10" fmla="*/ 49 w 141"/>
                    <a:gd name="T11" fmla="*/ 24 h 145"/>
                    <a:gd name="T12" fmla="*/ 72 w 141"/>
                    <a:gd name="T13" fmla="*/ 0 h 145"/>
                    <a:gd name="T14" fmla="*/ 77 w 141"/>
                    <a:gd name="T15" fmla="*/ 8 h 145"/>
                    <a:gd name="T16" fmla="*/ 56 w 141"/>
                    <a:gd name="T17" fmla="*/ 49 h 145"/>
                    <a:gd name="T18" fmla="*/ 56 w 141"/>
                    <a:gd name="T19" fmla="*/ 56 h 145"/>
                    <a:gd name="T20" fmla="*/ 68 w 141"/>
                    <a:gd name="T21" fmla="*/ 49 h 145"/>
                    <a:gd name="T22" fmla="*/ 80 w 141"/>
                    <a:gd name="T23" fmla="*/ 53 h 145"/>
                    <a:gd name="T24" fmla="*/ 76 w 141"/>
                    <a:gd name="T25" fmla="*/ 57 h 145"/>
                    <a:gd name="T26" fmla="*/ 76 w 141"/>
                    <a:gd name="T27" fmla="*/ 65 h 145"/>
                    <a:gd name="T28" fmla="*/ 90 w 141"/>
                    <a:gd name="T29" fmla="*/ 65 h 145"/>
                    <a:gd name="T30" fmla="*/ 90 w 141"/>
                    <a:gd name="T31" fmla="*/ 68 h 145"/>
                    <a:gd name="T32" fmla="*/ 99 w 141"/>
                    <a:gd name="T33" fmla="*/ 65 h 145"/>
                    <a:gd name="T34" fmla="*/ 121 w 141"/>
                    <a:gd name="T35" fmla="*/ 65 h 145"/>
                    <a:gd name="T36" fmla="*/ 120 w 141"/>
                    <a:gd name="T37" fmla="*/ 91 h 145"/>
                    <a:gd name="T38" fmla="*/ 128 w 141"/>
                    <a:gd name="T39" fmla="*/ 89 h 145"/>
                    <a:gd name="T40" fmla="*/ 121 w 141"/>
                    <a:gd name="T41" fmla="*/ 101 h 145"/>
                    <a:gd name="T42" fmla="*/ 126 w 141"/>
                    <a:gd name="T43" fmla="*/ 114 h 145"/>
                    <a:gd name="T44" fmla="*/ 136 w 141"/>
                    <a:gd name="T45" fmla="*/ 109 h 145"/>
                    <a:gd name="T46" fmla="*/ 141 w 141"/>
                    <a:gd name="T47" fmla="*/ 126 h 145"/>
                    <a:gd name="T48" fmla="*/ 129 w 141"/>
                    <a:gd name="T49" fmla="*/ 145 h 145"/>
                    <a:gd name="T50" fmla="*/ 122 w 141"/>
                    <a:gd name="T51" fmla="*/ 135 h 145"/>
                    <a:gd name="T52" fmla="*/ 116 w 141"/>
                    <a:gd name="T53" fmla="*/ 134 h 145"/>
                    <a:gd name="T54" fmla="*/ 109 w 141"/>
                    <a:gd name="T55" fmla="*/ 112 h 145"/>
                    <a:gd name="T56" fmla="*/ 87 w 141"/>
                    <a:gd name="T57" fmla="*/ 134 h 145"/>
                    <a:gd name="T58" fmla="*/ 82 w 141"/>
                    <a:gd name="T59" fmla="*/ 134 h 145"/>
                    <a:gd name="T60" fmla="*/ 90 w 141"/>
                    <a:gd name="T61" fmla="*/ 121 h 145"/>
                    <a:gd name="T62" fmla="*/ 69 w 141"/>
                    <a:gd name="T63" fmla="*/ 118 h 145"/>
                    <a:gd name="T64" fmla="*/ 54 w 141"/>
                    <a:gd name="T65" fmla="*/ 122 h 145"/>
                    <a:gd name="T66" fmla="*/ 31 w 141"/>
                    <a:gd name="T67" fmla="*/ 116 h 145"/>
                    <a:gd name="T68" fmla="*/ 8 w 141"/>
                    <a:gd name="T69" fmla="*/ 12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1" h="145">
                      <a:moveTo>
                        <a:pt x="8" y="121"/>
                      </a:moveTo>
                      <a:cubicBezTo>
                        <a:pt x="4" y="121"/>
                        <a:pt x="0" y="115"/>
                        <a:pt x="0" y="113"/>
                      </a:cubicBezTo>
                      <a:cubicBezTo>
                        <a:pt x="0" y="110"/>
                        <a:pt x="14" y="99"/>
                        <a:pt x="14" y="98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2" y="93"/>
                        <a:pt x="9" y="91"/>
                        <a:pt x="8" y="89"/>
                      </a:cubicBezTo>
                      <a:cubicBezTo>
                        <a:pt x="29" y="78"/>
                        <a:pt x="37" y="42"/>
                        <a:pt x="49" y="24"/>
                      </a:cubicBezTo>
                      <a:cubicBezTo>
                        <a:pt x="55" y="14"/>
                        <a:pt x="59" y="0"/>
                        <a:pt x="72" y="0"/>
                      </a:cubicBezTo>
                      <a:cubicBezTo>
                        <a:pt x="75" y="0"/>
                        <a:pt x="77" y="5"/>
                        <a:pt x="77" y="8"/>
                      </a:cubicBezTo>
                      <a:cubicBezTo>
                        <a:pt x="77" y="26"/>
                        <a:pt x="61" y="34"/>
                        <a:pt x="56" y="49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62" y="54"/>
                        <a:pt x="62" y="49"/>
                        <a:pt x="68" y="49"/>
                      </a:cubicBezTo>
                      <a:cubicBezTo>
                        <a:pt x="72" y="49"/>
                        <a:pt x="77" y="50"/>
                        <a:pt x="80" y="53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65"/>
                        <a:pt x="76" y="65"/>
                        <a:pt x="76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8"/>
                        <a:pt x="90" y="68"/>
                      </a:cubicBezTo>
                      <a:cubicBezTo>
                        <a:pt x="99" y="65"/>
                        <a:pt x="99" y="65"/>
                        <a:pt x="99" y="65"/>
                      </a:cubicBezTo>
                      <a:cubicBezTo>
                        <a:pt x="107" y="68"/>
                        <a:pt x="117" y="68"/>
                        <a:pt x="121" y="65"/>
                      </a:cubicBezTo>
                      <a:cubicBezTo>
                        <a:pt x="121" y="72"/>
                        <a:pt x="120" y="80"/>
                        <a:pt x="120" y="91"/>
                      </a:cubicBezTo>
                      <a:cubicBezTo>
                        <a:pt x="122" y="90"/>
                        <a:pt x="125" y="89"/>
                        <a:pt x="128" y="89"/>
                      </a:cubicBezTo>
                      <a:cubicBezTo>
                        <a:pt x="128" y="96"/>
                        <a:pt x="121" y="98"/>
                        <a:pt x="121" y="101"/>
                      </a:cubicBezTo>
                      <a:cubicBezTo>
                        <a:pt x="121" y="105"/>
                        <a:pt x="126" y="108"/>
                        <a:pt x="126" y="114"/>
                      </a:cubicBezTo>
                      <a:cubicBezTo>
                        <a:pt x="134" y="114"/>
                        <a:pt x="131" y="112"/>
                        <a:pt x="136" y="109"/>
                      </a:cubicBezTo>
                      <a:cubicBezTo>
                        <a:pt x="136" y="119"/>
                        <a:pt x="141" y="118"/>
                        <a:pt x="141" y="126"/>
                      </a:cubicBezTo>
                      <a:cubicBezTo>
                        <a:pt x="141" y="135"/>
                        <a:pt x="137" y="145"/>
                        <a:pt x="129" y="145"/>
                      </a:cubicBezTo>
                      <a:cubicBezTo>
                        <a:pt x="124" y="145"/>
                        <a:pt x="122" y="138"/>
                        <a:pt x="122" y="135"/>
                      </a:cubicBezTo>
                      <a:cubicBezTo>
                        <a:pt x="120" y="135"/>
                        <a:pt x="118" y="134"/>
                        <a:pt x="116" y="134"/>
                      </a:cubicBezTo>
                      <a:cubicBezTo>
                        <a:pt x="110" y="134"/>
                        <a:pt x="115" y="119"/>
                        <a:pt x="109" y="112"/>
                      </a:cubicBezTo>
                      <a:cubicBezTo>
                        <a:pt x="103" y="122"/>
                        <a:pt x="96" y="134"/>
                        <a:pt x="87" y="134"/>
                      </a:cubicBezTo>
                      <a:cubicBezTo>
                        <a:pt x="85" y="134"/>
                        <a:pt x="82" y="135"/>
                        <a:pt x="82" y="134"/>
                      </a:cubicBezTo>
                      <a:cubicBezTo>
                        <a:pt x="82" y="126"/>
                        <a:pt x="88" y="126"/>
                        <a:pt x="90" y="121"/>
                      </a:cubicBezTo>
                      <a:cubicBezTo>
                        <a:pt x="83" y="121"/>
                        <a:pt x="73" y="126"/>
                        <a:pt x="69" y="118"/>
                      </a:cubicBezTo>
                      <a:cubicBezTo>
                        <a:pt x="64" y="120"/>
                        <a:pt x="59" y="122"/>
                        <a:pt x="54" y="122"/>
                      </a:cubicBezTo>
                      <a:cubicBezTo>
                        <a:pt x="44" y="122"/>
                        <a:pt x="40" y="116"/>
                        <a:pt x="31" y="116"/>
                      </a:cubicBezTo>
                      <a:cubicBezTo>
                        <a:pt x="20" y="116"/>
                        <a:pt x="17" y="121"/>
                        <a:pt x="8" y="1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7" name="Freeform 157">
                  <a:extLst>
                    <a:ext uri="{FF2B5EF4-FFF2-40B4-BE49-F238E27FC236}">
                      <a16:creationId xmlns:a16="http://schemas.microsoft.com/office/drawing/2014/main" id="{F0164F69-52A5-AC28-4F35-3DDA8A0CAB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7435" y="1696896"/>
                  <a:ext cx="191305" cy="76521"/>
                </a:xfrm>
                <a:custGeom>
                  <a:avLst/>
                  <a:gdLst>
                    <a:gd name="T0" fmla="*/ 132 w 166"/>
                    <a:gd name="T1" fmla="*/ 51 h 67"/>
                    <a:gd name="T2" fmla="*/ 113 w 166"/>
                    <a:gd name="T3" fmla="*/ 59 h 67"/>
                    <a:gd name="T4" fmla="*/ 100 w 166"/>
                    <a:gd name="T5" fmla="*/ 51 h 67"/>
                    <a:gd name="T6" fmla="*/ 84 w 166"/>
                    <a:gd name="T7" fmla="*/ 57 h 67"/>
                    <a:gd name="T8" fmla="*/ 68 w 166"/>
                    <a:gd name="T9" fmla="*/ 63 h 67"/>
                    <a:gd name="T10" fmla="*/ 54 w 166"/>
                    <a:gd name="T11" fmla="*/ 55 h 67"/>
                    <a:gd name="T12" fmla="*/ 37 w 166"/>
                    <a:gd name="T13" fmla="*/ 67 h 67"/>
                    <a:gd name="T14" fmla="*/ 0 w 166"/>
                    <a:gd name="T15" fmla="*/ 31 h 67"/>
                    <a:gd name="T16" fmla="*/ 34 w 166"/>
                    <a:gd name="T17" fmla="*/ 0 h 67"/>
                    <a:gd name="T18" fmla="*/ 79 w 166"/>
                    <a:gd name="T19" fmla="*/ 25 h 67"/>
                    <a:gd name="T20" fmla="*/ 92 w 166"/>
                    <a:gd name="T21" fmla="*/ 4 h 67"/>
                    <a:gd name="T22" fmla="*/ 166 w 166"/>
                    <a:gd name="T23" fmla="*/ 25 h 67"/>
                    <a:gd name="T24" fmla="*/ 153 w 166"/>
                    <a:gd name="T25" fmla="*/ 51 h 67"/>
                    <a:gd name="T26" fmla="*/ 132 w 166"/>
                    <a:gd name="T27" fmla="*/ 5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67">
                      <a:moveTo>
                        <a:pt x="132" y="51"/>
                      </a:moveTo>
                      <a:cubicBezTo>
                        <a:pt x="126" y="51"/>
                        <a:pt x="122" y="59"/>
                        <a:pt x="113" y="59"/>
                      </a:cubicBezTo>
                      <a:cubicBezTo>
                        <a:pt x="108" y="59"/>
                        <a:pt x="105" y="51"/>
                        <a:pt x="100" y="51"/>
                      </a:cubicBezTo>
                      <a:cubicBezTo>
                        <a:pt x="93" y="51"/>
                        <a:pt x="90" y="57"/>
                        <a:pt x="84" y="57"/>
                      </a:cubicBezTo>
                      <a:cubicBezTo>
                        <a:pt x="80" y="57"/>
                        <a:pt x="75" y="63"/>
                        <a:pt x="68" y="63"/>
                      </a:cubicBezTo>
                      <a:cubicBezTo>
                        <a:pt x="61" y="63"/>
                        <a:pt x="58" y="60"/>
                        <a:pt x="54" y="55"/>
                      </a:cubicBezTo>
                      <a:cubicBezTo>
                        <a:pt x="49" y="60"/>
                        <a:pt x="45" y="67"/>
                        <a:pt x="37" y="67"/>
                      </a:cubicBezTo>
                      <a:cubicBezTo>
                        <a:pt x="18" y="67"/>
                        <a:pt x="0" y="51"/>
                        <a:pt x="0" y="31"/>
                      </a:cubicBezTo>
                      <a:cubicBezTo>
                        <a:pt x="0" y="13"/>
                        <a:pt x="18" y="0"/>
                        <a:pt x="34" y="0"/>
                      </a:cubicBezTo>
                      <a:cubicBezTo>
                        <a:pt x="57" y="0"/>
                        <a:pt x="59" y="25"/>
                        <a:pt x="79" y="25"/>
                      </a:cubicBezTo>
                      <a:cubicBezTo>
                        <a:pt x="79" y="13"/>
                        <a:pt x="83" y="4"/>
                        <a:pt x="92" y="4"/>
                      </a:cubicBezTo>
                      <a:cubicBezTo>
                        <a:pt x="106" y="4"/>
                        <a:pt x="150" y="20"/>
                        <a:pt x="166" y="25"/>
                      </a:cubicBezTo>
                      <a:cubicBezTo>
                        <a:pt x="163" y="36"/>
                        <a:pt x="153" y="45"/>
                        <a:pt x="153" y="51"/>
                      </a:cubicBezTo>
                      <a:lnTo>
                        <a:pt x="132" y="5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8" name="Freeform 158">
                  <a:extLst>
                    <a:ext uri="{FF2B5EF4-FFF2-40B4-BE49-F238E27FC236}">
                      <a16:creationId xmlns:a16="http://schemas.microsoft.com/office/drawing/2014/main" id="{5AC6437D-0CED-9192-37AC-0BCD8EB18F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0286" y="3354346"/>
                  <a:ext cx="988664" cy="697874"/>
                </a:xfrm>
                <a:custGeom>
                  <a:avLst/>
                  <a:gdLst>
                    <a:gd name="T0" fmla="*/ 430 w 865"/>
                    <a:gd name="T1" fmla="*/ 177 h 610"/>
                    <a:gd name="T2" fmla="*/ 422 w 865"/>
                    <a:gd name="T3" fmla="*/ 254 h 610"/>
                    <a:gd name="T4" fmla="*/ 430 w 865"/>
                    <a:gd name="T5" fmla="*/ 289 h 610"/>
                    <a:gd name="T6" fmla="*/ 482 w 865"/>
                    <a:gd name="T7" fmla="*/ 346 h 610"/>
                    <a:gd name="T8" fmla="*/ 536 w 865"/>
                    <a:gd name="T9" fmla="*/ 344 h 610"/>
                    <a:gd name="T10" fmla="*/ 561 w 865"/>
                    <a:gd name="T11" fmla="*/ 336 h 610"/>
                    <a:gd name="T12" fmla="*/ 623 w 865"/>
                    <a:gd name="T13" fmla="*/ 274 h 610"/>
                    <a:gd name="T14" fmla="*/ 655 w 865"/>
                    <a:gd name="T15" fmla="*/ 278 h 610"/>
                    <a:gd name="T16" fmla="*/ 642 w 865"/>
                    <a:gd name="T17" fmla="*/ 325 h 610"/>
                    <a:gd name="T18" fmla="*/ 633 w 865"/>
                    <a:gd name="T19" fmla="*/ 346 h 610"/>
                    <a:gd name="T20" fmla="*/ 627 w 865"/>
                    <a:gd name="T21" fmla="*/ 384 h 610"/>
                    <a:gd name="T22" fmla="*/ 614 w 865"/>
                    <a:gd name="T23" fmla="*/ 404 h 610"/>
                    <a:gd name="T24" fmla="*/ 695 w 865"/>
                    <a:gd name="T25" fmla="*/ 408 h 610"/>
                    <a:gd name="T26" fmla="*/ 731 w 865"/>
                    <a:gd name="T27" fmla="*/ 437 h 610"/>
                    <a:gd name="T28" fmla="*/ 726 w 865"/>
                    <a:gd name="T29" fmla="*/ 520 h 610"/>
                    <a:gd name="T30" fmla="*/ 775 w 865"/>
                    <a:gd name="T31" fmla="*/ 570 h 610"/>
                    <a:gd name="T32" fmla="*/ 865 w 865"/>
                    <a:gd name="T33" fmla="*/ 580 h 610"/>
                    <a:gd name="T34" fmla="*/ 838 w 865"/>
                    <a:gd name="T35" fmla="*/ 592 h 610"/>
                    <a:gd name="T36" fmla="*/ 823 w 865"/>
                    <a:gd name="T37" fmla="*/ 570 h 610"/>
                    <a:gd name="T38" fmla="*/ 803 w 865"/>
                    <a:gd name="T39" fmla="*/ 598 h 610"/>
                    <a:gd name="T40" fmla="*/ 766 w 865"/>
                    <a:gd name="T41" fmla="*/ 588 h 610"/>
                    <a:gd name="T42" fmla="*/ 739 w 865"/>
                    <a:gd name="T43" fmla="*/ 583 h 610"/>
                    <a:gd name="T44" fmla="*/ 697 w 865"/>
                    <a:gd name="T45" fmla="*/ 545 h 610"/>
                    <a:gd name="T46" fmla="*/ 689 w 865"/>
                    <a:gd name="T47" fmla="*/ 552 h 610"/>
                    <a:gd name="T48" fmla="*/ 672 w 865"/>
                    <a:gd name="T49" fmla="*/ 507 h 610"/>
                    <a:gd name="T50" fmla="*/ 638 w 865"/>
                    <a:gd name="T51" fmla="*/ 468 h 610"/>
                    <a:gd name="T52" fmla="*/ 592 w 865"/>
                    <a:gd name="T53" fmla="*/ 459 h 610"/>
                    <a:gd name="T54" fmla="*/ 505 w 865"/>
                    <a:gd name="T55" fmla="*/ 407 h 610"/>
                    <a:gd name="T56" fmla="*/ 483 w 865"/>
                    <a:gd name="T57" fmla="*/ 401 h 610"/>
                    <a:gd name="T58" fmla="*/ 439 w 865"/>
                    <a:gd name="T59" fmla="*/ 410 h 610"/>
                    <a:gd name="T60" fmla="*/ 380 w 865"/>
                    <a:gd name="T61" fmla="*/ 385 h 610"/>
                    <a:gd name="T62" fmla="*/ 334 w 865"/>
                    <a:gd name="T63" fmla="*/ 365 h 610"/>
                    <a:gd name="T64" fmla="*/ 301 w 865"/>
                    <a:gd name="T65" fmla="*/ 352 h 610"/>
                    <a:gd name="T66" fmla="*/ 255 w 865"/>
                    <a:gd name="T67" fmla="*/ 310 h 610"/>
                    <a:gd name="T68" fmla="*/ 255 w 865"/>
                    <a:gd name="T69" fmla="*/ 270 h 610"/>
                    <a:gd name="T70" fmla="*/ 176 w 865"/>
                    <a:gd name="T71" fmla="*/ 181 h 610"/>
                    <a:gd name="T72" fmla="*/ 141 w 865"/>
                    <a:gd name="T73" fmla="*/ 123 h 610"/>
                    <a:gd name="T74" fmla="*/ 107 w 865"/>
                    <a:gd name="T75" fmla="*/ 96 h 610"/>
                    <a:gd name="T76" fmla="*/ 84 w 865"/>
                    <a:gd name="T77" fmla="*/ 40 h 610"/>
                    <a:gd name="T78" fmla="*/ 48 w 865"/>
                    <a:gd name="T79" fmla="*/ 34 h 610"/>
                    <a:gd name="T80" fmla="*/ 84 w 865"/>
                    <a:gd name="T81" fmla="*/ 95 h 610"/>
                    <a:gd name="T82" fmla="*/ 126 w 865"/>
                    <a:gd name="T83" fmla="*/ 171 h 610"/>
                    <a:gd name="T84" fmla="*/ 165 w 865"/>
                    <a:gd name="T85" fmla="*/ 234 h 610"/>
                    <a:gd name="T86" fmla="*/ 148 w 865"/>
                    <a:gd name="T87" fmla="*/ 229 h 610"/>
                    <a:gd name="T88" fmla="*/ 111 w 865"/>
                    <a:gd name="T89" fmla="*/ 197 h 610"/>
                    <a:gd name="T90" fmla="*/ 89 w 865"/>
                    <a:gd name="T91" fmla="*/ 151 h 610"/>
                    <a:gd name="T92" fmla="*/ 69 w 865"/>
                    <a:gd name="T93" fmla="*/ 124 h 610"/>
                    <a:gd name="T94" fmla="*/ 19 w 865"/>
                    <a:gd name="T95" fmla="*/ 43 h 610"/>
                    <a:gd name="T96" fmla="*/ 0 w 865"/>
                    <a:gd name="T97" fmla="*/ 0 h 610"/>
                    <a:gd name="T98" fmla="*/ 130 w 865"/>
                    <a:gd name="T99" fmla="*/ 28 h 610"/>
                    <a:gd name="T100" fmla="*/ 193 w 865"/>
                    <a:gd name="T101" fmla="*/ 18 h 610"/>
                    <a:gd name="T102" fmla="*/ 261 w 865"/>
                    <a:gd name="T103" fmla="*/ 52 h 610"/>
                    <a:gd name="T104" fmla="*/ 322 w 865"/>
                    <a:gd name="T105" fmla="*/ 68 h 610"/>
                    <a:gd name="T106" fmla="*/ 428 w 865"/>
                    <a:gd name="T107" fmla="*/ 163 h 610"/>
                    <a:gd name="T108" fmla="*/ 424 w 865"/>
                    <a:gd name="T109" fmla="*/ 155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65" h="610">
                      <a:moveTo>
                        <a:pt x="427" y="165"/>
                      </a:moveTo>
                      <a:cubicBezTo>
                        <a:pt x="428" y="170"/>
                        <a:pt x="430" y="173"/>
                        <a:pt x="430" y="177"/>
                      </a:cubicBezTo>
                      <a:cubicBezTo>
                        <a:pt x="430" y="192"/>
                        <a:pt x="424" y="197"/>
                        <a:pt x="422" y="209"/>
                      </a:cubicBezTo>
                      <a:cubicBezTo>
                        <a:pt x="422" y="254"/>
                        <a:pt x="422" y="254"/>
                        <a:pt x="422" y="254"/>
                      </a:cubicBezTo>
                      <a:cubicBezTo>
                        <a:pt x="421" y="260"/>
                        <a:pt x="427" y="266"/>
                        <a:pt x="428" y="270"/>
                      </a:cubicBezTo>
                      <a:cubicBezTo>
                        <a:pt x="431" y="277"/>
                        <a:pt x="427" y="282"/>
                        <a:pt x="430" y="289"/>
                      </a:cubicBezTo>
                      <a:cubicBezTo>
                        <a:pt x="433" y="295"/>
                        <a:pt x="443" y="306"/>
                        <a:pt x="449" y="312"/>
                      </a:cubicBezTo>
                      <a:cubicBezTo>
                        <a:pt x="462" y="326"/>
                        <a:pt x="462" y="340"/>
                        <a:pt x="482" y="346"/>
                      </a:cubicBezTo>
                      <a:cubicBezTo>
                        <a:pt x="489" y="348"/>
                        <a:pt x="489" y="356"/>
                        <a:pt x="495" y="356"/>
                      </a:cubicBezTo>
                      <a:cubicBezTo>
                        <a:pt x="509" y="356"/>
                        <a:pt x="521" y="344"/>
                        <a:pt x="536" y="344"/>
                      </a:cubicBezTo>
                      <a:cubicBezTo>
                        <a:pt x="545" y="344"/>
                        <a:pt x="548" y="349"/>
                        <a:pt x="551" y="349"/>
                      </a:cubicBezTo>
                      <a:cubicBezTo>
                        <a:pt x="557" y="349"/>
                        <a:pt x="561" y="340"/>
                        <a:pt x="561" y="336"/>
                      </a:cubicBezTo>
                      <a:cubicBezTo>
                        <a:pt x="564" y="327"/>
                        <a:pt x="577" y="317"/>
                        <a:pt x="577" y="305"/>
                      </a:cubicBezTo>
                      <a:cubicBezTo>
                        <a:pt x="577" y="282"/>
                        <a:pt x="602" y="274"/>
                        <a:pt x="623" y="274"/>
                      </a:cubicBezTo>
                      <a:cubicBezTo>
                        <a:pt x="630" y="274"/>
                        <a:pt x="635" y="274"/>
                        <a:pt x="638" y="276"/>
                      </a:cubicBezTo>
                      <a:cubicBezTo>
                        <a:pt x="641" y="277"/>
                        <a:pt x="651" y="278"/>
                        <a:pt x="655" y="278"/>
                      </a:cubicBezTo>
                      <a:cubicBezTo>
                        <a:pt x="655" y="280"/>
                        <a:pt x="655" y="282"/>
                        <a:pt x="655" y="285"/>
                      </a:cubicBezTo>
                      <a:cubicBezTo>
                        <a:pt x="655" y="296"/>
                        <a:pt x="642" y="310"/>
                        <a:pt x="642" y="325"/>
                      </a:cubicBezTo>
                      <a:cubicBezTo>
                        <a:pt x="642" y="338"/>
                        <a:pt x="638" y="344"/>
                        <a:pt x="633" y="352"/>
                      </a:cubicBezTo>
                      <a:cubicBezTo>
                        <a:pt x="633" y="350"/>
                        <a:pt x="633" y="348"/>
                        <a:pt x="633" y="346"/>
                      </a:cubicBezTo>
                      <a:cubicBezTo>
                        <a:pt x="631" y="346"/>
                        <a:pt x="630" y="346"/>
                        <a:pt x="627" y="346"/>
                      </a:cubicBezTo>
                      <a:cubicBezTo>
                        <a:pt x="627" y="355"/>
                        <a:pt x="627" y="373"/>
                        <a:pt x="627" y="384"/>
                      </a:cubicBezTo>
                      <a:cubicBezTo>
                        <a:pt x="627" y="392"/>
                        <a:pt x="618" y="395"/>
                        <a:pt x="614" y="400"/>
                      </a:cubicBezTo>
                      <a:cubicBezTo>
                        <a:pt x="614" y="402"/>
                        <a:pt x="614" y="402"/>
                        <a:pt x="614" y="404"/>
                      </a:cubicBezTo>
                      <a:cubicBezTo>
                        <a:pt x="614" y="410"/>
                        <a:pt x="618" y="413"/>
                        <a:pt x="623" y="413"/>
                      </a:cubicBezTo>
                      <a:cubicBezTo>
                        <a:pt x="648" y="413"/>
                        <a:pt x="668" y="408"/>
                        <a:pt x="695" y="408"/>
                      </a:cubicBezTo>
                      <a:cubicBezTo>
                        <a:pt x="713" y="408"/>
                        <a:pt x="717" y="422"/>
                        <a:pt x="731" y="425"/>
                      </a:cubicBezTo>
                      <a:cubicBezTo>
                        <a:pt x="731" y="429"/>
                        <a:pt x="731" y="433"/>
                        <a:pt x="731" y="437"/>
                      </a:cubicBezTo>
                      <a:cubicBezTo>
                        <a:pt x="731" y="444"/>
                        <a:pt x="730" y="464"/>
                        <a:pt x="726" y="472"/>
                      </a:cubicBezTo>
                      <a:cubicBezTo>
                        <a:pt x="726" y="490"/>
                        <a:pt x="726" y="507"/>
                        <a:pt x="726" y="520"/>
                      </a:cubicBezTo>
                      <a:cubicBezTo>
                        <a:pt x="726" y="538"/>
                        <a:pt x="742" y="545"/>
                        <a:pt x="754" y="551"/>
                      </a:cubicBezTo>
                      <a:cubicBezTo>
                        <a:pt x="762" y="555"/>
                        <a:pt x="762" y="570"/>
                        <a:pt x="775" y="570"/>
                      </a:cubicBezTo>
                      <a:cubicBezTo>
                        <a:pt x="795" y="570"/>
                        <a:pt x="805" y="554"/>
                        <a:pt x="823" y="554"/>
                      </a:cubicBezTo>
                      <a:cubicBezTo>
                        <a:pt x="844" y="554"/>
                        <a:pt x="853" y="570"/>
                        <a:pt x="865" y="580"/>
                      </a:cubicBezTo>
                      <a:cubicBezTo>
                        <a:pt x="864" y="582"/>
                        <a:pt x="848" y="600"/>
                        <a:pt x="846" y="599"/>
                      </a:cubicBezTo>
                      <a:cubicBezTo>
                        <a:pt x="845" y="597"/>
                        <a:pt x="838" y="595"/>
                        <a:pt x="838" y="592"/>
                      </a:cubicBezTo>
                      <a:cubicBezTo>
                        <a:pt x="838" y="589"/>
                        <a:pt x="841" y="588"/>
                        <a:pt x="842" y="584"/>
                      </a:cubicBezTo>
                      <a:cubicBezTo>
                        <a:pt x="834" y="580"/>
                        <a:pt x="832" y="570"/>
                        <a:pt x="823" y="570"/>
                      </a:cubicBezTo>
                      <a:cubicBezTo>
                        <a:pt x="818" y="570"/>
                        <a:pt x="797" y="586"/>
                        <a:pt x="797" y="591"/>
                      </a:cubicBezTo>
                      <a:cubicBezTo>
                        <a:pt x="797" y="594"/>
                        <a:pt x="801" y="597"/>
                        <a:pt x="803" y="598"/>
                      </a:cubicBezTo>
                      <a:cubicBezTo>
                        <a:pt x="801" y="606"/>
                        <a:pt x="798" y="610"/>
                        <a:pt x="792" y="610"/>
                      </a:cubicBezTo>
                      <a:cubicBezTo>
                        <a:pt x="779" y="610"/>
                        <a:pt x="772" y="595"/>
                        <a:pt x="766" y="588"/>
                      </a:cubicBezTo>
                      <a:cubicBezTo>
                        <a:pt x="761" y="583"/>
                        <a:pt x="748" y="588"/>
                        <a:pt x="743" y="588"/>
                      </a:cubicBezTo>
                      <a:cubicBezTo>
                        <a:pt x="742" y="588"/>
                        <a:pt x="739" y="584"/>
                        <a:pt x="739" y="583"/>
                      </a:cubicBezTo>
                      <a:cubicBezTo>
                        <a:pt x="729" y="580"/>
                        <a:pt x="729" y="573"/>
                        <a:pt x="726" y="566"/>
                      </a:cubicBezTo>
                      <a:cubicBezTo>
                        <a:pt x="723" y="561"/>
                        <a:pt x="698" y="545"/>
                        <a:pt x="697" y="545"/>
                      </a:cubicBezTo>
                      <a:cubicBezTo>
                        <a:pt x="695" y="547"/>
                        <a:pt x="695" y="550"/>
                        <a:pt x="697" y="552"/>
                      </a:cubicBezTo>
                      <a:cubicBezTo>
                        <a:pt x="689" y="552"/>
                        <a:pt x="689" y="552"/>
                        <a:pt x="689" y="552"/>
                      </a:cubicBezTo>
                      <a:cubicBezTo>
                        <a:pt x="678" y="544"/>
                        <a:pt x="686" y="533"/>
                        <a:pt x="682" y="521"/>
                      </a:cubicBezTo>
                      <a:cubicBezTo>
                        <a:pt x="680" y="513"/>
                        <a:pt x="676" y="511"/>
                        <a:pt x="672" y="507"/>
                      </a:cubicBezTo>
                      <a:cubicBezTo>
                        <a:pt x="660" y="495"/>
                        <a:pt x="647" y="487"/>
                        <a:pt x="642" y="468"/>
                      </a:cubicBezTo>
                      <a:cubicBezTo>
                        <a:pt x="641" y="468"/>
                        <a:pt x="639" y="468"/>
                        <a:pt x="638" y="468"/>
                      </a:cubicBezTo>
                      <a:cubicBezTo>
                        <a:pt x="633" y="468"/>
                        <a:pt x="629" y="472"/>
                        <a:pt x="623" y="472"/>
                      </a:cubicBezTo>
                      <a:cubicBezTo>
                        <a:pt x="609" y="472"/>
                        <a:pt x="602" y="464"/>
                        <a:pt x="592" y="459"/>
                      </a:cubicBezTo>
                      <a:cubicBezTo>
                        <a:pt x="577" y="452"/>
                        <a:pt x="567" y="456"/>
                        <a:pt x="552" y="448"/>
                      </a:cubicBezTo>
                      <a:cubicBezTo>
                        <a:pt x="528" y="436"/>
                        <a:pt x="525" y="418"/>
                        <a:pt x="505" y="407"/>
                      </a:cubicBezTo>
                      <a:cubicBezTo>
                        <a:pt x="500" y="407"/>
                        <a:pt x="500" y="407"/>
                        <a:pt x="500" y="407"/>
                      </a:cubicBezTo>
                      <a:cubicBezTo>
                        <a:pt x="494" y="403"/>
                        <a:pt x="489" y="401"/>
                        <a:pt x="483" y="401"/>
                      </a:cubicBezTo>
                      <a:cubicBezTo>
                        <a:pt x="470" y="401"/>
                        <a:pt x="467" y="417"/>
                        <a:pt x="455" y="417"/>
                      </a:cubicBezTo>
                      <a:cubicBezTo>
                        <a:pt x="449" y="417"/>
                        <a:pt x="442" y="411"/>
                        <a:pt x="439" y="410"/>
                      </a:cubicBezTo>
                      <a:cubicBezTo>
                        <a:pt x="433" y="406"/>
                        <a:pt x="428" y="408"/>
                        <a:pt x="422" y="408"/>
                      </a:cubicBezTo>
                      <a:cubicBezTo>
                        <a:pt x="413" y="408"/>
                        <a:pt x="387" y="389"/>
                        <a:pt x="380" y="385"/>
                      </a:cubicBezTo>
                      <a:cubicBezTo>
                        <a:pt x="371" y="381"/>
                        <a:pt x="366" y="386"/>
                        <a:pt x="358" y="383"/>
                      </a:cubicBezTo>
                      <a:cubicBezTo>
                        <a:pt x="347" y="380"/>
                        <a:pt x="345" y="371"/>
                        <a:pt x="334" y="365"/>
                      </a:cubicBezTo>
                      <a:cubicBezTo>
                        <a:pt x="324" y="360"/>
                        <a:pt x="319" y="362"/>
                        <a:pt x="309" y="357"/>
                      </a:cubicBezTo>
                      <a:cubicBezTo>
                        <a:pt x="305" y="355"/>
                        <a:pt x="303" y="354"/>
                        <a:pt x="301" y="352"/>
                      </a:cubicBezTo>
                      <a:cubicBezTo>
                        <a:pt x="292" y="342"/>
                        <a:pt x="268" y="336"/>
                        <a:pt x="266" y="326"/>
                      </a:cubicBezTo>
                      <a:cubicBezTo>
                        <a:pt x="259" y="326"/>
                        <a:pt x="255" y="317"/>
                        <a:pt x="255" y="310"/>
                      </a:cubicBezTo>
                      <a:cubicBezTo>
                        <a:pt x="255" y="301"/>
                        <a:pt x="262" y="297"/>
                        <a:pt x="262" y="288"/>
                      </a:cubicBezTo>
                      <a:cubicBezTo>
                        <a:pt x="262" y="278"/>
                        <a:pt x="256" y="275"/>
                        <a:pt x="255" y="270"/>
                      </a:cubicBezTo>
                      <a:cubicBezTo>
                        <a:pt x="246" y="241"/>
                        <a:pt x="220" y="218"/>
                        <a:pt x="203" y="200"/>
                      </a:cubicBezTo>
                      <a:cubicBezTo>
                        <a:pt x="196" y="193"/>
                        <a:pt x="183" y="189"/>
                        <a:pt x="176" y="181"/>
                      </a:cubicBezTo>
                      <a:cubicBezTo>
                        <a:pt x="170" y="175"/>
                        <a:pt x="175" y="167"/>
                        <a:pt x="171" y="158"/>
                      </a:cubicBezTo>
                      <a:cubicBezTo>
                        <a:pt x="165" y="144"/>
                        <a:pt x="141" y="142"/>
                        <a:pt x="141" y="123"/>
                      </a:cubicBezTo>
                      <a:cubicBezTo>
                        <a:pt x="134" y="122"/>
                        <a:pt x="135" y="121"/>
                        <a:pt x="133" y="123"/>
                      </a:cubicBezTo>
                      <a:cubicBezTo>
                        <a:pt x="123" y="113"/>
                        <a:pt x="115" y="104"/>
                        <a:pt x="107" y="96"/>
                      </a:cubicBezTo>
                      <a:cubicBezTo>
                        <a:pt x="100" y="88"/>
                        <a:pt x="102" y="75"/>
                        <a:pt x="96" y="68"/>
                      </a:cubicBezTo>
                      <a:cubicBezTo>
                        <a:pt x="89" y="61"/>
                        <a:pt x="90" y="43"/>
                        <a:pt x="84" y="40"/>
                      </a:cubicBezTo>
                      <a:cubicBezTo>
                        <a:pt x="71" y="34"/>
                        <a:pt x="59" y="34"/>
                        <a:pt x="49" y="24"/>
                      </a:cubicBezTo>
                      <a:cubicBezTo>
                        <a:pt x="47" y="27"/>
                        <a:pt x="48" y="32"/>
                        <a:pt x="48" y="34"/>
                      </a:cubicBezTo>
                      <a:cubicBezTo>
                        <a:pt x="48" y="51"/>
                        <a:pt x="55" y="61"/>
                        <a:pt x="61" y="75"/>
                      </a:cubicBezTo>
                      <a:cubicBezTo>
                        <a:pt x="67" y="87"/>
                        <a:pt x="77" y="87"/>
                        <a:pt x="84" y="95"/>
                      </a:cubicBezTo>
                      <a:cubicBezTo>
                        <a:pt x="95" y="106"/>
                        <a:pt x="96" y="114"/>
                        <a:pt x="100" y="127"/>
                      </a:cubicBezTo>
                      <a:cubicBezTo>
                        <a:pt x="105" y="146"/>
                        <a:pt x="121" y="154"/>
                        <a:pt x="126" y="171"/>
                      </a:cubicBezTo>
                      <a:cubicBezTo>
                        <a:pt x="132" y="190"/>
                        <a:pt x="137" y="211"/>
                        <a:pt x="150" y="220"/>
                      </a:cubicBezTo>
                      <a:cubicBezTo>
                        <a:pt x="156" y="214"/>
                        <a:pt x="165" y="228"/>
                        <a:pt x="165" y="234"/>
                      </a:cubicBezTo>
                      <a:cubicBezTo>
                        <a:pt x="165" y="238"/>
                        <a:pt x="162" y="246"/>
                        <a:pt x="160" y="246"/>
                      </a:cubicBezTo>
                      <a:cubicBezTo>
                        <a:pt x="158" y="246"/>
                        <a:pt x="148" y="232"/>
                        <a:pt x="148" y="229"/>
                      </a:cubicBezTo>
                      <a:cubicBezTo>
                        <a:pt x="134" y="229"/>
                        <a:pt x="127" y="210"/>
                        <a:pt x="118" y="204"/>
                      </a:cubicBezTo>
                      <a:cubicBezTo>
                        <a:pt x="114" y="201"/>
                        <a:pt x="113" y="201"/>
                        <a:pt x="111" y="197"/>
                      </a:cubicBezTo>
                      <a:cubicBezTo>
                        <a:pt x="111" y="177"/>
                        <a:pt x="111" y="177"/>
                        <a:pt x="111" y="177"/>
                      </a:cubicBezTo>
                      <a:cubicBezTo>
                        <a:pt x="102" y="168"/>
                        <a:pt x="96" y="159"/>
                        <a:pt x="89" y="151"/>
                      </a:cubicBezTo>
                      <a:cubicBezTo>
                        <a:pt x="78" y="140"/>
                        <a:pt x="62" y="142"/>
                        <a:pt x="54" y="131"/>
                      </a:cubicBezTo>
                      <a:cubicBezTo>
                        <a:pt x="58" y="131"/>
                        <a:pt x="76" y="133"/>
                        <a:pt x="69" y="124"/>
                      </a:cubicBezTo>
                      <a:cubicBezTo>
                        <a:pt x="58" y="107"/>
                        <a:pt x="45" y="90"/>
                        <a:pt x="32" y="81"/>
                      </a:cubicBezTo>
                      <a:cubicBezTo>
                        <a:pt x="23" y="75"/>
                        <a:pt x="24" y="53"/>
                        <a:pt x="19" y="43"/>
                      </a:cubicBezTo>
                      <a:cubicBezTo>
                        <a:pt x="12" y="29"/>
                        <a:pt x="6" y="24"/>
                        <a:pt x="0" y="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130" y="28"/>
                        <a:pt x="130" y="28"/>
                        <a:pt x="130" y="28"/>
                      </a:cubicBezTo>
                      <a:cubicBezTo>
                        <a:pt x="193" y="28"/>
                        <a:pt x="193" y="28"/>
                        <a:pt x="193" y="28"/>
                      </a:cubicBezTo>
                      <a:cubicBezTo>
                        <a:pt x="193" y="18"/>
                        <a:pt x="193" y="18"/>
                        <a:pt x="193" y="18"/>
                      </a:cubicBezTo>
                      <a:cubicBezTo>
                        <a:pt x="208" y="18"/>
                        <a:pt x="208" y="18"/>
                        <a:pt x="208" y="18"/>
                      </a:cubicBezTo>
                      <a:cubicBezTo>
                        <a:pt x="234" y="26"/>
                        <a:pt x="249" y="29"/>
                        <a:pt x="261" y="52"/>
                      </a:cubicBezTo>
                      <a:cubicBezTo>
                        <a:pt x="268" y="63"/>
                        <a:pt x="280" y="90"/>
                        <a:pt x="296" y="90"/>
                      </a:cubicBezTo>
                      <a:cubicBezTo>
                        <a:pt x="310" y="90"/>
                        <a:pt x="305" y="68"/>
                        <a:pt x="322" y="68"/>
                      </a:cubicBezTo>
                      <a:cubicBezTo>
                        <a:pt x="367" y="68"/>
                        <a:pt x="366" y="126"/>
                        <a:pt x="390" y="151"/>
                      </a:cubicBezTo>
                      <a:cubicBezTo>
                        <a:pt x="396" y="158"/>
                        <a:pt x="415" y="162"/>
                        <a:pt x="428" y="163"/>
                      </a:cubicBezTo>
                      <a:cubicBezTo>
                        <a:pt x="428" y="161"/>
                        <a:pt x="424" y="158"/>
                        <a:pt x="424" y="155"/>
                      </a:cubicBezTo>
                      <a:cubicBezTo>
                        <a:pt x="424" y="155"/>
                        <a:pt x="424" y="155"/>
                        <a:pt x="424" y="155"/>
                      </a:cubicBezTo>
                      <a:lnTo>
                        <a:pt x="427" y="16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9" name="Freeform 159">
                  <a:extLst>
                    <a:ext uri="{FF2B5EF4-FFF2-40B4-BE49-F238E27FC236}">
                      <a16:creationId xmlns:a16="http://schemas.microsoft.com/office/drawing/2014/main" id="{8BDD6DBC-4542-15F2-1256-85EC51667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576" y="2703915"/>
                  <a:ext cx="29078" cy="16835"/>
                </a:xfrm>
                <a:custGeom>
                  <a:avLst/>
                  <a:gdLst>
                    <a:gd name="T0" fmla="*/ 0 w 26"/>
                    <a:gd name="T1" fmla="*/ 0 h 14"/>
                    <a:gd name="T2" fmla="*/ 26 w 26"/>
                    <a:gd name="T3" fmla="*/ 13 h 14"/>
                    <a:gd name="T4" fmla="*/ 22 w 26"/>
                    <a:gd name="T5" fmla="*/ 13 h 14"/>
                    <a:gd name="T6" fmla="*/ 0 w 26"/>
                    <a:gd name="T7" fmla="*/ 5 h 14"/>
                    <a:gd name="T8" fmla="*/ 0 w 26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4">
                      <a:moveTo>
                        <a:pt x="0" y="0"/>
                      </a:moveTo>
                      <a:cubicBezTo>
                        <a:pt x="13" y="0"/>
                        <a:pt x="26" y="2"/>
                        <a:pt x="26" y="13"/>
                      </a:cubicBezTo>
                      <a:cubicBezTo>
                        <a:pt x="26" y="14"/>
                        <a:pt x="23" y="13"/>
                        <a:pt x="22" y="13"/>
                      </a:cubicBezTo>
                      <a:cubicBezTo>
                        <a:pt x="15" y="13"/>
                        <a:pt x="4" y="10"/>
                        <a:pt x="0" y="5"/>
                      </a:cubicBezTo>
                      <a:cubicBezTo>
                        <a:pt x="1" y="4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0" name="Freeform 160">
                  <a:extLst>
                    <a:ext uri="{FF2B5EF4-FFF2-40B4-BE49-F238E27FC236}">
                      <a16:creationId xmlns:a16="http://schemas.microsoft.com/office/drawing/2014/main" id="{681B2343-F63E-DE6D-DD05-B6C8C94223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807" y="2789619"/>
                  <a:ext cx="116313" cy="79582"/>
                </a:xfrm>
                <a:custGeom>
                  <a:avLst/>
                  <a:gdLst>
                    <a:gd name="T0" fmla="*/ 0 w 102"/>
                    <a:gd name="T1" fmla="*/ 4 h 69"/>
                    <a:gd name="T2" fmla="*/ 11 w 102"/>
                    <a:gd name="T3" fmla="*/ 0 h 69"/>
                    <a:gd name="T4" fmla="*/ 31 w 102"/>
                    <a:gd name="T5" fmla="*/ 11 h 69"/>
                    <a:gd name="T6" fmla="*/ 102 w 102"/>
                    <a:gd name="T7" fmla="*/ 62 h 69"/>
                    <a:gd name="T8" fmla="*/ 102 w 102"/>
                    <a:gd name="T9" fmla="*/ 69 h 69"/>
                    <a:gd name="T10" fmla="*/ 95 w 102"/>
                    <a:gd name="T11" fmla="*/ 69 h 69"/>
                    <a:gd name="T12" fmla="*/ 39 w 102"/>
                    <a:gd name="T13" fmla="*/ 40 h 69"/>
                    <a:gd name="T14" fmla="*/ 47 w 102"/>
                    <a:gd name="T15" fmla="*/ 32 h 69"/>
                    <a:gd name="T16" fmla="*/ 7 w 102"/>
                    <a:gd name="T17" fmla="*/ 15 h 69"/>
                    <a:gd name="T18" fmla="*/ 15 w 102"/>
                    <a:gd name="T19" fmla="*/ 7 h 69"/>
                    <a:gd name="T20" fmla="*/ 3 w 102"/>
                    <a:gd name="T21" fmla="*/ 4 h 69"/>
                    <a:gd name="T22" fmla="*/ 0 w 102"/>
                    <a:gd name="T23" fmla="*/ 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2" h="69">
                      <a:moveTo>
                        <a:pt x="0" y="4"/>
                      </a:moveTo>
                      <a:cubicBezTo>
                        <a:pt x="3" y="3"/>
                        <a:pt x="7" y="0"/>
                        <a:pt x="11" y="0"/>
                      </a:cubicBezTo>
                      <a:cubicBezTo>
                        <a:pt x="19" y="0"/>
                        <a:pt x="26" y="10"/>
                        <a:pt x="31" y="11"/>
                      </a:cubicBezTo>
                      <a:cubicBezTo>
                        <a:pt x="64" y="23"/>
                        <a:pt x="82" y="42"/>
                        <a:pt x="102" y="62"/>
                      </a:cubicBezTo>
                      <a:cubicBezTo>
                        <a:pt x="102" y="69"/>
                        <a:pt x="102" y="69"/>
                        <a:pt x="102" y="69"/>
                      </a:cubicBezTo>
                      <a:cubicBezTo>
                        <a:pt x="100" y="69"/>
                        <a:pt x="97" y="69"/>
                        <a:pt x="95" y="69"/>
                      </a:cubicBezTo>
                      <a:cubicBezTo>
                        <a:pt x="78" y="69"/>
                        <a:pt x="51" y="48"/>
                        <a:pt x="39" y="40"/>
                      </a:cubicBezTo>
                      <a:cubicBezTo>
                        <a:pt x="40" y="35"/>
                        <a:pt x="44" y="35"/>
                        <a:pt x="47" y="32"/>
                      </a:cubicBezTo>
                      <a:cubicBezTo>
                        <a:pt x="31" y="32"/>
                        <a:pt x="10" y="24"/>
                        <a:pt x="7" y="15"/>
                      </a:cubicBezTo>
                      <a:cubicBezTo>
                        <a:pt x="11" y="13"/>
                        <a:pt x="14" y="10"/>
                        <a:pt x="15" y="7"/>
                      </a:cubicBezTo>
                      <a:cubicBezTo>
                        <a:pt x="11" y="7"/>
                        <a:pt x="3" y="4"/>
                        <a:pt x="3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1" name="Freeform 161">
                  <a:extLst>
                    <a:ext uri="{FF2B5EF4-FFF2-40B4-BE49-F238E27FC236}">
                      <a16:creationId xmlns:a16="http://schemas.microsoft.com/office/drawing/2014/main" id="{B649852C-F353-0162-25D0-D967AF55A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494" y="2676368"/>
                  <a:ext cx="41322" cy="62747"/>
                </a:xfrm>
                <a:custGeom>
                  <a:avLst/>
                  <a:gdLst>
                    <a:gd name="T0" fmla="*/ 9 w 36"/>
                    <a:gd name="T1" fmla="*/ 21 h 55"/>
                    <a:gd name="T2" fmla="*/ 0 w 36"/>
                    <a:gd name="T3" fmla="*/ 7 h 55"/>
                    <a:gd name="T4" fmla="*/ 0 w 36"/>
                    <a:gd name="T5" fmla="*/ 0 h 55"/>
                    <a:gd name="T6" fmla="*/ 17 w 36"/>
                    <a:gd name="T7" fmla="*/ 6 h 55"/>
                    <a:gd name="T8" fmla="*/ 13 w 36"/>
                    <a:gd name="T9" fmla="*/ 15 h 55"/>
                    <a:gd name="T10" fmla="*/ 23 w 36"/>
                    <a:gd name="T11" fmla="*/ 5 h 55"/>
                    <a:gd name="T12" fmla="*/ 23 w 36"/>
                    <a:gd name="T13" fmla="*/ 22 h 55"/>
                    <a:gd name="T14" fmla="*/ 26 w 36"/>
                    <a:gd name="T15" fmla="*/ 32 h 55"/>
                    <a:gd name="T16" fmla="*/ 23 w 36"/>
                    <a:gd name="T17" fmla="*/ 40 h 55"/>
                    <a:gd name="T18" fmla="*/ 29 w 36"/>
                    <a:gd name="T19" fmla="*/ 55 h 55"/>
                    <a:gd name="T20" fmla="*/ 18 w 36"/>
                    <a:gd name="T21" fmla="*/ 40 h 55"/>
                    <a:gd name="T22" fmla="*/ 21 w 36"/>
                    <a:gd name="T23" fmla="*/ 31 h 55"/>
                    <a:gd name="T24" fmla="*/ 9 w 36"/>
                    <a:gd name="T25" fmla="*/ 21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5">
                      <a:moveTo>
                        <a:pt x="9" y="21"/>
                      </a:moveTo>
                      <a:cubicBezTo>
                        <a:pt x="6" y="21"/>
                        <a:pt x="3" y="11"/>
                        <a:pt x="0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10" y="5"/>
                        <a:pt x="17" y="6"/>
                      </a:cubicBezTo>
                      <a:cubicBezTo>
                        <a:pt x="17" y="7"/>
                        <a:pt x="8" y="15"/>
                        <a:pt x="13" y="15"/>
                      </a:cubicBezTo>
                      <a:cubicBezTo>
                        <a:pt x="18" y="15"/>
                        <a:pt x="21" y="9"/>
                        <a:pt x="23" y="5"/>
                      </a:cubicBezTo>
                      <a:cubicBezTo>
                        <a:pt x="24" y="10"/>
                        <a:pt x="23" y="14"/>
                        <a:pt x="23" y="22"/>
                      </a:cubicBezTo>
                      <a:cubicBezTo>
                        <a:pt x="23" y="26"/>
                        <a:pt x="26" y="28"/>
                        <a:pt x="26" y="32"/>
                      </a:cubicBezTo>
                      <a:cubicBezTo>
                        <a:pt x="26" y="35"/>
                        <a:pt x="23" y="37"/>
                        <a:pt x="23" y="40"/>
                      </a:cubicBezTo>
                      <a:cubicBezTo>
                        <a:pt x="23" y="43"/>
                        <a:pt x="36" y="55"/>
                        <a:pt x="29" y="55"/>
                      </a:cubicBezTo>
                      <a:cubicBezTo>
                        <a:pt x="23" y="55"/>
                        <a:pt x="18" y="46"/>
                        <a:pt x="18" y="40"/>
                      </a:cubicBezTo>
                      <a:cubicBezTo>
                        <a:pt x="18" y="35"/>
                        <a:pt x="21" y="33"/>
                        <a:pt x="21" y="31"/>
                      </a:cubicBezTo>
                      <a:cubicBezTo>
                        <a:pt x="15" y="30"/>
                        <a:pt x="14" y="21"/>
                        <a:pt x="9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2" name="Freeform 162">
                  <a:extLst>
                    <a:ext uri="{FF2B5EF4-FFF2-40B4-BE49-F238E27FC236}">
                      <a16:creationId xmlns:a16="http://schemas.microsoft.com/office/drawing/2014/main" id="{A225A251-92F6-03A7-DEE5-5CE93E04F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62" y="2538629"/>
                  <a:ext cx="53565" cy="36730"/>
                </a:xfrm>
                <a:custGeom>
                  <a:avLst/>
                  <a:gdLst>
                    <a:gd name="T0" fmla="*/ 36 w 46"/>
                    <a:gd name="T1" fmla="*/ 0 h 32"/>
                    <a:gd name="T2" fmla="*/ 46 w 46"/>
                    <a:gd name="T3" fmla="*/ 0 h 32"/>
                    <a:gd name="T4" fmla="*/ 46 w 46"/>
                    <a:gd name="T5" fmla="*/ 10 h 32"/>
                    <a:gd name="T6" fmla="*/ 16 w 46"/>
                    <a:gd name="T7" fmla="*/ 32 h 32"/>
                    <a:gd name="T8" fmla="*/ 0 w 46"/>
                    <a:gd name="T9" fmla="*/ 22 h 32"/>
                    <a:gd name="T10" fmla="*/ 0 w 46"/>
                    <a:gd name="T11" fmla="*/ 12 h 32"/>
                    <a:gd name="T12" fmla="*/ 36 w 46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32">
                      <a:moveTo>
                        <a:pt x="36" y="0"/>
                      </a:moveTo>
                      <a:cubicBezTo>
                        <a:pt x="42" y="0"/>
                        <a:pt x="42" y="0"/>
                        <a:pt x="46" y="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32" y="17"/>
                        <a:pt x="27" y="22"/>
                        <a:pt x="16" y="32"/>
                      </a:cubicBezTo>
                      <a:cubicBezTo>
                        <a:pt x="9" y="26"/>
                        <a:pt x="5" y="26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3" y="8"/>
                        <a:pt x="23" y="0"/>
                        <a:pt x="3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3" name="Freeform 163">
                  <a:extLst>
                    <a:ext uri="{FF2B5EF4-FFF2-40B4-BE49-F238E27FC236}">
                      <a16:creationId xmlns:a16="http://schemas.microsoft.com/office/drawing/2014/main" id="{8124FA33-6C5F-9F2D-50FD-D4E2671F9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313" y="3181408"/>
                  <a:ext cx="67339" cy="47443"/>
                </a:xfrm>
                <a:custGeom>
                  <a:avLst/>
                  <a:gdLst>
                    <a:gd name="T0" fmla="*/ 0 w 59"/>
                    <a:gd name="T1" fmla="*/ 8 h 41"/>
                    <a:gd name="T2" fmla="*/ 0 w 59"/>
                    <a:gd name="T3" fmla="*/ 14 h 41"/>
                    <a:gd name="T4" fmla="*/ 10 w 59"/>
                    <a:gd name="T5" fmla="*/ 18 h 41"/>
                    <a:gd name="T6" fmla="*/ 45 w 59"/>
                    <a:gd name="T7" fmla="*/ 38 h 41"/>
                    <a:gd name="T8" fmla="*/ 51 w 59"/>
                    <a:gd name="T9" fmla="*/ 41 h 41"/>
                    <a:gd name="T10" fmla="*/ 56 w 59"/>
                    <a:gd name="T11" fmla="*/ 36 h 41"/>
                    <a:gd name="T12" fmla="*/ 52 w 59"/>
                    <a:gd name="T13" fmla="*/ 23 h 41"/>
                    <a:gd name="T14" fmla="*/ 56 w 59"/>
                    <a:gd name="T15" fmla="*/ 14 h 41"/>
                    <a:gd name="T16" fmla="*/ 59 w 59"/>
                    <a:gd name="T17" fmla="*/ 5 h 41"/>
                    <a:gd name="T18" fmla="*/ 33 w 59"/>
                    <a:gd name="T19" fmla="*/ 10 h 41"/>
                    <a:gd name="T20" fmla="*/ 0 w 59"/>
                    <a:gd name="T21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9" h="41">
                      <a:moveTo>
                        <a:pt x="0" y="8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8"/>
                        <a:pt x="8" y="17"/>
                        <a:pt x="10" y="18"/>
                      </a:cubicBezTo>
                      <a:cubicBezTo>
                        <a:pt x="22" y="22"/>
                        <a:pt x="32" y="35"/>
                        <a:pt x="45" y="38"/>
                      </a:cubicBezTo>
                      <a:cubicBezTo>
                        <a:pt x="45" y="41"/>
                        <a:pt x="49" y="41"/>
                        <a:pt x="51" y="41"/>
                      </a:cubicBezTo>
                      <a:cubicBezTo>
                        <a:pt x="53" y="41"/>
                        <a:pt x="56" y="38"/>
                        <a:pt x="56" y="36"/>
                      </a:cubicBezTo>
                      <a:cubicBezTo>
                        <a:pt x="56" y="30"/>
                        <a:pt x="52" y="29"/>
                        <a:pt x="52" y="23"/>
                      </a:cubicBezTo>
                      <a:cubicBezTo>
                        <a:pt x="52" y="20"/>
                        <a:pt x="56" y="14"/>
                        <a:pt x="56" y="14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47" y="3"/>
                        <a:pt x="43" y="10"/>
                        <a:pt x="33" y="10"/>
                      </a:cubicBezTo>
                      <a:cubicBezTo>
                        <a:pt x="22" y="10"/>
                        <a:pt x="15" y="0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4" name="Freeform 164">
                  <a:extLst>
                    <a:ext uri="{FF2B5EF4-FFF2-40B4-BE49-F238E27FC236}">
                      <a16:creationId xmlns:a16="http://schemas.microsoft.com/office/drawing/2014/main" id="{CAB890E1-3589-37B1-4ADC-62DA73D33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9426" y="3039078"/>
                  <a:ext cx="22957" cy="47443"/>
                </a:xfrm>
                <a:custGeom>
                  <a:avLst/>
                  <a:gdLst>
                    <a:gd name="T0" fmla="*/ 5 w 20"/>
                    <a:gd name="T1" fmla="*/ 8 h 41"/>
                    <a:gd name="T2" fmla="*/ 17 w 20"/>
                    <a:gd name="T3" fmla="*/ 0 h 41"/>
                    <a:gd name="T4" fmla="*/ 20 w 20"/>
                    <a:gd name="T5" fmla="*/ 9 h 41"/>
                    <a:gd name="T6" fmla="*/ 14 w 20"/>
                    <a:gd name="T7" fmla="*/ 41 h 41"/>
                    <a:gd name="T8" fmla="*/ 0 w 20"/>
                    <a:gd name="T9" fmla="*/ 10 h 41"/>
                    <a:gd name="T10" fmla="*/ 5 w 20"/>
                    <a:gd name="T11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41">
                      <a:moveTo>
                        <a:pt x="5" y="8"/>
                      </a:moveTo>
                      <a:cubicBezTo>
                        <a:pt x="11" y="8"/>
                        <a:pt x="14" y="1"/>
                        <a:pt x="17" y="0"/>
                      </a:cubicBezTo>
                      <a:cubicBezTo>
                        <a:pt x="17" y="4"/>
                        <a:pt x="18" y="8"/>
                        <a:pt x="20" y="9"/>
                      </a:cubicBezTo>
                      <a:cubicBezTo>
                        <a:pt x="18" y="18"/>
                        <a:pt x="16" y="36"/>
                        <a:pt x="14" y="41"/>
                      </a:cubicBezTo>
                      <a:cubicBezTo>
                        <a:pt x="6" y="39"/>
                        <a:pt x="4" y="16"/>
                        <a:pt x="0" y="10"/>
                      </a:cubicBezTo>
                      <a:cubicBezTo>
                        <a:pt x="1" y="10"/>
                        <a:pt x="4" y="8"/>
                        <a:pt x="5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5" name="Freeform 165">
                  <a:extLst>
                    <a:ext uri="{FF2B5EF4-FFF2-40B4-BE49-F238E27FC236}">
                      <a16:creationId xmlns:a16="http://schemas.microsoft.com/office/drawing/2014/main" id="{F952C92C-CD32-8FF9-704E-F2378D747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4835" y="3092643"/>
                  <a:ext cx="35200" cy="68869"/>
                </a:xfrm>
                <a:custGeom>
                  <a:avLst/>
                  <a:gdLst>
                    <a:gd name="T0" fmla="*/ 7 w 32"/>
                    <a:gd name="T1" fmla="*/ 27 h 60"/>
                    <a:gd name="T2" fmla="*/ 0 w 32"/>
                    <a:gd name="T3" fmla="*/ 11 h 60"/>
                    <a:gd name="T4" fmla="*/ 16 w 32"/>
                    <a:gd name="T5" fmla="*/ 0 h 60"/>
                    <a:gd name="T6" fmla="*/ 25 w 32"/>
                    <a:gd name="T7" fmla="*/ 5 h 60"/>
                    <a:gd name="T8" fmla="*/ 30 w 32"/>
                    <a:gd name="T9" fmla="*/ 38 h 60"/>
                    <a:gd name="T10" fmla="*/ 10 w 32"/>
                    <a:gd name="T11" fmla="*/ 60 h 60"/>
                    <a:gd name="T12" fmla="*/ 3 w 32"/>
                    <a:gd name="T13" fmla="*/ 43 h 60"/>
                    <a:gd name="T14" fmla="*/ 7 w 32"/>
                    <a:gd name="T15" fmla="*/ 2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60">
                      <a:moveTo>
                        <a:pt x="7" y="27"/>
                      </a:moveTo>
                      <a:cubicBezTo>
                        <a:pt x="7" y="21"/>
                        <a:pt x="0" y="17"/>
                        <a:pt x="0" y="11"/>
                      </a:cubicBezTo>
                      <a:cubicBezTo>
                        <a:pt x="8" y="8"/>
                        <a:pt x="9" y="0"/>
                        <a:pt x="16" y="0"/>
                      </a:cubicBezTo>
                      <a:cubicBezTo>
                        <a:pt x="21" y="0"/>
                        <a:pt x="23" y="5"/>
                        <a:pt x="25" y="5"/>
                      </a:cubicBezTo>
                      <a:cubicBezTo>
                        <a:pt x="32" y="18"/>
                        <a:pt x="30" y="25"/>
                        <a:pt x="30" y="38"/>
                      </a:cubicBezTo>
                      <a:cubicBezTo>
                        <a:pt x="30" y="49"/>
                        <a:pt x="16" y="60"/>
                        <a:pt x="10" y="60"/>
                      </a:cubicBezTo>
                      <a:cubicBezTo>
                        <a:pt x="3" y="60"/>
                        <a:pt x="3" y="50"/>
                        <a:pt x="3" y="43"/>
                      </a:cubicBezTo>
                      <a:cubicBezTo>
                        <a:pt x="3" y="37"/>
                        <a:pt x="7" y="33"/>
                        <a:pt x="7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6" name="Freeform 166">
                  <a:extLst>
                    <a:ext uri="{FF2B5EF4-FFF2-40B4-BE49-F238E27FC236}">
                      <a16:creationId xmlns:a16="http://schemas.microsoft.com/office/drawing/2014/main" id="{6F00366B-C966-E1C4-BC9D-3C7AC0AD2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4034" y="3133965"/>
                  <a:ext cx="18365" cy="13774"/>
                </a:xfrm>
                <a:custGeom>
                  <a:avLst/>
                  <a:gdLst>
                    <a:gd name="T0" fmla="*/ 16 w 16"/>
                    <a:gd name="T1" fmla="*/ 9 h 13"/>
                    <a:gd name="T2" fmla="*/ 10 w 16"/>
                    <a:gd name="T3" fmla="*/ 13 h 13"/>
                    <a:gd name="T4" fmla="*/ 0 w 16"/>
                    <a:gd name="T5" fmla="*/ 6 h 13"/>
                    <a:gd name="T6" fmla="*/ 12 w 16"/>
                    <a:gd name="T7" fmla="*/ 0 h 13"/>
                    <a:gd name="T8" fmla="*/ 16 w 16"/>
                    <a:gd name="T9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6" y="11"/>
                        <a:pt x="12" y="13"/>
                        <a:pt x="10" y="13"/>
                      </a:cubicBezTo>
                      <a:cubicBezTo>
                        <a:pt x="7" y="13"/>
                        <a:pt x="0" y="6"/>
                        <a:pt x="0" y="6"/>
                      </a:cubicBezTo>
                      <a:cubicBezTo>
                        <a:pt x="4" y="3"/>
                        <a:pt x="7" y="1"/>
                        <a:pt x="12" y="0"/>
                      </a:cubicBezTo>
                      <a:cubicBezTo>
                        <a:pt x="12" y="2"/>
                        <a:pt x="16" y="6"/>
                        <a:pt x="16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7" name="Freeform 167">
                  <a:extLst>
                    <a:ext uri="{FF2B5EF4-FFF2-40B4-BE49-F238E27FC236}">
                      <a16:creationId xmlns:a16="http://schemas.microsoft.com/office/drawing/2014/main" id="{72CEEA2B-173E-23DD-5112-C723F601F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3096" y="2610559"/>
                  <a:ext cx="22957" cy="29078"/>
                </a:xfrm>
                <a:custGeom>
                  <a:avLst/>
                  <a:gdLst>
                    <a:gd name="T0" fmla="*/ 18 w 20"/>
                    <a:gd name="T1" fmla="*/ 18 h 25"/>
                    <a:gd name="T2" fmla="*/ 0 w 20"/>
                    <a:gd name="T3" fmla="*/ 8 h 25"/>
                    <a:gd name="T4" fmla="*/ 0 w 20"/>
                    <a:gd name="T5" fmla="*/ 0 h 25"/>
                    <a:gd name="T6" fmla="*/ 15 w 20"/>
                    <a:gd name="T7" fmla="*/ 0 h 25"/>
                    <a:gd name="T8" fmla="*/ 20 w 20"/>
                    <a:gd name="T9" fmla="*/ 16 h 25"/>
                    <a:gd name="T10" fmla="*/ 18 w 20"/>
                    <a:gd name="T11" fmla="*/ 25 h 25"/>
                    <a:gd name="T12" fmla="*/ 18 w 20"/>
                    <a:gd name="T13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5">
                      <a:moveTo>
                        <a:pt x="18" y="18"/>
                      </a:moveTo>
                      <a:cubicBezTo>
                        <a:pt x="9" y="18"/>
                        <a:pt x="0" y="16"/>
                        <a:pt x="0" y="8"/>
                      </a:cubicBezTo>
                      <a:cubicBezTo>
                        <a:pt x="0" y="5"/>
                        <a:pt x="0" y="2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9"/>
                        <a:pt x="20" y="8"/>
                        <a:pt x="20" y="16"/>
                      </a:cubicBezTo>
                      <a:cubicBezTo>
                        <a:pt x="20" y="22"/>
                        <a:pt x="19" y="21"/>
                        <a:pt x="18" y="25"/>
                      </a:cubicBezTo>
                      <a:cubicBezTo>
                        <a:pt x="18" y="22"/>
                        <a:pt x="18" y="21"/>
                        <a:pt x="18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8" name="Freeform 168">
                  <a:extLst>
                    <a:ext uri="{FF2B5EF4-FFF2-40B4-BE49-F238E27FC236}">
                      <a16:creationId xmlns:a16="http://schemas.microsoft.com/office/drawing/2014/main" id="{FBAC3E1A-FA58-5E73-5399-89A726F90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0643" y="2584542"/>
                  <a:ext cx="38261" cy="59687"/>
                </a:xfrm>
                <a:custGeom>
                  <a:avLst/>
                  <a:gdLst>
                    <a:gd name="T0" fmla="*/ 5 w 34"/>
                    <a:gd name="T1" fmla="*/ 47 h 52"/>
                    <a:gd name="T2" fmla="*/ 16 w 34"/>
                    <a:gd name="T3" fmla="*/ 36 h 52"/>
                    <a:gd name="T4" fmla="*/ 0 w 34"/>
                    <a:gd name="T5" fmla="*/ 24 h 52"/>
                    <a:gd name="T6" fmla="*/ 14 w 34"/>
                    <a:gd name="T7" fmla="*/ 0 h 52"/>
                    <a:gd name="T8" fmla="*/ 34 w 34"/>
                    <a:gd name="T9" fmla="*/ 20 h 52"/>
                    <a:gd name="T10" fmla="*/ 11 w 34"/>
                    <a:gd name="T11" fmla="*/ 52 h 52"/>
                    <a:gd name="T12" fmla="*/ 0 w 34"/>
                    <a:gd name="T13" fmla="*/ 48 h 52"/>
                    <a:gd name="T14" fmla="*/ 4 w 34"/>
                    <a:gd name="T15" fmla="*/ 44 h 52"/>
                    <a:gd name="T16" fmla="*/ 5 w 34"/>
                    <a:gd name="T17" fmla="*/ 4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2">
                      <a:moveTo>
                        <a:pt x="5" y="47"/>
                      </a:moveTo>
                      <a:cubicBezTo>
                        <a:pt x="11" y="46"/>
                        <a:pt x="16" y="40"/>
                        <a:pt x="16" y="36"/>
                      </a:cubicBezTo>
                      <a:cubicBezTo>
                        <a:pt x="8" y="35"/>
                        <a:pt x="0" y="28"/>
                        <a:pt x="0" y="24"/>
                      </a:cubicBezTo>
                      <a:cubicBezTo>
                        <a:pt x="0" y="20"/>
                        <a:pt x="9" y="0"/>
                        <a:pt x="14" y="0"/>
                      </a:cubicBezTo>
                      <a:cubicBezTo>
                        <a:pt x="30" y="0"/>
                        <a:pt x="30" y="7"/>
                        <a:pt x="34" y="20"/>
                      </a:cubicBezTo>
                      <a:cubicBezTo>
                        <a:pt x="21" y="24"/>
                        <a:pt x="27" y="52"/>
                        <a:pt x="11" y="52"/>
                      </a:cubicBezTo>
                      <a:cubicBezTo>
                        <a:pt x="5" y="52"/>
                        <a:pt x="1" y="48"/>
                        <a:pt x="0" y="48"/>
                      </a:cubicBezTo>
                      <a:cubicBezTo>
                        <a:pt x="1" y="46"/>
                        <a:pt x="3" y="44"/>
                        <a:pt x="4" y="44"/>
                      </a:cubicBezTo>
                      <a:lnTo>
                        <a:pt x="5" y="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79" name="Freeform 169">
                  <a:extLst>
                    <a:ext uri="{FF2B5EF4-FFF2-40B4-BE49-F238E27FC236}">
                      <a16:creationId xmlns:a16="http://schemas.microsoft.com/office/drawing/2014/main" id="{05569F8E-EEAC-DD0F-F963-6C6F32968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8992" y="2517204"/>
                  <a:ext cx="22957" cy="35200"/>
                </a:xfrm>
                <a:custGeom>
                  <a:avLst/>
                  <a:gdLst>
                    <a:gd name="T0" fmla="*/ 14 w 20"/>
                    <a:gd name="T1" fmla="*/ 10 h 30"/>
                    <a:gd name="T2" fmla="*/ 3 w 20"/>
                    <a:gd name="T3" fmla="*/ 30 h 30"/>
                    <a:gd name="T4" fmla="*/ 3 w 20"/>
                    <a:gd name="T5" fmla="*/ 20 h 30"/>
                    <a:gd name="T6" fmla="*/ 20 w 20"/>
                    <a:gd name="T7" fmla="*/ 0 h 30"/>
                    <a:gd name="T8" fmla="*/ 14 w 20"/>
                    <a:gd name="T9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0">
                      <a:moveTo>
                        <a:pt x="14" y="10"/>
                      </a:moveTo>
                      <a:cubicBezTo>
                        <a:pt x="14" y="19"/>
                        <a:pt x="8" y="23"/>
                        <a:pt x="3" y="30"/>
                      </a:cubicBezTo>
                      <a:cubicBezTo>
                        <a:pt x="0" y="27"/>
                        <a:pt x="3" y="24"/>
                        <a:pt x="3" y="20"/>
                      </a:cubicBezTo>
                      <a:cubicBezTo>
                        <a:pt x="3" y="15"/>
                        <a:pt x="7" y="1"/>
                        <a:pt x="20" y="0"/>
                      </a:cubicBezTo>
                      <a:cubicBezTo>
                        <a:pt x="19" y="3"/>
                        <a:pt x="14" y="6"/>
                        <a:pt x="14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0" name="Freeform 170">
                  <a:extLst>
                    <a:ext uri="{FF2B5EF4-FFF2-40B4-BE49-F238E27FC236}">
                      <a16:creationId xmlns:a16="http://schemas.microsoft.com/office/drawing/2014/main" id="{6C528937-6BEC-AF88-21BC-AEC3768AD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2349" y="2472821"/>
                  <a:ext cx="29078" cy="39791"/>
                </a:xfrm>
                <a:custGeom>
                  <a:avLst/>
                  <a:gdLst>
                    <a:gd name="T0" fmla="*/ 20 w 26"/>
                    <a:gd name="T1" fmla="*/ 18 h 36"/>
                    <a:gd name="T2" fmla="*/ 20 w 26"/>
                    <a:gd name="T3" fmla="*/ 28 h 36"/>
                    <a:gd name="T4" fmla="*/ 7 w 26"/>
                    <a:gd name="T5" fmla="*/ 36 h 36"/>
                    <a:gd name="T6" fmla="*/ 0 w 26"/>
                    <a:gd name="T7" fmla="*/ 24 h 36"/>
                    <a:gd name="T8" fmla="*/ 16 w 26"/>
                    <a:gd name="T9" fmla="*/ 18 h 36"/>
                    <a:gd name="T10" fmla="*/ 11 w 26"/>
                    <a:gd name="T11" fmla="*/ 8 h 36"/>
                    <a:gd name="T12" fmla="*/ 18 w 26"/>
                    <a:gd name="T13" fmla="*/ 0 h 36"/>
                    <a:gd name="T14" fmla="*/ 26 w 26"/>
                    <a:gd name="T15" fmla="*/ 8 h 36"/>
                    <a:gd name="T16" fmla="*/ 20 w 26"/>
                    <a:gd name="T1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0" y="18"/>
                      </a:moveTo>
                      <a:cubicBezTo>
                        <a:pt x="20" y="22"/>
                        <a:pt x="20" y="25"/>
                        <a:pt x="20" y="28"/>
                      </a:cubicBezTo>
                      <a:cubicBezTo>
                        <a:pt x="20" y="30"/>
                        <a:pt x="10" y="36"/>
                        <a:pt x="7" y="36"/>
                      </a:cubicBezTo>
                      <a:cubicBezTo>
                        <a:pt x="0" y="36"/>
                        <a:pt x="0" y="29"/>
                        <a:pt x="0" y="24"/>
                      </a:cubicBezTo>
                      <a:cubicBezTo>
                        <a:pt x="6" y="23"/>
                        <a:pt x="10" y="18"/>
                        <a:pt x="16" y="18"/>
                      </a:cubicBezTo>
                      <a:cubicBezTo>
                        <a:pt x="14" y="14"/>
                        <a:pt x="11" y="12"/>
                        <a:pt x="11" y="8"/>
                      </a:cubicBezTo>
                      <a:cubicBezTo>
                        <a:pt x="11" y="4"/>
                        <a:pt x="18" y="0"/>
                        <a:pt x="18" y="0"/>
                      </a:cubicBezTo>
                      <a:cubicBezTo>
                        <a:pt x="22" y="5"/>
                        <a:pt x="23" y="6"/>
                        <a:pt x="26" y="8"/>
                      </a:cubicBezTo>
                      <a:cubicBezTo>
                        <a:pt x="25" y="12"/>
                        <a:pt x="22" y="18"/>
                        <a:pt x="20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1" name="Freeform 171">
                  <a:extLst>
                    <a:ext uri="{FF2B5EF4-FFF2-40B4-BE49-F238E27FC236}">
                      <a16:creationId xmlns:a16="http://schemas.microsoft.com/office/drawing/2014/main" id="{957A0DF0-C1B6-D5F5-7048-1D929A803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914" y="3265581"/>
                  <a:ext cx="53565" cy="16835"/>
                </a:xfrm>
                <a:custGeom>
                  <a:avLst/>
                  <a:gdLst>
                    <a:gd name="T0" fmla="*/ 47 w 47"/>
                    <a:gd name="T1" fmla="*/ 8 h 14"/>
                    <a:gd name="T2" fmla="*/ 28 w 47"/>
                    <a:gd name="T3" fmla="*/ 10 h 14"/>
                    <a:gd name="T4" fmla="*/ 0 w 47"/>
                    <a:gd name="T5" fmla="*/ 3 h 14"/>
                    <a:gd name="T6" fmla="*/ 47 w 47"/>
                    <a:gd name="T7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14">
                      <a:moveTo>
                        <a:pt x="47" y="8"/>
                      </a:moveTo>
                      <a:cubicBezTo>
                        <a:pt x="37" y="14"/>
                        <a:pt x="34" y="10"/>
                        <a:pt x="28" y="10"/>
                      </a:cubicBezTo>
                      <a:cubicBezTo>
                        <a:pt x="22" y="10"/>
                        <a:pt x="8" y="8"/>
                        <a:pt x="0" y="3"/>
                      </a:cubicBezTo>
                      <a:cubicBezTo>
                        <a:pt x="16" y="0"/>
                        <a:pt x="34" y="4"/>
                        <a:pt x="47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2" name="Freeform 172">
                  <a:extLst>
                    <a:ext uri="{FF2B5EF4-FFF2-40B4-BE49-F238E27FC236}">
                      <a16:creationId xmlns:a16="http://schemas.microsoft.com/office/drawing/2014/main" id="{D69AFFA3-C35A-12E8-C959-20F2962D37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14054" y="3259460"/>
                  <a:ext cx="50504" cy="27548"/>
                </a:xfrm>
                <a:custGeom>
                  <a:avLst/>
                  <a:gdLst>
                    <a:gd name="T0" fmla="*/ 9 w 44"/>
                    <a:gd name="T1" fmla="*/ 24 h 24"/>
                    <a:gd name="T2" fmla="*/ 4 w 44"/>
                    <a:gd name="T3" fmla="*/ 20 h 24"/>
                    <a:gd name="T4" fmla="*/ 0 w 44"/>
                    <a:gd name="T5" fmla="*/ 16 h 24"/>
                    <a:gd name="T6" fmla="*/ 44 w 44"/>
                    <a:gd name="T7" fmla="*/ 0 h 24"/>
                    <a:gd name="T8" fmla="*/ 34 w 44"/>
                    <a:gd name="T9" fmla="*/ 7 h 24"/>
                    <a:gd name="T10" fmla="*/ 33 w 44"/>
                    <a:gd name="T11" fmla="*/ 15 h 24"/>
                    <a:gd name="T12" fmla="*/ 9 w 4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24">
                      <a:moveTo>
                        <a:pt x="9" y="24"/>
                      </a:moveTo>
                      <a:cubicBezTo>
                        <a:pt x="7" y="24"/>
                        <a:pt x="4" y="22"/>
                        <a:pt x="4" y="20"/>
                      </a:cubicBezTo>
                      <a:cubicBezTo>
                        <a:pt x="2" y="20"/>
                        <a:pt x="0" y="17"/>
                        <a:pt x="0" y="16"/>
                      </a:cubicBezTo>
                      <a:cubicBezTo>
                        <a:pt x="12" y="10"/>
                        <a:pt x="31" y="2"/>
                        <a:pt x="44" y="0"/>
                      </a:cubicBezTo>
                      <a:cubicBezTo>
                        <a:pt x="43" y="8"/>
                        <a:pt x="39" y="4"/>
                        <a:pt x="34" y="7"/>
                      </a:cubicBezTo>
                      <a:cubicBezTo>
                        <a:pt x="32" y="8"/>
                        <a:pt x="34" y="12"/>
                        <a:pt x="33" y="15"/>
                      </a:cubicBezTo>
                      <a:cubicBezTo>
                        <a:pt x="30" y="20"/>
                        <a:pt x="16" y="24"/>
                        <a:pt x="9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3" name="Freeform 173">
                  <a:extLst>
                    <a:ext uri="{FF2B5EF4-FFF2-40B4-BE49-F238E27FC236}">
                      <a16:creationId xmlns:a16="http://schemas.microsoft.com/office/drawing/2014/main" id="{B3F87E96-E9E5-1930-35E3-83757359EA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8281" y="3900708"/>
                  <a:ext cx="24487" cy="10713"/>
                </a:xfrm>
                <a:custGeom>
                  <a:avLst/>
                  <a:gdLst>
                    <a:gd name="T0" fmla="*/ 0 w 22"/>
                    <a:gd name="T1" fmla="*/ 4 h 10"/>
                    <a:gd name="T2" fmla="*/ 9 w 22"/>
                    <a:gd name="T3" fmla="*/ 10 h 10"/>
                    <a:gd name="T4" fmla="*/ 22 w 22"/>
                    <a:gd name="T5" fmla="*/ 0 h 10"/>
                    <a:gd name="T6" fmla="*/ 0 w 22"/>
                    <a:gd name="T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10">
                      <a:moveTo>
                        <a:pt x="0" y="4"/>
                      </a:moveTo>
                      <a:cubicBezTo>
                        <a:pt x="1" y="8"/>
                        <a:pt x="6" y="10"/>
                        <a:pt x="9" y="10"/>
                      </a:cubicBezTo>
                      <a:cubicBezTo>
                        <a:pt x="15" y="10"/>
                        <a:pt x="21" y="3"/>
                        <a:pt x="22" y="0"/>
                      </a:cubicBezTo>
                      <a:cubicBezTo>
                        <a:pt x="12" y="0"/>
                        <a:pt x="7" y="2"/>
                        <a:pt x="0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4" name="Freeform 174">
                  <a:extLst>
                    <a:ext uri="{FF2B5EF4-FFF2-40B4-BE49-F238E27FC236}">
                      <a16:creationId xmlns:a16="http://schemas.microsoft.com/office/drawing/2014/main" id="{3CCA9ED8-F4BE-7FD8-A82F-F20C2A8C7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5133" y="2035120"/>
                  <a:ext cx="52035" cy="41321"/>
                </a:xfrm>
                <a:custGeom>
                  <a:avLst/>
                  <a:gdLst>
                    <a:gd name="T0" fmla="*/ 10 w 45"/>
                    <a:gd name="T1" fmla="*/ 8 h 36"/>
                    <a:gd name="T2" fmla="*/ 19 w 45"/>
                    <a:gd name="T3" fmla="*/ 0 h 36"/>
                    <a:gd name="T4" fmla="*/ 45 w 45"/>
                    <a:gd name="T5" fmla="*/ 12 h 36"/>
                    <a:gd name="T6" fmla="*/ 45 w 45"/>
                    <a:gd name="T7" fmla="*/ 23 h 36"/>
                    <a:gd name="T8" fmla="*/ 13 w 45"/>
                    <a:gd name="T9" fmla="*/ 36 h 36"/>
                    <a:gd name="T10" fmla="*/ 0 w 45"/>
                    <a:gd name="T11" fmla="*/ 27 h 36"/>
                    <a:gd name="T12" fmla="*/ 10 w 45"/>
                    <a:gd name="T13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6">
                      <a:moveTo>
                        <a:pt x="10" y="8"/>
                      </a:moveTo>
                      <a:cubicBezTo>
                        <a:pt x="13" y="8"/>
                        <a:pt x="15" y="0"/>
                        <a:pt x="19" y="0"/>
                      </a:cubicBezTo>
                      <a:cubicBezTo>
                        <a:pt x="29" y="0"/>
                        <a:pt x="34" y="11"/>
                        <a:pt x="45" y="12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35" y="28"/>
                        <a:pt x="26" y="36"/>
                        <a:pt x="13" y="36"/>
                      </a:cubicBezTo>
                      <a:cubicBezTo>
                        <a:pt x="4" y="36"/>
                        <a:pt x="0" y="35"/>
                        <a:pt x="0" y="27"/>
                      </a:cubicBezTo>
                      <a:cubicBezTo>
                        <a:pt x="0" y="24"/>
                        <a:pt x="8" y="8"/>
                        <a:pt x="1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5" name="Freeform 175">
                  <a:extLst>
                    <a:ext uri="{FF2B5EF4-FFF2-40B4-BE49-F238E27FC236}">
                      <a16:creationId xmlns:a16="http://schemas.microsoft.com/office/drawing/2014/main" id="{4CC68C08-E4F1-DF01-BE53-30B6413DB1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55308" y="1987677"/>
                  <a:ext cx="41322" cy="42852"/>
                </a:xfrm>
                <a:custGeom>
                  <a:avLst/>
                  <a:gdLst>
                    <a:gd name="T0" fmla="*/ 36 w 36"/>
                    <a:gd name="T1" fmla="*/ 32 h 37"/>
                    <a:gd name="T2" fmla="*/ 26 w 36"/>
                    <a:gd name="T3" fmla="*/ 36 h 37"/>
                    <a:gd name="T4" fmla="*/ 0 w 36"/>
                    <a:gd name="T5" fmla="*/ 16 h 37"/>
                    <a:gd name="T6" fmla="*/ 36 w 36"/>
                    <a:gd name="T7" fmla="*/ 3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7">
                      <a:moveTo>
                        <a:pt x="36" y="32"/>
                      </a:moveTo>
                      <a:cubicBezTo>
                        <a:pt x="36" y="37"/>
                        <a:pt x="26" y="36"/>
                        <a:pt x="26" y="36"/>
                      </a:cubicBezTo>
                      <a:cubicBezTo>
                        <a:pt x="16" y="36"/>
                        <a:pt x="0" y="26"/>
                        <a:pt x="0" y="16"/>
                      </a:cubicBezTo>
                      <a:cubicBezTo>
                        <a:pt x="0" y="0"/>
                        <a:pt x="36" y="16"/>
                        <a:pt x="36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6" name="Freeform 176">
                  <a:extLst>
                    <a:ext uri="{FF2B5EF4-FFF2-40B4-BE49-F238E27FC236}">
                      <a16:creationId xmlns:a16="http://schemas.microsoft.com/office/drawing/2014/main" id="{5F674D16-7F49-3A4F-03FB-4E0281FEF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6909" y="1842286"/>
                  <a:ext cx="36731" cy="27548"/>
                </a:xfrm>
                <a:custGeom>
                  <a:avLst/>
                  <a:gdLst>
                    <a:gd name="T0" fmla="*/ 2 w 33"/>
                    <a:gd name="T1" fmla="*/ 24 h 24"/>
                    <a:gd name="T2" fmla="*/ 33 w 33"/>
                    <a:gd name="T3" fmla="*/ 15 h 24"/>
                    <a:gd name="T4" fmla="*/ 14 w 33"/>
                    <a:gd name="T5" fmla="*/ 0 h 24"/>
                    <a:gd name="T6" fmla="*/ 2 w 33"/>
                    <a:gd name="T7" fmla="*/ 16 h 24"/>
                    <a:gd name="T8" fmla="*/ 2 w 33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4">
                      <a:moveTo>
                        <a:pt x="2" y="24"/>
                      </a:moveTo>
                      <a:cubicBezTo>
                        <a:pt x="11" y="24"/>
                        <a:pt x="29" y="18"/>
                        <a:pt x="33" y="15"/>
                      </a:cubicBezTo>
                      <a:cubicBezTo>
                        <a:pt x="25" y="9"/>
                        <a:pt x="23" y="0"/>
                        <a:pt x="14" y="0"/>
                      </a:cubicBezTo>
                      <a:cubicBezTo>
                        <a:pt x="7" y="0"/>
                        <a:pt x="2" y="9"/>
                        <a:pt x="2" y="16"/>
                      </a:cubicBezTo>
                      <a:cubicBezTo>
                        <a:pt x="2" y="18"/>
                        <a:pt x="0" y="24"/>
                        <a:pt x="2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7" name="Freeform 177">
                  <a:extLst>
                    <a:ext uri="{FF2B5EF4-FFF2-40B4-BE49-F238E27FC236}">
                      <a16:creationId xmlns:a16="http://schemas.microsoft.com/office/drawing/2014/main" id="{DE8EE566-8112-EE11-3347-54077F524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3957" y="1814739"/>
                  <a:ext cx="81113" cy="36730"/>
                </a:xfrm>
                <a:custGeom>
                  <a:avLst/>
                  <a:gdLst>
                    <a:gd name="T0" fmla="*/ 0 w 71"/>
                    <a:gd name="T1" fmla="*/ 24 h 32"/>
                    <a:gd name="T2" fmla="*/ 36 w 71"/>
                    <a:gd name="T3" fmla="*/ 0 h 32"/>
                    <a:gd name="T4" fmla="*/ 71 w 71"/>
                    <a:gd name="T5" fmla="*/ 32 h 32"/>
                    <a:gd name="T6" fmla="*/ 49 w 71"/>
                    <a:gd name="T7" fmla="*/ 32 h 32"/>
                    <a:gd name="T8" fmla="*/ 3 w 71"/>
                    <a:gd name="T9" fmla="*/ 20 h 32"/>
                    <a:gd name="T10" fmla="*/ 0 w 71"/>
                    <a:gd name="T11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32">
                      <a:moveTo>
                        <a:pt x="0" y="24"/>
                      </a:moveTo>
                      <a:cubicBezTo>
                        <a:pt x="9" y="11"/>
                        <a:pt x="18" y="0"/>
                        <a:pt x="36" y="0"/>
                      </a:cubicBezTo>
                      <a:cubicBezTo>
                        <a:pt x="56" y="0"/>
                        <a:pt x="71" y="14"/>
                        <a:pt x="71" y="32"/>
                      </a:cubicBezTo>
                      <a:cubicBezTo>
                        <a:pt x="49" y="32"/>
                        <a:pt x="49" y="32"/>
                        <a:pt x="49" y="32"/>
                      </a:cubicBezTo>
                      <a:cubicBezTo>
                        <a:pt x="35" y="24"/>
                        <a:pt x="18" y="26"/>
                        <a:pt x="3" y="20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8" name="Freeform 178">
                  <a:extLst>
                    <a:ext uri="{FF2B5EF4-FFF2-40B4-BE49-F238E27FC236}">
                      <a16:creationId xmlns:a16="http://schemas.microsoft.com/office/drawing/2014/main" id="{E6F7EDBA-47D6-51A0-CBCB-39D488A4F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28532" y="1730565"/>
                  <a:ext cx="111722" cy="41321"/>
                </a:xfrm>
                <a:custGeom>
                  <a:avLst/>
                  <a:gdLst>
                    <a:gd name="T0" fmla="*/ 0 w 97"/>
                    <a:gd name="T1" fmla="*/ 0 h 36"/>
                    <a:gd name="T2" fmla="*/ 89 w 97"/>
                    <a:gd name="T3" fmla="*/ 16 h 36"/>
                    <a:gd name="T4" fmla="*/ 97 w 97"/>
                    <a:gd name="T5" fmla="*/ 24 h 36"/>
                    <a:gd name="T6" fmla="*/ 63 w 97"/>
                    <a:gd name="T7" fmla="*/ 36 h 36"/>
                    <a:gd name="T8" fmla="*/ 7 w 97"/>
                    <a:gd name="T9" fmla="*/ 7 h 36"/>
                    <a:gd name="T10" fmla="*/ 0 w 97"/>
                    <a:gd name="T1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36">
                      <a:moveTo>
                        <a:pt x="0" y="0"/>
                      </a:moveTo>
                      <a:cubicBezTo>
                        <a:pt x="7" y="6"/>
                        <a:pt x="86" y="16"/>
                        <a:pt x="89" y="16"/>
                      </a:cubicBezTo>
                      <a:cubicBezTo>
                        <a:pt x="94" y="16"/>
                        <a:pt x="97" y="20"/>
                        <a:pt x="97" y="24"/>
                      </a:cubicBezTo>
                      <a:cubicBezTo>
                        <a:pt x="97" y="33"/>
                        <a:pt x="75" y="36"/>
                        <a:pt x="63" y="36"/>
                      </a:cubicBezTo>
                      <a:cubicBezTo>
                        <a:pt x="43" y="36"/>
                        <a:pt x="7" y="26"/>
                        <a:pt x="7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9" name="Freeform 179">
                  <a:extLst>
                    <a:ext uri="{FF2B5EF4-FFF2-40B4-BE49-F238E27FC236}">
                      <a16:creationId xmlns:a16="http://schemas.microsoft.com/office/drawing/2014/main" id="{2C55C850-B50A-7CEC-5662-3CB19AD4C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0896" y="1788721"/>
                  <a:ext cx="22957" cy="26017"/>
                </a:xfrm>
                <a:custGeom>
                  <a:avLst/>
                  <a:gdLst>
                    <a:gd name="T0" fmla="*/ 20 w 20"/>
                    <a:gd name="T1" fmla="*/ 13 h 23"/>
                    <a:gd name="T2" fmla="*/ 9 w 20"/>
                    <a:gd name="T3" fmla="*/ 23 h 23"/>
                    <a:gd name="T4" fmla="*/ 0 w 20"/>
                    <a:gd name="T5" fmla="*/ 13 h 23"/>
                    <a:gd name="T6" fmla="*/ 20 w 20"/>
                    <a:gd name="T7" fmla="*/ 1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3">
                      <a:moveTo>
                        <a:pt x="20" y="13"/>
                      </a:moveTo>
                      <a:cubicBezTo>
                        <a:pt x="20" y="19"/>
                        <a:pt x="14" y="23"/>
                        <a:pt x="9" y="23"/>
                      </a:cubicBezTo>
                      <a:cubicBezTo>
                        <a:pt x="1" y="23"/>
                        <a:pt x="0" y="20"/>
                        <a:pt x="0" y="13"/>
                      </a:cubicBezTo>
                      <a:cubicBezTo>
                        <a:pt x="0" y="0"/>
                        <a:pt x="20" y="2"/>
                        <a:pt x="20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0" name="Freeform 180">
                  <a:extLst>
                    <a:ext uri="{FF2B5EF4-FFF2-40B4-BE49-F238E27FC236}">
                      <a16:creationId xmlns:a16="http://schemas.microsoft.com/office/drawing/2014/main" id="{1AB01689-1847-BE81-62AB-69BAEACD4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5751" y="2811045"/>
                  <a:ext cx="61218" cy="33669"/>
                </a:xfrm>
                <a:custGeom>
                  <a:avLst/>
                  <a:gdLst>
                    <a:gd name="T0" fmla="*/ 43 w 54"/>
                    <a:gd name="T1" fmla="*/ 29 h 29"/>
                    <a:gd name="T2" fmla="*/ 54 w 54"/>
                    <a:gd name="T3" fmla="*/ 24 h 29"/>
                    <a:gd name="T4" fmla="*/ 0 w 54"/>
                    <a:gd name="T5" fmla="*/ 5 h 29"/>
                    <a:gd name="T6" fmla="*/ 43 w 54"/>
                    <a:gd name="T7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29">
                      <a:moveTo>
                        <a:pt x="43" y="29"/>
                      </a:moveTo>
                      <a:cubicBezTo>
                        <a:pt x="49" y="29"/>
                        <a:pt x="51" y="28"/>
                        <a:pt x="54" y="24"/>
                      </a:cubicBezTo>
                      <a:cubicBezTo>
                        <a:pt x="38" y="15"/>
                        <a:pt x="23" y="0"/>
                        <a:pt x="0" y="5"/>
                      </a:cubicBezTo>
                      <a:cubicBezTo>
                        <a:pt x="9" y="12"/>
                        <a:pt x="31" y="29"/>
                        <a:pt x="43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1" name="Freeform 181">
                  <a:extLst>
                    <a:ext uri="{FF2B5EF4-FFF2-40B4-BE49-F238E27FC236}">
                      <a16:creationId xmlns:a16="http://schemas.microsoft.com/office/drawing/2014/main" id="{462363F2-6A09-3086-0A31-7262D218F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0342" y="2915114"/>
                  <a:ext cx="47444" cy="29078"/>
                </a:xfrm>
                <a:custGeom>
                  <a:avLst/>
                  <a:gdLst>
                    <a:gd name="T0" fmla="*/ 3 w 42"/>
                    <a:gd name="T1" fmla="*/ 0 h 26"/>
                    <a:gd name="T2" fmla="*/ 19 w 42"/>
                    <a:gd name="T3" fmla="*/ 13 h 26"/>
                    <a:gd name="T4" fmla="*/ 42 w 42"/>
                    <a:gd name="T5" fmla="*/ 13 h 26"/>
                    <a:gd name="T6" fmla="*/ 42 w 42"/>
                    <a:gd name="T7" fmla="*/ 18 h 26"/>
                    <a:gd name="T8" fmla="*/ 33 w 42"/>
                    <a:gd name="T9" fmla="*/ 26 h 26"/>
                    <a:gd name="T10" fmla="*/ 0 w 42"/>
                    <a:gd name="T11" fmla="*/ 6 h 26"/>
                    <a:gd name="T12" fmla="*/ 3 w 42"/>
                    <a:gd name="T1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26">
                      <a:moveTo>
                        <a:pt x="3" y="0"/>
                      </a:moveTo>
                      <a:cubicBezTo>
                        <a:pt x="6" y="8"/>
                        <a:pt x="12" y="11"/>
                        <a:pt x="19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6"/>
                        <a:pt x="42" y="18"/>
                      </a:cubicBezTo>
                      <a:cubicBezTo>
                        <a:pt x="42" y="22"/>
                        <a:pt x="34" y="26"/>
                        <a:pt x="33" y="26"/>
                      </a:cubicBezTo>
                      <a:cubicBezTo>
                        <a:pt x="28" y="26"/>
                        <a:pt x="0" y="11"/>
                        <a:pt x="0" y="6"/>
                      </a:cubicBezTo>
                      <a:cubicBezTo>
                        <a:pt x="0" y="3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2" name="Freeform 182">
                  <a:extLst>
                    <a:ext uri="{FF2B5EF4-FFF2-40B4-BE49-F238E27FC236}">
                      <a16:creationId xmlns:a16="http://schemas.microsoft.com/office/drawing/2014/main" id="{F7C8A500-CB32-AF09-09F7-1F17DE76D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212" y="2916644"/>
                  <a:ext cx="33670" cy="41321"/>
                </a:xfrm>
                <a:custGeom>
                  <a:avLst/>
                  <a:gdLst>
                    <a:gd name="T0" fmla="*/ 29 w 29"/>
                    <a:gd name="T1" fmla="*/ 20 h 36"/>
                    <a:gd name="T2" fmla="*/ 29 w 29"/>
                    <a:gd name="T3" fmla="*/ 25 h 36"/>
                    <a:gd name="T4" fmla="*/ 12 w 29"/>
                    <a:gd name="T5" fmla="*/ 36 h 36"/>
                    <a:gd name="T6" fmla="*/ 0 w 29"/>
                    <a:gd name="T7" fmla="*/ 27 h 36"/>
                    <a:gd name="T8" fmla="*/ 17 w 29"/>
                    <a:gd name="T9" fmla="*/ 0 h 36"/>
                    <a:gd name="T10" fmla="*/ 23 w 29"/>
                    <a:gd name="T11" fmla="*/ 8 h 36"/>
                    <a:gd name="T12" fmla="*/ 29 w 29"/>
                    <a:gd name="T13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36">
                      <a:moveTo>
                        <a:pt x="29" y="20"/>
                      </a:moveTo>
                      <a:cubicBezTo>
                        <a:pt x="29" y="21"/>
                        <a:pt x="29" y="24"/>
                        <a:pt x="29" y="25"/>
                      </a:cubicBezTo>
                      <a:cubicBezTo>
                        <a:pt x="29" y="31"/>
                        <a:pt x="20" y="36"/>
                        <a:pt x="12" y="36"/>
                      </a:cubicBezTo>
                      <a:cubicBezTo>
                        <a:pt x="4" y="36"/>
                        <a:pt x="0" y="32"/>
                        <a:pt x="0" y="27"/>
                      </a:cubicBezTo>
                      <a:cubicBezTo>
                        <a:pt x="0" y="22"/>
                        <a:pt x="11" y="2"/>
                        <a:pt x="17" y="0"/>
                      </a:cubicBezTo>
                      <a:cubicBezTo>
                        <a:pt x="19" y="3"/>
                        <a:pt x="23" y="5"/>
                        <a:pt x="23" y="8"/>
                      </a:cubicBezTo>
                      <a:cubicBezTo>
                        <a:pt x="23" y="15"/>
                        <a:pt x="11" y="20"/>
                        <a:pt x="29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3" name="Freeform 183">
                  <a:extLst>
                    <a:ext uri="{FF2B5EF4-FFF2-40B4-BE49-F238E27FC236}">
                      <a16:creationId xmlns:a16="http://schemas.microsoft.com/office/drawing/2014/main" id="{880355D3-9446-0EDA-ED1F-4F6B332EA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9813" y="2440682"/>
                  <a:ext cx="39791" cy="18365"/>
                </a:xfrm>
                <a:custGeom>
                  <a:avLst/>
                  <a:gdLst>
                    <a:gd name="T0" fmla="*/ 11 w 34"/>
                    <a:gd name="T1" fmla="*/ 7 h 15"/>
                    <a:gd name="T2" fmla="*/ 22 w 34"/>
                    <a:gd name="T3" fmla="*/ 2 h 15"/>
                    <a:gd name="T4" fmla="*/ 34 w 34"/>
                    <a:gd name="T5" fmla="*/ 15 h 15"/>
                    <a:gd name="T6" fmla="*/ 9 w 34"/>
                    <a:gd name="T7" fmla="*/ 15 h 15"/>
                    <a:gd name="T8" fmla="*/ 0 w 34"/>
                    <a:gd name="T9" fmla="*/ 7 h 15"/>
                    <a:gd name="T10" fmla="*/ 11 w 34"/>
                    <a:gd name="T11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15">
                      <a:moveTo>
                        <a:pt x="11" y="7"/>
                      </a:moveTo>
                      <a:cubicBezTo>
                        <a:pt x="14" y="0"/>
                        <a:pt x="16" y="2"/>
                        <a:pt x="22" y="2"/>
                      </a:cubicBezTo>
                      <a:cubicBezTo>
                        <a:pt x="32" y="2"/>
                        <a:pt x="32" y="7"/>
                        <a:pt x="34" y="15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6" y="13"/>
                        <a:pt x="1" y="10"/>
                        <a:pt x="0" y="7"/>
                      </a:cubicBez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4" name="Freeform 184">
                  <a:extLst>
                    <a:ext uri="{FF2B5EF4-FFF2-40B4-BE49-F238E27FC236}">
                      <a16:creationId xmlns:a16="http://schemas.microsoft.com/office/drawing/2014/main" id="{15DF1110-E82B-43FE-65B9-ACAFD68B7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005" y="3729300"/>
                  <a:ext cx="22957" cy="19896"/>
                </a:xfrm>
                <a:custGeom>
                  <a:avLst/>
                  <a:gdLst>
                    <a:gd name="T0" fmla="*/ 19 w 19"/>
                    <a:gd name="T1" fmla="*/ 8 h 17"/>
                    <a:gd name="T2" fmla="*/ 19 w 19"/>
                    <a:gd name="T3" fmla="*/ 13 h 17"/>
                    <a:gd name="T4" fmla="*/ 5 w 19"/>
                    <a:gd name="T5" fmla="*/ 17 h 17"/>
                    <a:gd name="T6" fmla="*/ 0 w 19"/>
                    <a:gd name="T7" fmla="*/ 12 h 17"/>
                    <a:gd name="T8" fmla="*/ 0 w 19"/>
                    <a:gd name="T9" fmla="*/ 0 h 17"/>
                    <a:gd name="T10" fmla="*/ 19 w 19"/>
                    <a:gd name="T11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7">
                      <a:moveTo>
                        <a:pt x="19" y="8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3" y="15"/>
                        <a:pt x="10" y="17"/>
                        <a:pt x="5" y="17"/>
                      </a:cubicBezTo>
                      <a:cubicBezTo>
                        <a:pt x="3" y="17"/>
                        <a:pt x="0" y="14"/>
                        <a:pt x="0" y="12"/>
                      </a:cubicBezTo>
                      <a:cubicBezTo>
                        <a:pt x="0" y="7"/>
                        <a:pt x="1" y="4"/>
                        <a:pt x="0" y="0"/>
                      </a:cubicBezTo>
                      <a:cubicBezTo>
                        <a:pt x="9" y="0"/>
                        <a:pt x="14" y="3"/>
                        <a:pt x="19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5" name="Freeform 185">
                  <a:extLst>
                    <a:ext uri="{FF2B5EF4-FFF2-40B4-BE49-F238E27FC236}">
                      <a16:creationId xmlns:a16="http://schemas.microsoft.com/office/drawing/2014/main" id="{810F13CB-E2C1-3C54-39D8-4DD760A2A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701" y="3698691"/>
                  <a:ext cx="10713" cy="9183"/>
                </a:xfrm>
                <a:custGeom>
                  <a:avLst/>
                  <a:gdLst>
                    <a:gd name="T0" fmla="*/ 10 w 10"/>
                    <a:gd name="T1" fmla="*/ 7 h 8"/>
                    <a:gd name="T2" fmla="*/ 7 w 10"/>
                    <a:gd name="T3" fmla="*/ 8 h 8"/>
                    <a:gd name="T4" fmla="*/ 0 w 10"/>
                    <a:gd name="T5" fmla="*/ 0 h 8"/>
                    <a:gd name="T6" fmla="*/ 10 w 10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8">
                      <a:moveTo>
                        <a:pt x="10" y="7"/>
                      </a:moveTo>
                      <a:cubicBezTo>
                        <a:pt x="10" y="7"/>
                        <a:pt x="8" y="8"/>
                        <a:pt x="7" y="8"/>
                      </a:cubicBezTo>
                      <a:cubicBezTo>
                        <a:pt x="3" y="8"/>
                        <a:pt x="2" y="3"/>
                        <a:pt x="0" y="0"/>
                      </a:cubicBezTo>
                      <a:cubicBezTo>
                        <a:pt x="4" y="0"/>
                        <a:pt x="8" y="4"/>
                        <a:pt x="10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6" name="Freeform 186">
                  <a:extLst>
                    <a:ext uri="{FF2B5EF4-FFF2-40B4-BE49-F238E27FC236}">
                      <a16:creationId xmlns:a16="http://schemas.microsoft.com/office/drawing/2014/main" id="{DC6FAC6B-912A-1A9F-12B2-79265100F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9275" y="3691039"/>
                  <a:ext cx="15304" cy="6122"/>
                </a:xfrm>
                <a:custGeom>
                  <a:avLst/>
                  <a:gdLst>
                    <a:gd name="T0" fmla="*/ 14 w 14"/>
                    <a:gd name="T1" fmla="*/ 0 h 6"/>
                    <a:gd name="T2" fmla="*/ 4 w 14"/>
                    <a:gd name="T3" fmla="*/ 6 h 6"/>
                    <a:gd name="T4" fmla="*/ 0 w 14"/>
                    <a:gd name="T5" fmla="*/ 0 h 6"/>
                    <a:gd name="T6" fmla="*/ 14 w 1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6">
                      <a:moveTo>
                        <a:pt x="14" y="0"/>
                      </a:moveTo>
                      <a:cubicBezTo>
                        <a:pt x="11" y="3"/>
                        <a:pt x="8" y="6"/>
                        <a:pt x="4" y="6"/>
                      </a:cubicBezTo>
                      <a:cubicBezTo>
                        <a:pt x="2" y="6"/>
                        <a:pt x="0" y="2"/>
                        <a:pt x="0" y="0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7" name="Freeform 187">
                  <a:extLst>
                    <a:ext uri="{FF2B5EF4-FFF2-40B4-BE49-F238E27FC236}">
                      <a16:creationId xmlns:a16="http://schemas.microsoft.com/office/drawing/2014/main" id="{4122410D-ADCA-6A33-BD0C-FAEA59ABDC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849" y="3678796"/>
                  <a:ext cx="12244" cy="9183"/>
                </a:xfrm>
                <a:custGeom>
                  <a:avLst/>
                  <a:gdLst>
                    <a:gd name="T0" fmla="*/ 4 w 11"/>
                    <a:gd name="T1" fmla="*/ 2 h 8"/>
                    <a:gd name="T2" fmla="*/ 11 w 11"/>
                    <a:gd name="T3" fmla="*/ 0 h 8"/>
                    <a:gd name="T4" fmla="*/ 11 w 11"/>
                    <a:gd name="T5" fmla="*/ 5 h 8"/>
                    <a:gd name="T6" fmla="*/ 7 w 11"/>
                    <a:gd name="T7" fmla="*/ 8 h 8"/>
                    <a:gd name="T8" fmla="*/ 0 w 11"/>
                    <a:gd name="T9" fmla="*/ 2 h 8"/>
                    <a:gd name="T10" fmla="*/ 5 w 11"/>
                    <a:gd name="T11" fmla="*/ 2 h 8"/>
                    <a:gd name="T12" fmla="*/ 4 w 11"/>
                    <a:gd name="T13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8">
                      <a:moveTo>
                        <a:pt x="4" y="2"/>
                      </a:moveTo>
                      <a:cubicBezTo>
                        <a:pt x="6" y="1"/>
                        <a:pt x="8" y="0"/>
                        <a:pt x="11" y="0"/>
                      </a:cubicBezTo>
                      <a:cubicBezTo>
                        <a:pt x="11" y="2"/>
                        <a:pt x="11" y="3"/>
                        <a:pt x="11" y="5"/>
                      </a:cubicBezTo>
                      <a:cubicBezTo>
                        <a:pt x="11" y="6"/>
                        <a:pt x="8" y="8"/>
                        <a:pt x="7" y="8"/>
                      </a:cubicBezTo>
                      <a:cubicBezTo>
                        <a:pt x="4" y="8"/>
                        <a:pt x="0" y="2"/>
                        <a:pt x="0" y="2"/>
                      </a:cubicBezTo>
                      <a:cubicBezTo>
                        <a:pt x="1" y="2"/>
                        <a:pt x="4" y="2"/>
                        <a:pt x="5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8" name="Freeform 188">
                  <a:extLst>
                    <a:ext uri="{FF2B5EF4-FFF2-40B4-BE49-F238E27FC236}">
                      <a16:creationId xmlns:a16="http://schemas.microsoft.com/office/drawing/2014/main" id="{192A2798-C2BF-90DD-6921-A5413A7B7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2648" y="3658900"/>
                  <a:ext cx="12244" cy="10713"/>
                </a:xfrm>
                <a:custGeom>
                  <a:avLst/>
                  <a:gdLst>
                    <a:gd name="T0" fmla="*/ 10 w 11"/>
                    <a:gd name="T1" fmla="*/ 4 h 10"/>
                    <a:gd name="T2" fmla="*/ 11 w 11"/>
                    <a:gd name="T3" fmla="*/ 10 h 10"/>
                    <a:gd name="T4" fmla="*/ 6 w 11"/>
                    <a:gd name="T5" fmla="*/ 10 h 10"/>
                    <a:gd name="T6" fmla="*/ 0 w 11"/>
                    <a:gd name="T7" fmla="*/ 5 h 10"/>
                    <a:gd name="T8" fmla="*/ 4 w 11"/>
                    <a:gd name="T9" fmla="*/ 0 h 10"/>
                    <a:gd name="T10" fmla="*/ 10 w 11"/>
                    <a:gd name="T11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10">
                      <a:moveTo>
                        <a:pt x="10" y="4"/>
                      </a:moveTo>
                      <a:cubicBezTo>
                        <a:pt x="10" y="6"/>
                        <a:pt x="10" y="8"/>
                        <a:pt x="11" y="10"/>
                      </a:cubicBezTo>
                      <a:cubicBezTo>
                        <a:pt x="10" y="10"/>
                        <a:pt x="7" y="10"/>
                        <a:pt x="6" y="10"/>
                      </a:cubicBezTo>
                      <a:cubicBezTo>
                        <a:pt x="4" y="10"/>
                        <a:pt x="0" y="7"/>
                        <a:pt x="0" y="5"/>
                      </a:cubicBezTo>
                      <a:cubicBezTo>
                        <a:pt x="1" y="4"/>
                        <a:pt x="4" y="2"/>
                        <a:pt x="4" y="0"/>
                      </a:cubicBezTo>
                      <a:cubicBezTo>
                        <a:pt x="6" y="2"/>
                        <a:pt x="8" y="4"/>
                        <a:pt x="10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flood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E705CE04-8012-BCF9-5302-A30B5DFE64FA}"/>
                  </a:ext>
                </a:extLst>
              </p:cNvPr>
              <p:cNvSpPr/>
              <p:nvPr/>
            </p:nvSpPr>
            <p:spPr>
              <a:xfrm>
                <a:off x="4266543" y="3055669"/>
                <a:ext cx="3935296" cy="36624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 typeface="Webdings" pitchFamily="18" charset="2"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702" name="Picture 701">
              <a:extLst>
                <a:ext uri="{FF2B5EF4-FFF2-40B4-BE49-F238E27FC236}">
                  <a16:creationId xmlns:a16="http://schemas.microsoft.com/office/drawing/2014/main" id="{FB129B1A-1022-0218-5B30-299E1F57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335" y="4130344"/>
              <a:ext cx="1934678" cy="1934678"/>
            </a:xfrm>
            <a:prstGeom prst="rect">
              <a:avLst/>
            </a:prstGeom>
          </p:spPr>
        </p:pic>
        <p:pic>
          <p:nvPicPr>
            <p:cNvPr id="703" name="Graphic 702" descr="Folder Search with solid fill">
              <a:extLst>
                <a:ext uri="{FF2B5EF4-FFF2-40B4-BE49-F238E27FC236}">
                  <a16:creationId xmlns:a16="http://schemas.microsoft.com/office/drawing/2014/main" id="{10720BDB-7F54-8F3B-2B14-D46B5D97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3614" y="5631620"/>
              <a:ext cx="648622" cy="648622"/>
            </a:xfrm>
            <a:prstGeom prst="rect">
              <a:avLst/>
            </a:prstGeom>
          </p:spPr>
        </p:pic>
        <p:pic>
          <p:nvPicPr>
            <p:cNvPr id="704" name="Graphic 703" descr="Tools with solid fill">
              <a:extLst>
                <a:ext uri="{FF2B5EF4-FFF2-40B4-BE49-F238E27FC236}">
                  <a16:creationId xmlns:a16="http://schemas.microsoft.com/office/drawing/2014/main" id="{4BEAC68D-8AE7-C97D-8308-F6F90356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137" y="5602745"/>
              <a:ext cx="522108" cy="522108"/>
            </a:xfrm>
            <a:prstGeom prst="rect">
              <a:avLst/>
            </a:prstGeom>
          </p:spPr>
        </p:pic>
        <p:pic>
          <p:nvPicPr>
            <p:cNvPr id="705" name="Graphic 704" descr="Rocket with solid fill">
              <a:extLst>
                <a:ext uri="{FF2B5EF4-FFF2-40B4-BE49-F238E27FC236}">
                  <a16:creationId xmlns:a16="http://schemas.microsoft.com/office/drawing/2014/main" id="{8DA551DF-F332-E9DD-67DF-A56E0A120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28990" y="3793196"/>
              <a:ext cx="592656" cy="592656"/>
            </a:xfrm>
            <a:prstGeom prst="rect">
              <a:avLst/>
            </a:prstGeom>
          </p:spPr>
        </p:pic>
        <p:pic>
          <p:nvPicPr>
            <p:cNvPr id="706" name="Graphic 705" descr="Blueprint with solid fill">
              <a:extLst>
                <a:ext uri="{FF2B5EF4-FFF2-40B4-BE49-F238E27FC236}">
                  <a16:creationId xmlns:a16="http://schemas.microsoft.com/office/drawing/2014/main" id="{07501526-EB41-1653-6A18-E765B7DA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29662" y="3832917"/>
              <a:ext cx="551714" cy="551714"/>
            </a:xfrm>
            <a:prstGeom prst="rect">
              <a:avLst/>
            </a:prstGeom>
          </p:spPr>
        </p:pic>
        <p:pic>
          <p:nvPicPr>
            <p:cNvPr id="707" name="Graphic 706" descr="Ui Ux with solid fill">
              <a:extLst>
                <a:ext uri="{FF2B5EF4-FFF2-40B4-BE49-F238E27FC236}">
                  <a16:creationId xmlns:a16="http://schemas.microsoft.com/office/drawing/2014/main" id="{E5E20AB2-C11C-3051-806C-51F38B94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20119" y="2139457"/>
              <a:ext cx="599183" cy="599183"/>
            </a:xfrm>
            <a:prstGeom prst="rect">
              <a:avLst/>
            </a:prstGeom>
          </p:spPr>
        </p:pic>
        <p:pic>
          <p:nvPicPr>
            <p:cNvPr id="709" name="Picture 708">
              <a:extLst>
                <a:ext uri="{FF2B5EF4-FFF2-40B4-BE49-F238E27FC236}">
                  <a16:creationId xmlns:a16="http://schemas.microsoft.com/office/drawing/2014/main" id="{6E47A7E5-1115-6E4B-8431-7EF7CCDA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45956" y="1408352"/>
              <a:ext cx="544171" cy="54417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11" name="Graphic 710" descr="Clipboard Mixed with solid fill">
              <a:extLst>
                <a:ext uri="{FF2B5EF4-FFF2-40B4-BE49-F238E27FC236}">
                  <a16:creationId xmlns:a16="http://schemas.microsoft.com/office/drawing/2014/main" id="{9995D8B2-9BB1-DA8A-7FFD-65B802FC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31110" y="1880184"/>
              <a:ext cx="705825" cy="7058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0F068E-F102-65A8-8F0B-FECADDC99A59}"/>
                </a:ext>
              </a:extLst>
            </p:cNvPr>
            <p:cNvSpPr txBox="1"/>
            <p:nvPr/>
          </p:nvSpPr>
          <p:spPr>
            <a:xfrm>
              <a:off x="737991" y="2005026"/>
              <a:ext cx="2610123" cy="122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defRPr/>
              </a:pPr>
              <a:r>
                <a:rPr lang="en-US" sz="120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Design </a:t>
              </a:r>
              <a:r>
                <a:rPr lang="en-US" sz="1200" b="1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database schemas, relationships</a:t>
              </a:r>
              <a:r>
                <a:rPr lang="en-US" sz="1200" b="0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, and </a:t>
              </a:r>
              <a:r>
                <a:rPr lang="en-US" sz="1200" b="1" i="0">
                  <a:solidFill>
                    <a:srgbClr val="0D0D0D"/>
                  </a:solidFill>
                  <a:effectLst/>
                  <a:latin typeface="+mn-lt"/>
                  <a:cs typeface="Arial" panose="020B0604020202020204" pitchFamily="34" charset="0"/>
                </a:rPr>
                <a:t>normalization structures.</a:t>
              </a:r>
            </a:p>
            <a:p>
              <a:pPr algn="l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Bogle" charset="0"/>
                <a:cs typeface="Bogle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Webdings" pitchFamily="18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DA000DF-B90D-82F1-2D8F-CC621F4A7A04}"/>
              </a:ext>
            </a:extLst>
          </p:cNvPr>
          <p:cNvSpPr/>
          <p:nvPr/>
        </p:nvSpPr>
        <p:spPr>
          <a:xfrm>
            <a:off x="0" y="0"/>
            <a:ext cx="1964602" cy="23539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SDLC Phases</a:t>
            </a:r>
          </a:p>
        </p:txBody>
      </p:sp>
    </p:spTree>
    <p:extLst>
      <p:ext uri="{BB962C8B-B14F-4D97-AF65-F5344CB8AC3E}">
        <p14:creationId xmlns:p14="http://schemas.microsoft.com/office/powerpoint/2010/main" val="82115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5EF9-48C4-7BFB-81B6-02F33291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2C7E51-C2F3-7D03-AD7A-CF1B6005566C}"/>
              </a:ext>
            </a:extLst>
          </p:cNvPr>
          <p:cNvSpPr txBox="1"/>
          <p:nvPr/>
        </p:nvSpPr>
        <p:spPr>
          <a:xfrm>
            <a:off x="609599" y="2905780"/>
            <a:ext cx="787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Times New Roman" pitchFamily="18" charset="0"/>
              </a:rPr>
              <a:t>Phase 01 - Requirement Gathering / Analysis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35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blank">
  <a:themeElements>
    <a:clrScheme name="Mu Sigma">
      <a:dk1>
        <a:srgbClr val="800000"/>
      </a:dk1>
      <a:lt1>
        <a:srgbClr val="FFFFFF"/>
      </a:lt1>
      <a:dk2>
        <a:srgbClr val="006666"/>
      </a:dk2>
      <a:lt2>
        <a:srgbClr val="F2F2F2"/>
      </a:lt2>
      <a:accent1>
        <a:srgbClr val="800000"/>
      </a:accent1>
      <a:accent2>
        <a:srgbClr val="006666"/>
      </a:accent2>
      <a:accent3>
        <a:srgbClr val="E2E2C0"/>
      </a:accent3>
      <a:accent4>
        <a:srgbClr val="A5A5A5"/>
      </a:accent4>
      <a:accent5>
        <a:srgbClr val="0070C0"/>
      </a:accent5>
      <a:accent6>
        <a:srgbClr val="4B4027"/>
      </a:accent6>
      <a:hlink>
        <a:srgbClr val="DED4BF"/>
      </a:hlink>
      <a:folHlink>
        <a:srgbClr val="F3A977"/>
      </a:folHlink>
    </a:clrScheme>
    <a:fontScheme name="Mu Sigma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 Sigma Default Template_2020" id="{EDB47554-4E6D-4FAC-A2A8-BC8EDA041B77}" vid="{01E3A9F1-B3E3-4266-926F-B20C121524B3}"/>
    </a:ext>
  </a:extLst>
</a:theme>
</file>

<file path=ppt/theme/theme2.xml><?xml version="1.0" encoding="utf-8"?>
<a:theme xmlns:a="http://schemas.openxmlformats.org/drawingml/2006/main" name="1_April 2016 MD master">
  <a:themeElements>
    <a:clrScheme name="JnJ Color">
      <a:dk1>
        <a:srgbClr val="595959"/>
      </a:dk1>
      <a:lt1>
        <a:srgbClr val="FFFFFF"/>
      </a:lt1>
      <a:dk2>
        <a:srgbClr val="000000"/>
      </a:dk2>
      <a:lt2>
        <a:srgbClr val="595959"/>
      </a:lt2>
      <a:accent1>
        <a:srgbClr val="0070C0"/>
      </a:accent1>
      <a:accent2>
        <a:srgbClr val="EC1C24"/>
      </a:accent2>
      <a:accent3>
        <a:srgbClr val="0A8CB3"/>
      </a:accent3>
      <a:accent4>
        <a:srgbClr val="828282"/>
      </a:accent4>
      <a:accent5>
        <a:srgbClr val="474747"/>
      </a:accent5>
      <a:accent6>
        <a:srgbClr val="BFBFBF"/>
      </a:accent6>
      <a:hlink>
        <a:srgbClr val="12C2E9"/>
      </a:hlink>
      <a:folHlink>
        <a:srgbClr val="B2B2B2"/>
      </a:folHlink>
    </a:clrScheme>
    <a:fontScheme name="JnJ">
      <a:majorFont>
        <a:latin typeface="Calibri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 TEMPLATE_MSS.pptx" id="{CF6291E2-A988-43B5-9046-472D9400B950}" vid="{EAE7743D-35F9-46C8-8D02-CB13F25BAE22}"/>
    </a:ext>
  </a:extLst>
</a:theme>
</file>

<file path=ppt/theme/theme3.xml><?xml version="1.0" encoding="utf-8"?>
<a:theme xmlns:a="http://schemas.openxmlformats.org/drawingml/2006/main" name="1_blank">
  <a:themeElements>
    <a:clrScheme name="Mu Sigma">
      <a:dk1>
        <a:srgbClr val="800000"/>
      </a:dk1>
      <a:lt1>
        <a:srgbClr val="FFFFFF"/>
      </a:lt1>
      <a:dk2>
        <a:srgbClr val="006666"/>
      </a:dk2>
      <a:lt2>
        <a:srgbClr val="F2F2F2"/>
      </a:lt2>
      <a:accent1>
        <a:srgbClr val="800000"/>
      </a:accent1>
      <a:accent2>
        <a:srgbClr val="006666"/>
      </a:accent2>
      <a:accent3>
        <a:srgbClr val="E2E2C0"/>
      </a:accent3>
      <a:accent4>
        <a:srgbClr val="A5A5A5"/>
      </a:accent4>
      <a:accent5>
        <a:srgbClr val="0070C0"/>
      </a:accent5>
      <a:accent6>
        <a:srgbClr val="4B4027"/>
      </a:accent6>
      <a:hlink>
        <a:srgbClr val="DED4BF"/>
      </a:hlink>
      <a:folHlink>
        <a:srgbClr val="F3A977"/>
      </a:folHlink>
    </a:clrScheme>
    <a:fontScheme name="Mu Sigma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 Sigma Default Template_2020" id="{EDB47554-4E6D-4FAC-A2A8-BC8EDA041B77}" vid="{01E3A9F1-B3E3-4266-926F-B20C121524B3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1_blank">
  <a:themeElements>
    <a:clrScheme name="Mu Sigma">
      <a:dk1>
        <a:srgbClr val="800000"/>
      </a:dk1>
      <a:lt1>
        <a:srgbClr val="FFFFFF"/>
      </a:lt1>
      <a:dk2>
        <a:srgbClr val="006666"/>
      </a:dk2>
      <a:lt2>
        <a:srgbClr val="F2F2F2"/>
      </a:lt2>
      <a:accent1>
        <a:srgbClr val="800000"/>
      </a:accent1>
      <a:accent2>
        <a:srgbClr val="006666"/>
      </a:accent2>
      <a:accent3>
        <a:srgbClr val="E2E2C0"/>
      </a:accent3>
      <a:accent4>
        <a:srgbClr val="A5A5A5"/>
      </a:accent4>
      <a:accent5>
        <a:srgbClr val="0070C0"/>
      </a:accent5>
      <a:accent6>
        <a:srgbClr val="4B4027"/>
      </a:accent6>
      <a:hlink>
        <a:srgbClr val="DED4BF"/>
      </a:hlink>
      <a:folHlink>
        <a:srgbClr val="F3A977"/>
      </a:folHlink>
    </a:clrScheme>
    <a:fontScheme name="Mu Sigma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 Sigma Default Template_2020" id="{EDB47554-4E6D-4FAC-A2A8-BC8EDA041B77}" vid="{01E3A9F1-B3E3-4266-926F-B20C121524B3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740AC21BFF2341AA31F962DD06D3E1" ma:contentTypeVersion="7" ma:contentTypeDescription="Create a new document." ma:contentTypeScope="" ma:versionID="cc5cf4720049541c4983894a83a277a5">
  <xsd:schema xmlns:xsd="http://www.w3.org/2001/XMLSchema" xmlns:xs="http://www.w3.org/2001/XMLSchema" xmlns:p="http://schemas.microsoft.com/office/2006/metadata/properties" xmlns:ns2="400d3474-5080-4abf-99f4-7666b96dc92f" targetNamespace="http://schemas.microsoft.com/office/2006/metadata/properties" ma:root="true" ma:fieldsID="2ffc791833f6f12c0f89c916dac3e60b" ns2:_="">
    <xsd:import namespace="400d3474-5080-4abf-99f4-7666b96dc9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d3474-5080-4abf-99f4-7666b96dc9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D7C91F-3599-4051-813D-B0454ED56244}">
  <ds:schemaRefs>
    <ds:schemaRef ds:uri="5469cb0e-b69a-4612-9bab-77fe78e850cf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a11d370c-6e5d-4809-9983-3c6fef0a5907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DA8416-18CD-4752-814A-48A17A25CC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F93EA3-88D3-465A-824F-CEC32B802287}"/>
</file>

<file path=docProps/app.xml><?xml version="1.0" encoding="utf-8"?>
<Properties xmlns="http://schemas.openxmlformats.org/officeDocument/2006/extended-properties" xmlns:vt="http://schemas.openxmlformats.org/officeDocument/2006/docPropsVTypes">
  <Template>MuSigma_Template_PPT</Template>
  <TotalTime>19</TotalTime>
  <Words>3323</Words>
  <Application>Microsoft Office PowerPoint</Application>
  <PresentationFormat>Widescreen</PresentationFormat>
  <Paragraphs>444</Paragraphs>
  <Slides>31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8" baseType="lpstr">
      <vt:lpstr>Aptos</vt:lpstr>
      <vt:lpstr>Arial</vt:lpstr>
      <vt:lpstr>Arial Black</vt:lpstr>
      <vt:lpstr>Calibri</vt:lpstr>
      <vt:lpstr>Calibri Light</vt:lpstr>
      <vt:lpstr>Georgia</vt:lpstr>
      <vt:lpstr>Roboto Medium</vt:lpstr>
      <vt:lpstr>Segoe UI</vt:lpstr>
      <vt:lpstr>Segoe UI (Headings)</vt:lpstr>
      <vt:lpstr>Segoe UI Light</vt:lpstr>
      <vt:lpstr>Segoe UI Semilight</vt:lpstr>
      <vt:lpstr>Symbol</vt:lpstr>
      <vt:lpstr>Webdings</vt:lpstr>
      <vt:lpstr>blank</vt:lpstr>
      <vt:lpstr>1_April 2016 MD master</vt:lpstr>
      <vt:lpstr>1_blank</vt:lpstr>
      <vt:lpstr>Microsoft Word Document</vt:lpstr>
      <vt:lpstr>Comprehensive SDLC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Effort Estimation</vt:lpstr>
      <vt:lpstr>Essential Tools for Testing and Optimization</vt:lpstr>
      <vt:lpstr>Essential Tools for Maintenance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Shimonee.Shah@mu-sigma.com;Safa.Saifudeen@mu-sigma.com</dc:creator>
  <cp:lastModifiedBy>Moolai Afnan Zaid</cp:lastModifiedBy>
  <cp:revision>3</cp:revision>
  <cp:lastPrinted>2017-08-06T17:52:16Z</cp:lastPrinted>
  <dcterms:created xsi:type="dcterms:W3CDTF">2020-02-21T08:16:46Z</dcterms:created>
  <dcterms:modified xsi:type="dcterms:W3CDTF">2025-01-09T11:20:38Z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0x0101006E740AC21BFF2341AA31F962DD06D3E1</vt:lpwstr>
  </property>
</Properties>
</file>